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1"/>
  </p:sldMasterIdLst>
  <p:notesMasterIdLst>
    <p:notesMasterId r:id="rId39"/>
  </p:notesMasterIdLst>
  <p:handoutMasterIdLst>
    <p:handoutMasterId r:id="rId40"/>
  </p:handoutMasterIdLst>
  <p:sldIdLst>
    <p:sldId id="256" r:id="rId2"/>
    <p:sldId id="257" r:id="rId3"/>
    <p:sldId id="266"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9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3" r:id="rId34"/>
    <p:sldId id="294" r:id="rId35"/>
    <p:sldId id="295" r:id="rId36"/>
    <p:sldId id="296" r:id="rId37"/>
    <p:sldId id="298"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95" autoAdjust="0"/>
  </p:normalViewPr>
  <p:slideViewPr>
    <p:cSldViewPr snapToGrid="0">
      <p:cViewPr varScale="1">
        <p:scale>
          <a:sx n="64" d="100"/>
          <a:sy n="64" d="100"/>
        </p:scale>
        <p:origin x="468" y="78"/>
      </p:cViewPr>
      <p:guideLst/>
    </p:cSldViewPr>
  </p:slideViewPr>
  <p:outlineViewPr>
    <p:cViewPr>
      <p:scale>
        <a:sx n="33" d="100"/>
        <a:sy n="33" d="100"/>
      </p:scale>
      <p:origin x="0" y="-12108"/>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99" d="100"/>
          <a:sy n="99" d="100"/>
        </p:scale>
        <p:origin x="349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EBFE52-12E1-4295-946A-4475C691251E}" type="doc">
      <dgm:prSet loTypeId="urn:microsoft.com/office/officeart/2005/8/layout/process4" loCatId="list" qsTypeId="urn:microsoft.com/office/officeart/2005/8/quickstyle/3d3" qsCatId="3D" csTypeId="urn:microsoft.com/office/officeart/2005/8/colors/accent5_2" csCatId="accent5" phldr="1"/>
      <dgm:spPr/>
      <dgm:t>
        <a:bodyPr/>
        <a:lstStyle/>
        <a:p>
          <a:endParaRPr lang="en-US"/>
        </a:p>
      </dgm:t>
    </dgm:pt>
    <dgm:pt modelId="{61A3D206-E7E5-4E04-A497-9EB1C8CD57C1}">
      <dgm:prSet phldrT="[Text]"/>
      <dgm:spPr/>
      <dgm:t>
        <a:bodyPr/>
        <a:lstStyle/>
        <a:p>
          <a:r>
            <a:rPr lang="en-US" dirty="0" err="1" smtClean="0">
              <a:latin typeface="ITC Lubalin Graph Std Book" panose="02060502020205020404" pitchFamily="18" charset="0"/>
              <a:cs typeface="Arial" panose="020B0604020202020204" pitchFamily="34" charset="0"/>
            </a:rPr>
            <a:t>Autentificare</a:t>
          </a:r>
          <a:endParaRPr lang="en-US" dirty="0">
            <a:latin typeface="ITC Lubalin Graph Std Book" panose="02060502020205020404" pitchFamily="18" charset="0"/>
            <a:cs typeface="Arial" panose="020B0604020202020204" pitchFamily="34" charset="0"/>
          </a:endParaRPr>
        </a:p>
      </dgm:t>
    </dgm:pt>
    <dgm:pt modelId="{D1F65594-E2CB-412C-9C60-DE2E548EBE33}" type="parTrans" cxnId="{111E92AC-22E0-4FAC-BD87-F6DE3D628283}">
      <dgm:prSet/>
      <dgm:spPr/>
      <dgm:t>
        <a:bodyPr/>
        <a:lstStyle/>
        <a:p>
          <a:endParaRPr lang="en-US"/>
        </a:p>
      </dgm:t>
    </dgm:pt>
    <dgm:pt modelId="{31486900-7930-4EC8-9259-5B9B37B2627F}" type="sibTrans" cxnId="{111E92AC-22E0-4FAC-BD87-F6DE3D628283}">
      <dgm:prSet/>
      <dgm:spPr/>
      <dgm:t>
        <a:bodyPr/>
        <a:lstStyle/>
        <a:p>
          <a:endParaRPr lang="en-US"/>
        </a:p>
      </dgm:t>
    </dgm:pt>
    <dgm:pt modelId="{9E10C1E8-032E-44DE-8F15-5858069E7B0E}">
      <dgm:prSet phldrT="[Text]"/>
      <dgm:spPr/>
      <dgm:t>
        <a:bodyPr/>
        <a:lstStyle/>
        <a:p>
          <a:r>
            <a:rPr lang="ro-RO" dirty="0" smtClean="0">
              <a:latin typeface="ITC Lubalin Graph Std Book" panose="02060502020205020404" pitchFamily="18" charset="0"/>
              <a:cs typeface="Arial" panose="020B0604020202020204" pitchFamily="34" charset="0"/>
            </a:rPr>
            <a:t>Inte</a:t>
          </a:r>
          <a:r>
            <a:rPr lang="en-US" dirty="0" smtClean="0">
              <a:latin typeface="ITC Lubalin Graph Std Book" panose="02060502020205020404" pitchFamily="18" charset="0"/>
              <a:cs typeface="Arial" panose="020B0604020202020204" pitchFamily="34" charset="0"/>
            </a:rPr>
            <a:t>g</a:t>
          </a:r>
          <a:r>
            <a:rPr lang="ro-RO" dirty="0" smtClean="0">
              <a:latin typeface="ITC Lubalin Graph Std Book" panose="02060502020205020404" pitchFamily="18" charset="0"/>
              <a:cs typeface="Arial" panose="020B0604020202020204" pitchFamily="34" charset="0"/>
            </a:rPr>
            <a:t>ritate </a:t>
          </a:r>
          <a:endParaRPr lang="en-US" dirty="0">
            <a:latin typeface="ITC Lubalin Graph Std Book" panose="02060502020205020404" pitchFamily="18" charset="0"/>
            <a:cs typeface="Arial" panose="020B0604020202020204" pitchFamily="34" charset="0"/>
          </a:endParaRPr>
        </a:p>
      </dgm:t>
    </dgm:pt>
    <dgm:pt modelId="{24AF9EA2-349A-4231-82D2-A9D60A2C293F}" type="parTrans" cxnId="{5379FFA0-2A44-407F-B0DC-8A113A515747}">
      <dgm:prSet/>
      <dgm:spPr/>
      <dgm:t>
        <a:bodyPr/>
        <a:lstStyle/>
        <a:p>
          <a:endParaRPr lang="en-US"/>
        </a:p>
      </dgm:t>
    </dgm:pt>
    <dgm:pt modelId="{5B4DCE30-BEA5-4FC7-9002-ABD49A991918}" type="sibTrans" cxnId="{5379FFA0-2A44-407F-B0DC-8A113A515747}">
      <dgm:prSet/>
      <dgm:spPr/>
      <dgm:t>
        <a:bodyPr/>
        <a:lstStyle/>
        <a:p>
          <a:endParaRPr lang="en-US"/>
        </a:p>
      </dgm:t>
    </dgm:pt>
    <dgm:pt modelId="{4A445C71-3DEB-47AC-8AD5-D66F9E491649}">
      <dgm:prSet phldrT="[Text]"/>
      <dgm:spPr/>
      <dgm:t>
        <a:bodyPr/>
        <a:lstStyle/>
        <a:p>
          <a:r>
            <a:rPr lang="ro-RO" dirty="0" smtClean="0"/>
            <a:t>N</a:t>
          </a:r>
          <a:r>
            <a:rPr lang="en-US" dirty="0" smtClean="0"/>
            <a:t>on-</a:t>
          </a:r>
          <a:r>
            <a:rPr lang="en-US" dirty="0" err="1" smtClean="0"/>
            <a:t>repudiere</a:t>
          </a:r>
          <a:endParaRPr lang="en-US" dirty="0"/>
        </a:p>
      </dgm:t>
    </dgm:pt>
    <dgm:pt modelId="{30665AB0-C4DF-48AD-B473-C0065CA1053D}" type="parTrans" cxnId="{C82534D9-8245-4B45-BC2A-BED24249971E}">
      <dgm:prSet/>
      <dgm:spPr/>
      <dgm:t>
        <a:bodyPr/>
        <a:lstStyle/>
        <a:p>
          <a:endParaRPr lang="en-US"/>
        </a:p>
      </dgm:t>
    </dgm:pt>
    <dgm:pt modelId="{98377802-1132-482D-81C7-E5109F30C0F6}" type="sibTrans" cxnId="{C82534D9-8245-4B45-BC2A-BED24249971E}">
      <dgm:prSet/>
      <dgm:spPr/>
      <dgm:t>
        <a:bodyPr/>
        <a:lstStyle/>
        <a:p>
          <a:endParaRPr lang="en-US"/>
        </a:p>
      </dgm:t>
    </dgm:pt>
    <dgm:pt modelId="{F5731CA2-1B88-4B7E-B7DC-2E18943AAF1D}" type="pres">
      <dgm:prSet presAssocID="{FBEBFE52-12E1-4295-946A-4475C691251E}" presName="Name0" presStyleCnt="0">
        <dgm:presLayoutVars>
          <dgm:dir/>
          <dgm:animLvl val="lvl"/>
          <dgm:resizeHandles val="exact"/>
        </dgm:presLayoutVars>
      </dgm:prSet>
      <dgm:spPr/>
      <dgm:t>
        <a:bodyPr/>
        <a:lstStyle/>
        <a:p>
          <a:endParaRPr lang="en-US"/>
        </a:p>
      </dgm:t>
    </dgm:pt>
    <dgm:pt modelId="{9537B94F-6AEF-4168-9CD3-754ACB80EEC7}" type="pres">
      <dgm:prSet presAssocID="{4A445C71-3DEB-47AC-8AD5-D66F9E491649}" presName="boxAndChildren" presStyleCnt="0"/>
      <dgm:spPr/>
    </dgm:pt>
    <dgm:pt modelId="{85E0DB29-9E28-4DD9-B746-738DF9AB020F}" type="pres">
      <dgm:prSet presAssocID="{4A445C71-3DEB-47AC-8AD5-D66F9E491649}" presName="parentTextBox" presStyleLbl="node1" presStyleIdx="0" presStyleCnt="3"/>
      <dgm:spPr/>
      <dgm:t>
        <a:bodyPr/>
        <a:lstStyle/>
        <a:p>
          <a:endParaRPr lang="en-US"/>
        </a:p>
      </dgm:t>
    </dgm:pt>
    <dgm:pt modelId="{0C4339A5-A779-4AA9-BF15-5C7B68BD5063}" type="pres">
      <dgm:prSet presAssocID="{5B4DCE30-BEA5-4FC7-9002-ABD49A991918}" presName="sp" presStyleCnt="0"/>
      <dgm:spPr/>
    </dgm:pt>
    <dgm:pt modelId="{3E5A7D34-C8C9-4AC8-8477-671E58FEB6DF}" type="pres">
      <dgm:prSet presAssocID="{9E10C1E8-032E-44DE-8F15-5858069E7B0E}" presName="arrowAndChildren" presStyleCnt="0"/>
      <dgm:spPr/>
    </dgm:pt>
    <dgm:pt modelId="{50D365E1-FEB9-4444-896E-B8FF25E0FB95}" type="pres">
      <dgm:prSet presAssocID="{9E10C1E8-032E-44DE-8F15-5858069E7B0E}" presName="parentTextArrow" presStyleLbl="node1" presStyleIdx="1" presStyleCnt="3"/>
      <dgm:spPr/>
      <dgm:t>
        <a:bodyPr/>
        <a:lstStyle/>
        <a:p>
          <a:endParaRPr lang="en-US"/>
        </a:p>
      </dgm:t>
    </dgm:pt>
    <dgm:pt modelId="{579331CB-BE21-4AE8-9192-28E9B1FC690A}" type="pres">
      <dgm:prSet presAssocID="{31486900-7930-4EC8-9259-5B9B37B2627F}" presName="sp" presStyleCnt="0"/>
      <dgm:spPr/>
    </dgm:pt>
    <dgm:pt modelId="{AC039F3D-634F-4D81-B0A1-056045C0BB2A}" type="pres">
      <dgm:prSet presAssocID="{61A3D206-E7E5-4E04-A497-9EB1C8CD57C1}" presName="arrowAndChildren" presStyleCnt="0"/>
      <dgm:spPr/>
    </dgm:pt>
    <dgm:pt modelId="{23CBD742-DE0A-403D-BC24-CF34FC4B2214}" type="pres">
      <dgm:prSet presAssocID="{61A3D206-E7E5-4E04-A497-9EB1C8CD57C1}" presName="parentTextArrow" presStyleLbl="node1" presStyleIdx="2" presStyleCnt="3"/>
      <dgm:spPr/>
      <dgm:t>
        <a:bodyPr/>
        <a:lstStyle/>
        <a:p>
          <a:endParaRPr lang="en-US"/>
        </a:p>
      </dgm:t>
    </dgm:pt>
  </dgm:ptLst>
  <dgm:cxnLst>
    <dgm:cxn modelId="{5379FFA0-2A44-407F-B0DC-8A113A515747}" srcId="{FBEBFE52-12E1-4295-946A-4475C691251E}" destId="{9E10C1E8-032E-44DE-8F15-5858069E7B0E}" srcOrd="1" destOrd="0" parTransId="{24AF9EA2-349A-4231-82D2-A9D60A2C293F}" sibTransId="{5B4DCE30-BEA5-4FC7-9002-ABD49A991918}"/>
    <dgm:cxn modelId="{90175A82-2ABB-46F5-9AC9-8ECAD07D9A4F}" type="presOf" srcId="{9E10C1E8-032E-44DE-8F15-5858069E7B0E}" destId="{50D365E1-FEB9-4444-896E-B8FF25E0FB95}" srcOrd="0" destOrd="0" presId="urn:microsoft.com/office/officeart/2005/8/layout/process4"/>
    <dgm:cxn modelId="{01E78C84-2794-4389-88F0-8466EEBF5B13}" type="presOf" srcId="{FBEBFE52-12E1-4295-946A-4475C691251E}" destId="{F5731CA2-1B88-4B7E-B7DC-2E18943AAF1D}" srcOrd="0" destOrd="0" presId="urn:microsoft.com/office/officeart/2005/8/layout/process4"/>
    <dgm:cxn modelId="{111E92AC-22E0-4FAC-BD87-F6DE3D628283}" srcId="{FBEBFE52-12E1-4295-946A-4475C691251E}" destId="{61A3D206-E7E5-4E04-A497-9EB1C8CD57C1}" srcOrd="0" destOrd="0" parTransId="{D1F65594-E2CB-412C-9C60-DE2E548EBE33}" sibTransId="{31486900-7930-4EC8-9259-5B9B37B2627F}"/>
    <dgm:cxn modelId="{C82534D9-8245-4B45-BC2A-BED24249971E}" srcId="{FBEBFE52-12E1-4295-946A-4475C691251E}" destId="{4A445C71-3DEB-47AC-8AD5-D66F9E491649}" srcOrd="2" destOrd="0" parTransId="{30665AB0-C4DF-48AD-B473-C0065CA1053D}" sibTransId="{98377802-1132-482D-81C7-E5109F30C0F6}"/>
    <dgm:cxn modelId="{7D59CF9C-3682-4F49-8BD3-9FDB04E646C4}" type="presOf" srcId="{61A3D206-E7E5-4E04-A497-9EB1C8CD57C1}" destId="{23CBD742-DE0A-403D-BC24-CF34FC4B2214}" srcOrd="0" destOrd="0" presId="urn:microsoft.com/office/officeart/2005/8/layout/process4"/>
    <dgm:cxn modelId="{2821FE86-7D29-4F3D-9BB3-51E60277E2A0}" type="presOf" srcId="{4A445C71-3DEB-47AC-8AD5-D66F9E491649}" destId="{85E0DB29-9E28-4DD9-B746-738DF9AB020F}" srcOrd="0" destOrd="0" presId="urn:microsoft.com/office/officeart/2005/8/layout/process4"/>
    <dgm:cxn modelId="{6D5B858B-F2BC-4435-847A-29AC9BB6956D}" type="presParOf" srcId="{F5731CA2-1B88-4B7E-B7DC-2E18943AAF1D}" destId="{9537B94F-6AEF-4168-9CD3-754ACB80EEC7}" srcOrd="0" destOrd="0" presId="urn:microsoft.com/office/officeart/2005/8/layout/process4"/>
    <dgm:cxn modelId="{08452B7F-D0C4-4281-BEB3-A0E8CFC97D65}" type="presParOf" srcId="{9537B94F-6AEF-4168-9CD3-754ACB80EEC7}" destId="{85E0DB29-9E28-4DD9-B746-738DF9AB020F}" srcOrd="0" destOrd="0" presId="urn:microsoft.com/office/officeart/2005/8/layout/process4"/>
    <dgm:cxn modelId="{8B172C6A-C5E9-4536-A6D1-D13C5471B858}" type="presParOf" srcId="{F5731CA2-1B88-4B7E-B7DC-2E18943AAF1D}" destId="{0C4339A5-A779-4AA9-BF15-5C7B68BD5063}" srcOrd="1" destOrd="0" presId="urn:microsoft.com/office/officeart/2005/8/layout/process4"/>
    <dgm:cxn modelId="{EBC70970-F258-4DA5-A5FD-1B81C9967812}" type="presParOf" srcId="{F5731CA2-1B88-4B7E-B7DC-2E18943AAF1D}" destId="{3E5A7D34-C8C9-4AC8-8477-671E58FEB6DF}" srcOrd="2" destOrd="0" presId="urn:microsoft.com/office/officeart/2005/8/layout/process4"/>
    <dgm:cxn modelId="{78033CED-332F-43A7-9980-F9C56DF8D66F}" type="presParOf" srcId="{3E5A7D34-C8C9-4AC8-8477-671E58FEB6DF}" destId="{50D365E1-FEB9-4444-896E-B8FF25E0FB95}" srcOrd="0" destOrd="0" presId="urn:microsoft.com/office/officeart/2005/8/layout/process4"/>
    <dgm:cxn modelId="{51F13972-A50E-4BCA-B7AD-101ACB930802}" type="presParOf" srcId="{F5731CA2-1B88-4B7E-B7DC-2E18943AAF1D}" destId="{579331CB-BE21-4AE8-9192-28E9B1FC690A}" srcOrd="3" destOrd="0" presId="urn:microsoft.com/office/officeart/2005/8/layout/process4"/>
    <dgm:cxn modelId="{7ABA86C8-3DFF-4118-8A27-ED6BA2FF1A7A}" type="presParOf" srcId="{F5731CA2-1B88-4B7E-B7DC-2E18943AAF1D}" destId="{AC039F3D-634F-4D81-B0A1-056045C0BB2A}" srcOrd="4" destOrd="0" presId="urn:microsoft.com/office/officeart/2005/8/layout/process4"/>
    <dgm:cxn modelId="{302AECCF-D193-48D0-ACE5-36EA57CC2E86}" type="presParOf" srcId="{AC039F3D-634F-4D81-B0A1-056045C0BB2A}" destId="{23CBD742-DE0A-403D-BC24-CF34FC4B221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95D87F-D033-4157-88DA-D7BA7A5FE373}" type="doc">
      <dgm:prSet loTypeId="urn:microsoft.com/office/officeart/2005/8/layout/orgChart1" loCatId="hierarchy" qsTypeId="urn:microsoft.com/office/officeart/2005/8/quickstyle/3d1" qsCatId="3D" csTypeId="urn:microsoft.com/office/officeart/2005/8/colors/accent0_3" csCatId="mainScheme" phldr="1"/>
      <dgm:spPr/>
      <dgm:t>
        <a:bodyPr/>
        <a:lstStyle/>
        <a:p>
          <a:endParaRPr lang="en-US"/>
        </a:p>
      </dgm:t>
    </dgm:pt>
    <dgm:pt modelId="{A48D522B-A063-4EE3-8B0F-1E178C3A1B1F}">
      <dgm:prSet phldrT="[Text]" custT="1"/>
      <dgm:spPr/>
      <dgm:t>
        <a:bodyPr/>
        <a:lstStyle/>
        <a:p>
          <a:r>
            <a:rPr lang="en-US" sz="2800" dirty="0" err="1" smtClean="0">
              <a:latin typeface="ITC Lubalin Graph Std Book" panose="02060502020205020404" pitchFamily="18" charset="0"/>
              <a:cs typeface="Arial" panose="020B0604020202020204" pitchFamily="34" charset="0"/>
            </a:rPr>
            <a:t>Categorii</a:t>
          </a:r>
          <a:r>
            <a:rPr lang="en-US" sz="2800" dirty="0" smtClean="0">
              <a:latin typeface="ITC Lubalin Graph Std Book" panose="02060502020205020404" pitchFamily="18" charset="0"/>
              <a:cs typeface="Arial" panose="020B0604020202020204" pitchFamily="34" charset="0"/>
            </a:rPr>
            <a:t> </a:t>
          </a:r>
          <a:r>
            <a:rPr lang="en-US" sz="2800" dirty="0" err="1" smtClean="0">
              <a:latin typeface="ITC Lubalin Graph Std Book" panose="02060502020205020404" pitchFamily="18" charset="0"/>
              <a:cs typeface="Arial" panose="020B0604020202020204" pitchFamily="34" charset="0"/>
            </a:rPr>
            <a:t>distincte</a:t>
          </a:r>
          <a:r>
            <a:rPr lang="en-US" sz="2800" dirty="0" smtClean="0">
              <a:latin typeface="ITC Lubalin Graph Std Book" panose="02060502020205020404" pitchFamily="18" charset="0"/>
              <a:cs typeface="Arial" panose="020B0604020202020204" pitchFamily="34" charset="0"/>
            </a:rPr>
            <a:t> SD</a:t>
          </a:r>
          <a:endParaRPr lang="en-US" sz="2800" dirty="0">
            <a:latin typeface="ITC Lubalin Graph Std Book" panose="02060502020205020404" pitchFamily="18" charset="0"/>
            <a:cs typeface="Arial" panose="020B0604020202020204" pitchFamily="34" charset="0"/>
          </a:endParaRPr>
        </a:p>
      </dgm:t>
    </dgm:pt>
    <dgm:pt modelId="{B6665FA5-E12A-411D-82B1-BA3ADFAF743D}" type="parTrans" cxnId="{92DF21A5-9148-4008-B5BC-23F3960EA018}">
      <dgm:prSet/>
      <dgm:spPr/>
      <dgm:t>
        <a:bodyPr/>
        <a:lstStyle/>
        <a:p>
          <a:endParaRPr lang="en-US" sz="1600"/>
        </a:p>
      </dgm:t>
    </dgm:pt>
    <dgm:pt modelId="{B48BE565-456A-4667-9DE7-EF99F866B0A7}" type="sibTrans" cxnId="{92DF21A5-9148-4008-B5BC-23F3960EA018}">
      <dgm:prSet/>
      <dgm:spPr/>
      <dgm:t>
        <a:bodyPr/>
        <a:lstStyle/>
        <a:p>
          <a:endParaRPr lang="en-US" sz="1600"/>
        </a:p>
      </dgm:t>
    </dgm:pt>
    <dgm:pt modelId="{5D7AB3CE-D2CC-461D-AFCD-FC49AD0A7568}">
      <dgm:prSet phldrT="[Text]" custT="1"/>
      <dgm:spPr/>
      <dgm:t>
        <a:bodyPr/>
        <a:lstStyle/>
        <a:p>
          <a:r>
            <a:rPr lang="en-US" sz="2800" dirty="0" err="1" smtClean="0">
              <a:latin typeface="ITC Lubalin Graph Std Book" panose="02060502020205020404" pitchFamily="18" charset="0"/>
              <a:cs typeface="Arial" panose="020B0604020202020204" pitchFamily="34" charset="0"/>
            </a:rPr>
            <a:t>Semnături</a:t>
          </a:r>
          <a:r>
            <a:rPr lang="en-US" sz="2800" dirty="0" smtClean="0">
              <a:latin typeface="ITC Lubalin Graph Std Book" panose="02060502020205020404" pitchFamily="18" charset="0"/>
              <a:cs typeface="Arial" panose="020B0604020202020204" pitchFamily="34" charset="0"/>
            </a:rPr>
            <a:t> </a:t>
          </a:r>
          <a:r>
            <a:rPr lang="en-US" sz="2800" dirty="0" err="1" smtClean="0">
              <a:latin typeface="ITC Lubalin Graph Std Book" panose="02060502020205020404" pitchFamily="18" charset="0"/>
              <a:cs typeface="Arial" panose="020B0604020202020204" pitchFamily="34" charset="0"/>
            </a:rPr>
            <a:t>digitale</a:t>
          </a:r>
          <a:r>
            <a:rPr lang="en-US" sz="2800" dirty="0" smtClean="0">
              <a:latin typeface="ITC Lubalin Graph Std Book" panose="02060502020205020404" pitchFamily="18" charset="0"/>
              <a:cs typeface="Arial" panose="020B0604020202020204" pitchFamily="34" charset="0"/>
            </a:rPr>
            <a:t> cu </a:t>
          </a:r>
          <a:r>
            <a:rPr lang="en-US" sz="2800" dirty="0" err="1" smtClean="0">
              <a:latin typeface="ITC Lubalin Graph Std Book" panose="02060502020205020404" pitchFamily="18" charset="0"/>
              <a:cs typeface="Arial" panose="020B0604020202020204" pitchFamily="34" charset="0"/>
            </a:rPr>
            <a:t>recuperarea</a:t>
          </a:r>
          <a:r>
            <a:rPr lang="en-US" sz="2800" dirty="0" smtClean="0">
              <a:latin typeface="ITC Lubalin Graph Std Book" panose="02060502020205020404" pitchFamily="18" charset="0"/>
              <a:cs typeface="Arial" panose="020B0604020202020204" pitchFamily="34" charset="0"/>
            </a:rPr>
            <a:t> </a:t>
          </a:r>
          <a:r>
            <a:rPr lang="en-US" sz="2800" dirty="0" err="1" smtClean="0">
              <a:latin typeface="ITC Lubalin Graph Std Book" panose="02060502020205020404" pitchFamily="18" charset="0"/>
              <a:cs typeface="Arial" panose="020B0604020202020204" pitchFamily="34" charset="0"/>
            </a:rPr>
            <a:t>mesajului</a:t>
          </a:r>
          <a:endParaRPr lang="en-US" sz="2800" dirty="0">
            <a:latin typeface="ITC Lubalin Graph Std Book" panose="02060502020205020404" pitchFamily="18" charset="0"/>
            <a:cs typeface="Arial" panose="020B0604020202020204" pitchFamily="34" charset="0"/>
          </a:endParaRPr>
        </a:p>
      </dgm:t>
    </dgm:pt>
    <dgm:pt modelId="{B1437759-718F-49E6-9664-0DB3BDD3F015}" type="parTrans" cxnId="{C2816B3D-FCAF-4995-B09D-1B9B5C6CAEB6}">
      <dgm:prSet/>
      <dgm:spPr/>
      <dgm:t>
        <a:bodyPr/>
        <a:lstStyle/>
        <a:p>
          <a:endParaRPr lang="en-US" sz="1600"/>
        </a:p>
      </dgm:t>
    </dgm:pt>
    <dgm:pt modelId="{FE43E195-261E-403D-914E-1C1664F8FF76}" type="sibTrans" cxnId="{C2816B3D-FCAF-4995-B09D-1B9B5C6CAEB6}">
      <dgm:prSet/>
      <dgm:spPr/>
      <dgm:t>
        <a:bodyPr/>
        <a:lstStyle/>
        <a:p>
          <a:endParaRPr lang="en-US" sz="1600"/>
        </a:p>
      </dgm:t>
    </dgm:pt>
    <dgm:pt modelId="{7D71D6C8-4ED2-4EE1-AED3-D97FF5BD7A8F}">
      <dgm:prSet phldrT="[Text]" custT="1"/>
      <dgm:spPr/>
      <dgm:t>
        <a:bodyPr/>
        <a:lstStyle/>
        <a:p>
          <a:r>
            <a:rPr lang="en-US" sz="2800" dirty="0" err="1" smtClean="0">
              <a:latin typeface="ITC Lubalin Graph Std Book" panose="02060502020205020404" pitchFamily="18" charset="0"/>
              <a:cs typeface="Arial" panose="020B0604020202020204" pitchFamily="34" charset="0"/>
            </a:rPr>
            <a:t>Semnături</a:t>
          </a:r>
          <a:r>
            <a:rPr lang="en-US" sz="2800" dirty="0" smtClean="0">
              <a:latin typeface="ITC Lubalin Graph Std Book" panose="02060502020205020404" pitchFamily="18" charset="0"/>
              <a:cs typeface="Arial" panose="020B0604020202020204" pitchFamily="34" charset="0"/>
            </a:rPr>
            <a:t> </a:t>
          </a:r>
          <a:r>
            <a:rPr lang="en-US" sz="2800" err="1" smtClean="0">
              <a:latin typeface="ITC Lubalin Graph Std Book" panose="02060502020205020404" pitchFamily="18" charset="0"/>
              <a:cs typeface="Arial" panose="020B0604020202020204" pitchFamily="34" charset="0"/>
            </a:rPr>
            <a:t>digitale</a:t>
          </a:r>
          <a:r>
            <a:rPr lang="en-US" sz="2800" smtClean="0">
              <a:latin typeface="ITC Lubalin Graph Std Book" panose="02060502020205020404" pitchFamily="18" charset="0"/>
              <a:cs typeface="Arial" panose="020B0604020202020204" pitchFamily="34" charset="0"/>
            </a:rPr>
            <a:t> </a:t>
          </a:r>
          <a:br>
            <a:rPr lang="en-US" sz="2800" smtClean="0">
              <a:latin typeface="ITC Lubalin Graph Std Book" panose="02060502020205020404" pitchFamily="18" charset="0"/>
              <a:cs typeface="Arial" panose="020B0604020202020204" pitchFamily="34" charset="0"/>
            </a:rPr>
          </a:br>
          <a:r>
            <a:rPr lang="en-US" sz="2800" smtClean="0">
              <a:latin typeface="ITC Lubalin Graph Std Book" panose="02060502020205020404" pitchFamily="18" charset="0"/>
              <a:cs typeface="Arial" panose="020B0604020202020204" pitchFamily="34" charset="0"/>
            </a:rPr>
            <a:t>cu </a:t>
          </a:r>
          <a:r>
            <a:rPr lang="en-US" sz="2800" dirty="0" err="1" smtClean="0">
              <a:latin typeface="ITC Lubalin Graph Std Book" panose="02060502020205020404" pitchFamily="18" charset="0"/>
              <a:cs typeface="Arial" panose="020B0604020202020204" pitchFamily="34" charset="0"/>
            </a:rPr>
            <a:t>anexă</a:t>
          </a:r>
          <a:endParaRPr lang="en-US" sz="2800" dirty="0">
            <a:latin typeface="ITC Lubalin Graph Std Book" panose="02060502020205020404" pitchFamily="18" charset="0"/>
            <a:cs typeface="Arial" panose="020B0604020202020204" pitchFamily="34" charset="0"/>
          </a:endParaRPr>
        </a:p>
      </dgm:t>
    </dgm:pt>
    <dgm:pt modelId="{92B5C03E-12B1-43C8-A124-002AF9631A91}" type="parTrans" cxnId="{86993FE8-85D9-4295-B6B1-BB59299DE56E}">
      <dgm:prSet/>
      <dgm:spPr/>
      <dgm:t>
        <a:bodyPr/>
        <a:lstStyle/>
        <a:p>
          <a:endParaRPr lang="en-US" sz="1600"/>
        </a:p>
      </dgm:t>
    </dgm:pt>
    <dgm:pt modelId="{C383C600-72DC-487B-BB42-6364F4599412}" type="sibTrans" cxnId="{86993FE8-85D9-4295-B6B1-BB59299DE56E}">
      <dgm:prSet/>
      <dgm:spPr/>
      <dgm:t>
        <a:bodyPr/>
        <a:lstStyle/>
        <a:p>
          <a:endParaRPr lang="en-US" sz="1600"/>
        </a:p>
      </dgm:t>
    </dgm:pt>
    <dgm:pt modelId="{3B2589ED-2AB9-4C24-99C7-2E627AE3C7EA}" type="pres">
      <dgm:prSet presAssocID="{AF95D87F-D033-4157-88DA-D7BA7A5FE373}" presName="hierChild1" presStyleCnt="0">
        <dgm:presLayoutVars>
          <dgm:orgChart val="1"/>
          <dgm:chPref val="1"/>
          <dgm:dir/>
          <dgm:animOne val="branch"/>
          <dgm:animLvl val="lvl"/>
          <dgm:resizeHandles/>
        </dgm:presLayoutVars>
      </dgm:prSet>
      <dgm:spPr/>
      <dgm:t>
        <a:bodyPr/>
        <a:lstStyle/>
        <a:p>
          <a:endParaRPr lang="en-US"/>
        </a:p>
      </dgm:t>
    </dgm:pt>
    <dgm:pt modelId="{5C1C7531-C15D-432A-859A-27009D6FBBA4}" type="pres">
      <dgm:prSet presAssocID="{A48D522B-A063-4EE3-8B0F-1E178C3A1B1F}" presName="hierRoot1" presStyleCnt="0">
        <dgm:presLayoutVars>
          <dgm:hierBranch val="init"/>
        </dgm:presLayoutVars>
      </dgm:prSet>
      <dgm:spPr/>
    </dgm:pt>
    <dgm:pt modelId="{11504F7E-FD49-423A-8AB7-D458881A461C}" type="pres">
      <dgm:prSet presAssocID="{A48D522B-A063-4EE3-8B0F-1E178C3A1B1F}" presName="rootComposite1" presStyleCnt="0"/>
      <dgm:spPr/>
    </dgm:pt>
    <dgm:pt modelId="{F5A9A4EC-7DFC-4AC0-8438-93716D07EEED}" type="pres">
      <dgm:prSet presAssocID="{A48D522B-A063-4EE3-8B0F-1E178C3A1B1F}" presName="rootText1" presStyleLbl="node0" presStyleIdx="0" presStyleCnt="1">
        <dgm:presLayoutVars>
          <dgm:chPref val="3"/>
        </dgm:presLayoutVars>
      </dgm:prSet>
      <dgm:spPr/>
      <dgm:t>
        <a:bodyPr/>
        <a:lstStyle/>
        <a:p>
          <a:endParaRPr lang="en-US"/>
        </a:p>
      </dgm:t>
    </dgm:pt>
    <dgm:pt modelId="{98EB14A5-E1EA-405B-BBFA-D4EE0C55D6FF}" type="pres">
      <dgm:prSet presAssocID="{A48D522B-A063-4EE3-8B0F-1E178C3A1B1F}" presName="rootConnector1" presStyleLbl="node1" presStyleIdx="0" presStyleCnt="0"/>
      <dgm:spPr/>
      <dgm:t>
        <a:bodyPr/>
        <a:lstStyle/>
        <a:p>
          <a:endParaRPr lang="en-US"/>
        </a:p>
      </dgm:t>
    </dgm:pt>
    <dgm:pt modelId="{D38E7BAA-2446-4FA3-853C-BDCF18EF35A0}" type="pres">
      <dgm:prSet presAssocID="{A48D522B-A063-4EE3-8B0F-1E178C3A1B1F}" presName="hierChild2" presStyleCnt="0"/>
      <dgm:spPr/>
    </dgm:pt>
    <dgm:pt modelId="{606C4131-4931-4D79-8A89-A2FFCC0F0AE2}" type="pres">
      <dgm:prSet presAssocID="{B1437759-718F-49E6-9664-0DB3BDD3F015}" presName="Name37" presStyleLbl="parChTrans1D2" presStyleIdx="0" presStyleCnt="2"/>
      <dgm:spPr/>
      <dgm:t>
        <a:bodyPr/>
        <a:lstStyle/>
        <a:p>
          <a:endParaRPr lang="en-US"/>
        </a:p>
      </dgm:t>
    </dgm:pt>
    <dgm:pt modelId="{1B789951-93F0-4F7A-9BB8-3D330CC267F4}" type="pres">
      <dgm:prSet presAssocID="{5D7AB3CE-D2CC-461D-AFCD-FC49AD0A7568}" presName="hierRoot2" presStyleCnt="0">
        <dgm:presLayoutVars>
          <dgm:hierBranch val="init"/>
        </dgm:presLayoutVars>
      </dgm:prSet>
      <dgm:spPr/>
    </dgm:pt>
    <dgm:pt modelId="{C4B77C08-076B-45B3-8B7E-655716EFFF85}" type="pres">
      <dgm:prSet presAssocID="{5D7AB3CE-D2CC-461D-AFCD-FC49AD0A7568}" presName="rootComposite" presStyleCnt="0"/>
      <dgm:spPr/>
    </dgm:pt>
    <dgm:pt modelId="{84AB227B-4036-4097-A661-EF94FC46B918}" type="pres">
      <dgm:prSet presAssocID="{5D7AB3CE-D2CC-461D-AFCD-FC49AD0A7568}" presName="rootText" presStyleLbl="node2" presStyleIdx="0" presStyleCnt="2" custScaleX="125491">
        <dgm:presLayoutVars>
          <dgm:chPref val="3"/>
        </dgm:presLayoutVars>
      </dgm:prSet>
      <dgm:spPr/>
      <dgm:t>
        <a:bodyPr/>
        <a:lstStyle/>
        <a:p>
          <a:endParaRPr lang="en-US"/>
        </a:p>
      </dgm:t>
    </dgm:pt>
    <dgm:pt modelId="{E9DDC7BD-729D-4CC8-9F3B-A0D8D1325677}" type="pres">
      <dgm:prSet presAssocID="{5D7AB3CE-D2CC-461D-AFCD-FC49AD0A7568}" presName="rootConnector" presStyleLbl="node2" presStyleIdx="0" presStyleCnt="2"/>
      <dgm:spPr/>
      <dgm:t>
        <a:bodyPr/>
        <a:lstStyle/>
        <a:p>
          <a:endParaRPr lang="en-US"/>
        </a:p>
      </dgm:t>
    </dgm:pt>
    <dgm:pt modelId="{12DE8A38-5782-438A-8DEF-A49CA06842FC}" type="pres">
      <dgm:prSet presAssocID="{5D7AB3CE-D2CC-461D-AFCD-FC49AD0A7568}" presName="hierChild4" presStyleCnt="0"/>
      <dgm:spPr/>
    </dgm:pt>
    <dgm:pt modelId="{40370BA5-FE9C-4120-A271-E2EF2C55CB45}" type="pres">
      <dgm:prSet presAssocID="{5D7AB3CE-D2CC-461D-AFCD-FC49AD0A7568}" presName="hierChild5" presStyleCnt="0"/>
      <dgm:spPr/>
    </dgm:pt>
    <dgm:pt modelId="{5F0FFCA6-0BAB-49F4-8204-343945DA2643}" type="pres">
      <dgm:prSet presAssocID="{92B5C03E-12B1-43C8-A124-002AF9631A91}" presName="Name37" presStyleLbl="parChTrans1D2" presStyleIdx="1" presStyleCnt="2"/>
      <dgm:spPr/>
      <dgm:t>
        <a:bodyPr/>
        <a:lstStyle/>
        <a:p>
          <a:endParaRPr lang="en-US"/>
        </a:p>
      </dgm:t>
    </dgm:pt>
    <dgm:pt modelId="{2AB549CD-6D42-4953-AF35-5A3898428DFB}" type="pres">
      <dgm:prSet presAssocID="{7D71D6C8-4ED2-4EE1-AED3-D97FF5BD7A8F}" presName="hierRoot2" presStyleCnt="0">
        <dgm:presLayoutVars>
          <dgm:hierBranch val="init"/>
        </dgm:presLayoutVars>
      </dgm:prSet>
      <dgm:spPr/>
    </dgm:pt>
    <dgm:pt modelId="{705E40FE-106C-4D61-A061-64A3BF68285F}" type="pres">
      <dgm:prSet presAssocID="{7D71D6C8-4ED2-4EE1-AED3-D97FF5BD7A8F}" presName="rootComposite" presStyleCnt="0"/>
      <dgm:spPr/>
    </dgm:pt>
    <dgm:pt modelId="{BC8623C7-6CAC-4A4D-BB17-919DD6AD25C1}" type="pres">
      <dgm:prSet presAssocID="{7D71D6C8-4ED2-4EE1-AED3-D97FF5BD7A8F}" presName="rootText" presStyleLbl="node2" presStyleIdx="1" presStyleCnt="2" custScaleX="131880">
        <dgm:presLayoutVars>
          <dgm:chPref val="3"/>
        </dgm:presLayoutVars>
      </dgm:prSet>
      <dgm:spPr/>
      <dgm:t>
        <a:bodyPr/>
        <a:lstStyle/>
        <a:p>
          <a:endParaRPr lang="en-US"/>
        </a:p>
      </dgm:t>
    </dgm:pt>
    <dgm:pt modelId="{6D001F82-52F7-41B8-96CA-61DF41BF93E7}" type="pres">
      <dgm:prSet presAssocID="{7D71D6C8-4ED2-4EE1-AED3-D97FF5BD7A8F}" presName="rootConnector" presStyleLbl="node2" presStyleIdx="1" presStyleCnt="2"/>
      <dgm:spPr/>
      <dgm:t>
        <a:bodyPr/>
        <a:lstStyle/>
        <a:p>
          <a:endParaRPr lang="en-US"/>
        </a:p>
      </dgm:t>
    </dgm:pt>
    <dgm:pt modelId="{B8A374FC-33B0-4D74-A678-DB12197F893B}" type="pres">
      <dgm:prSet presAssocID="{7D71D6C8-4ED2-4EE1-AED3-D97FF5BD7A8F}" presName="hierChild4" presStyleCnt="0"/>
      <dgm:spPr/>
    </dgm:pt>
    <dgm:pt modelId="{FF7D4462-566C-4415-9564-B0BECB444EBA}" type="pres">
      <dgm:prSet presAssocID="{7D71D6C8-4ED2-4EE1-AED3-D97FF5BD7A8F}" presName="hierChild5" presStyleCnt="0"/>
      <dgm:spPr/>
    </dgm:pt>
    <dgm:pt modelId="{C68077B1-FC11-4BB7-B555-F56822A26D44}" type="pres">
      <dgm:prSet presAssocID="{A48D522B-A063-4EE3-8B0F-1E178C3A1B1F}" presName="hierChild3" presStyleCnt="0"/>
      <dgm:spPr/>
    </dgm:pt>
  </dgm:ptLst>
  <dgm:cxnLst>
    <dgm:cxn modelId="{8A99F52C-E323-4902-8A0E-9FCCEC5F2A3D}" type="presOf" srcId="{7D71D6C8-4ED2-4EE1-AED3-D97FF5BD7A8F}" destId="{6D001F82-52F7-41B8-96CA-61DF41BF93E7}" srcOrd="1" destOrd="0" presId="urn:microsoft.com/office/officeart/2005/8/layout/orgChart1"/>
    <dgm:cxn modelId="{D9C6535C-0DA3-444E-99EF-5AC93268A41E}" type="presOf" srcId="{AF95D87F-D033-4157-88DA-D7BA7A5FE373}" destId="{3B2589ED-2AB9-4C24-99C7-2E627AE3C7EA}" srcOrd="0" destOrd="0" presId="urn:microsoft.com/office/officeart/2005/8/layout/orgChart1"/>
    <dgm:cxn modelId="{C2816B3D-FCAF-4995-B09D-1B9B5C6CAEB6}" srcId="{A48D522B-A063-4EE3-8B0F-1E178C3A1B1F}" destId="{5D7AB3CE-D2CC-461D-AFCD-FC49AD0A7568}" srcOrd="0" destOrd="0" parTransId="{B1437759-718F-49E6-9664-0DB3BDD3F015}" sibTransId="{FE43E195-261E-403D-914E-1C1664F8FF76}"/>
    <dgm:cxn modelId="{E69D6811-099F-447B-9565-2F8C4A95E5F2}" type="presOf" srcId="{5D7AB3CE-D2CC-461D-AFCD-FC49AD0A7568}" destId="{E9DDC7BD-729D-4CC8-9F3B-A0D8D1325677}" srcOrd="1" destOrd="0" presId="urn:microsoft.com/office/officeart/2005/8/layout/orgChart1"/>
    <dgm:cxn modelId="{E89311CB-D9A4-4DB3-BF15-8BE21510AB07}" type="presOf" srcId="{5D7AB3CE-D2CC-461D-AFCD-FC49AD0A7568}" destId="{84AB227B-4036-4097-A661-EF94FC46B918}" srcOrd="0" destOrd="0" presId="urn:microsoft.com/office/officeart/2005/8/layout/orgChart1"/>
    <dgm:cxn modelId="{136EC8B0-D941-4FAF-BB08-056ABB70D01F}" type="presOf" srcId="{A48D522B-A063-4EE3-8B0F-1E178C3A1B1F}" destId="{98EB14A5-E1EA-405B-BBFA-D4EE0C55D6FF}" srcOrd="1" destOrd="0" presId="urn:microsoft.com/office/officeart/2005/8/layout/orgChart1"/>
    <dgm:cxn modelId="{D2B3FC79-CF9B-4855-B8CE-B5CA582C1119}" type="presOf" srcId="{92B5C03E-12B1-43C8-A124-002AF9631A91}" destId="{5F0FFCA6-0BAB-49F4-8204-343945DA2643}" srcOrd="0" destOrd="0" presId="urn:microsoft.com/office/officeart/2005/8/layout/orgChart1"/>
    <dgm:cxn modelId="{86993FE8-85D9-4295-B6B1-BB59299DE56E}" srcId="{A48D522B-A063-4EE3-8B0F-1E178C3A1B1F}" destId="{7D71D6C8-4ED2-4EE1-AED3-D97FF5BD7A8F}" srcOrd="1" destOrd="0" parTransId="{92B5C03E-12B1-43C8-A124-002AF9631A91}" sibTransId="{C383C600-72DC-487B-BB42-6364F4599412}"/>
    <dgm:cxn modelId="{360A52A1-0E15-4A9E-A3E5-3FF801181757}" type="presOf" srcId="{A48D522B-A063-4EE3-8B0F-1E178C3A1B1F}" destId="{F5A9A4EC-7DFC-4AC0-8438-93716D07EEED}" srcOrd="0" destOrd="0" presId="urn:microsoft.com/office/officeart/2005/8/layout/orgChart1"/>
    <dgm:cxn modelId="{6C10BDE0-1C38-4FB8-B6E6-A5789E38DBFC}" type="presOf" srcId="{B1437759-718F-49E6-9664-0DB3BDD3F015}" destId="{606C4131-4931-4D79-8A89-A2FFCC0F0AE2}" srcOrd="0" destOrd="0" presId="urn:microsoft.com/office/officeart/2005/8/layout/orgChart1"/>
    <dgm:cxn modelId="{877D05C5-93CD-4B7B-A5AF-93FD151A44F3}" type="presOf" srcId="{7D71D6C8-4ED2-4EE1-AED3-D97FF5BD7A8F}" destId="{BC8623C7-6CAC-4A4D-BB17-919DD6AD25C1}" srcOrd="0" destOrd="0" presId="urn:microsoft.com/office/officeart/2005/8/layout/orgChart1"/>
    <dgm:cxn modelId="{92DF21A5-9148-4008-B5BC-23F3960EA018}" srcId="{AF95D87F-D033-4157-88DA-D7BA7A5FE373}" destId="{A48D522B-A063-4EE3-8B0F-1E178C3A1B1F}" srcOrd="0" destOrd="0" parTransId="{B6665FA5-E12A-411D-82B1-BA3ADFAF743D}" sibTransId="{B48BE565-456A-4667-9DE7-EF99F866B0A7}"/>
    <dgm:cxn modelId="{DA6650CA-BB6D-4552-AD5D-730D86168C0C}" type="presParOf" srcId="{3B2589ED-2AB9-4C24-99C7-2E627AE3C7EA}" destId="{5C1C7531-C15D-432A-859A-27009D6FBBA4}" srcOrd="0" destOrd="0" presId="urn:microsoft.com/office/officeart/2005/8/layout/orgChart1"/>
    <dgm:cxn modelId="{F6E31F2F-E16E-4C11-BA22-A859DB699FA4}" type="presParOf" srcId="{5C1C7531-C15D-432A-859A-27009D6FBBA4}" destId="{11504F7E-FD49-423A-8AB7-D458881A461C}" srcOrd="0" destOrd="0" presId="urn:microsoft.com/office/officeart/2005/8/layout/orgChart1"/>
    <dgm:cxn modelId="{9A477F9B-9183-4218-A281-C184E293DAF5}" type="presParOf" srcId="{11504F7E-FD49-423A-8AB7-D458881A461C}" destId="{F5A9A4EC-7DFC-4AC0-8438-93716D07EEED}" srcOrd="0" destOrd="0" presId="urn:microsoft.com/office/officeart/2005/8/layout/orgChart1"/>
    <dgm:cxn modelId="{E4DE1806-F3E0-4ED4-8B0D-7A51AC39F6BD}" type="presParOf" srcId="{11504F7E-FD49-423A-8AB7-D458881A461C}" destId="{98EB14A5-E1EA-405B-BBFA-D4EE0C55D6FF}" srcOrd="1" destOrd="0" presId="urn:microsoft.com/office/officeart/2005/8/layout/orgChart1"/>
    <dgm:cxn modelId="{05EA9B95-6028-4B4B-A2CF-82402ED6D33D}" type="presParOf" srcId="{5C1C7531-C15D-432A-859A-27009D6FBBA4}" destId="{D38E7BAA-2446-4FA3-853C-BDCF18EF35A0}" srcOrd="1" destOrd="0" presId="urn:microsoft.com/office/officeart/2005/8/layout/orgChart1"/>
    <dgm:cxn modelId="{FD91A0A0-89AC-432D-ADCD-5C979094D8CC}" type="presParOf" srcId="{D38E7BAA-2446-4FA3-853C-BDCF18EF35A0}" destId="{606C4131-4931-4D79-8A89-A2FFCC0F0AE2}" srcOrd="0" destOrd="0" presId="urn:microsoft.com/office/officeart/2005/8/layout/orgChart1"/>
    <dgm:cxn modelId="{F25025A7-978A-4867-9307-1C94EC46432B}" type="presParOf" srcId="{D38E7BAA-2446-4FA3-853C-BDCF18EF35A0}" destId="{1B789951-93F0-4F7A-9BB8-3D330CC267F4}" srcOrd="1" destOrd="0" presId="urn:microsoft.com/office/officeart/2005/8/layout/orgChart1"/>
    <dgm:cxn modelId="{24C17614-C22E-4DFE-AE47-34FBC63DD5DF}" type="presParOf" srcId="{1B789951-93F0-4F7A-9BB8-3D330CC267F4}" destId="{C4B77C08-076B-45B3-8B7E-655716EFFF85}" srcOrd="0" destOrd="0" presId="urn:microsoft.com/office/officeart/2005/8/layout/orgChart1"/>
    <dgm:cxn modelId="{DE444670-3A11-47BB-8A47-760D953696FB}" type="presParOf" srcId="{C4B77C08-076B-45B3-8B7E-655716EFFF85}" destId="{84AB227B-4036-4097-A661-EF94FC46B918}" srcOrd="0" destOrd="0" presId="urn:microsoft.com/office/officeart/2005/8/layout/orgChart1"/>
    <dgm:cxn modelId="{A58E6E52-B334-4E33-8D4A-1CD3818801F8}" type="presParOf" srcId="{C4B77C08-076B-45B3-8B7E-655716EFFF85}" destId="{E9DDC7BD-729D-4CC8-9F3B-A0D8D1325677}" srcOrd="1" destOrd="0" presId="urn:microsoft.com/office/officeart/2005/8/layout/orgChart1"/>
    <dgm:cxn modelId="{981CBFCC-4135-4B13-BDBD-F6DC7FAF43A4}" type="presParOf" srcId="{1B789951-93F0-4F7A-9BB8-3D330CC267F4}" destId="{12DE8A38-5782-438A-8DEF-A49CA06842FC}" srcOrd="1" destOrd="0" presId="urn:microsoft.com/office/officeart/2005/8/layout/orgChart1"/>
    <dgm:cxn modelId="{E2A969C3-34F5-4648-9CE0-7463BD9B76AA}" type="presParOf" srcId="{1B789951-93F0-4F7A-9BB8-3D330CC267F4}" destId="{40370BA5-FE9C-4120-A271-E2EF2C55CB45}" srcOrd="2" destOrd="0" presId="urn:microsoft.com/office/officeart/2005/8/layout/orgChart1"/>
    <dgm:cxn modelId="{FA081E0B-92C8-4463-8E41-1133C65EB6EA}" type="presParOf" srcId="{D38E7BAA-2446-4FA3-853C-BDCF18EF35A0}" destId="{5F0FFCA6-0BAB-49F4-8204-343945DA2643}" srcOrd="2" destOrd="0" presId="urn:microsoft.com/office/officeart/2005/8/layout/orgChart1"/>
    <dgm:cxn modelId="{8E57B221-CDC1-4824-83B4-97FD15FD4D31}" type="presParOf" srcId="{D38E7BAA-2446-4FA3-853C-BDCF18EF35A0}" destId="{2AB549CD-6D42-4953-AF35-5A3898428DFB}" srcOrd="3" destOrd="0" presId="urn:microsoft.com/office/officeart/2005/8/layout/orgChart1"/>
    <dgm:cxn modelId="{EE2BBC44-F36B-4EA5-B636-426DAFAE01FE}" type="presParOf" srcId="{2AB549CD-6D42-4953-AF35-5A3898428DFB}" destId="{705E40FE-106C-4D61-A061-64A3BF68285F}" srcOrd="0" destOrd="0" presId="urn:microsoft.com/office/officeart/2005/8/layout/orgChart1"/>
    <dgm:cxn modelId="{BF231D8C-3DD2-4EDC-8D4E-4879D75EC4AB}" type="presParOf" srcId="{705E40FE-106C-4D61-A061-64A3BF68285F}" destId="{BC8623C7-6CAC-4A4D-BB17-919DD6AD25C1}" srcOrd="0" destOrd="0" presId="urn:microsoft.com/office/officeart/2005/8/layout/orgChart1"/>
    <dgm:cxn modelId="{FAEAECE9-29D7-4B7B-8482-E1CF655BA6F7}" type="presParOf" srcId="{705E40FE-106C-4D61-A061-64A3BF68285F}" destId="{6D001F82-52F7-41B8-96CA-61DF41BF93E7}" srcOrd="1" destOrd="0" presId="urn:microsoft.com/office/officeart/2005/8/layout/orgChart1"/>
    <dgm:cxn modelId="{3DFFD4AA-8F7C-4BE5-BB9A-0B61A3FCAA17}" type="presParOf" srcId="{2AB549CD-6D42-4953-AF35-5A3898428DFB}" destId="{B8A374FC-33B0-4D74-A678-DB12197F893B}" srcOrd="1" destOrd="0" presId="urn:microsoft.com/office/officeart/2005/8/layout/orgChart1"/>
    <dgm:cxn modelId="{E1DD56BD-0DF9-401C-B025-1CBD5CFBAAC1}" type="presParOf" srcId="{2AB549CD-6D42-4953-AF35-5A3898428DFB}" destId="{FF7D4462-566C-4415-9564-B0BECB444EBA}" srcOrd="2" destOrd="0" presId="urn:microsoft.com/office/officeart/2005/8/layout/orgChart1"/>
    <dgm:cxn modelId="{71E3CBD1-1247-4724-AF60-C26B8B7F310A}" type="presParOf" srcId="{5C1C7531-C15D-432A-859A-27009D6FBBA4}" destId="{C68077B1-FC11-4BB7-B555-F56822A26D4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p:cNvPr>
          <p:cNvSpPr>
            <a:spLocks noGrp="1" noChangeArrowheads="1"/>
          </p:cNvSpPr>
          <p:nvPr>
            <p:ph type="sldNum" sz="quarter" idx="3"/>
          </p:nvPr>
        </p:nvSpPr>
        <p:spPr bwMode="auto">
          <a:xfrm>
            <a:off x="6381345" y="8842443"/>
            <a:ext cx="476655" cy="301556"/>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1" hangingPunct="1">
              <a:defRPr sz="1200"/>
            </a:lvl1pPr>
          </a:lstStyle>
          <a:p>
            <a:fld id="{D4A88D89-6783-4478-889D-EB9822713668}" type="slidenum">
              <a:rPr lang="en-US" altLang="it-IT"/>
              <a:pPr/>
              <a:t>‹#›</a:t>
            </a:fld>
            <a:endParaRPr lang="en-US" altLang="it-IT"/>
          </a:p>
        </p:txBody>
      </p:sp>
      <p:sp>
        <p:nvSpPr>
          <p:cNvPr id="7" name="Segnaposto intestazione 1">
            <a:extLst/>
          </p:cNvPr>
          <p:cNvSpPr txBox="1">
            <a:spLocks/>
          </p:cNvSpPr>
          <p:nvPr/>
        </p:nvSpPr>
        <p:spPr>
          <a:xfrm>
            <a:off x="0" y="72192"/>
            <a:ext cx="3475038" cy="731520"/>
          </a:xfrm>
          <a:prstGeom prst="rect">
            <a:avLst/>
          </a:prstGeom>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355600">
              <a:defRPr/>
            </a:pPr>
            <a:r>
              <a:rPr lang="en-US" sz="1200" b="1">
                <a:latin typeface="ITC Lubalin Graph Std Book" charset="0"/>
                <a:ea typeface="MS PGothic" charset="0"/>
                <a:cs typeface="MS PGothic" charset="0"/>
              </a:rPr>
              <a:t>Progetto LMPI "Cryptographic Methods of Information Protection"</a:t>
            </a:r>
            <a:endParaRPr lang="it-IT" sz="1200" b="1" dirty="0">
              <a:latin typeface="ITC Lubalin Graph Std Book" charset="0"/>
              <a:ea typeface="MS PGothic" charset="0"/>
              <a:cs typeface="MS PGothic" charset="0"/>
            </a:endParaRPr>
          </a:p>
          <a:p>
            <a:pPr marL="355600">
              <a:defRPr/>
            </a:pPr>
            <a:r>
              <a:rPr lang="it-IT" sz="1200">
                <a:latin typeface="ITC Lubalin Graph Std Book" charset="0"/>
                <a:ea typeface="MS PGothic" charset="0"/>
                <a:cs typeface="MS PGothic" charset="0"/>
              </a:rPr>
              <a:t>Prof. </a:t>
            </a:r>
            <a:r>
              <a:rPr lang="it-IT" sz="1200" smtClean="0">
                <a:latin typeface="ITC Lubalin Graph Std Book" charset="0"/>
                <a:ea typeface="MS PGothic" charset="0"/>
                <a:cs typeface="MS PGothic" charset="0"/>
              </a:rPr>
              <a:t>Adela Gorea</a:t>
            </a:r>
            <a:endParaRPr lang="it-IT" sz="1200" dirty="0">
              <a:latin typeface="ITC Lubalin Graph Std Book" charset="0"/>
              <a:ea typeface="MS PGothic" charset="0"/>
              <a:cs typeface="MS PGothic" charset="0"/>
            </a:endParaRPr>
          </a:p>
        </p:txBody>
      </p:sp>
      <p:sp>
        <p:nvSpPr>
          <p:cNvPr id="8" name="Segnaposto intestazione 1">
            <a:extLst/>
          </p:cNvPr>
          <p:cNvSpPr txBox="1">
            <a:spLocks/>
          </p:cNvSpPr>
          <p:nvPr/>
        </p:nvSpPr>
        <p:spPr>
          <a:xfrm>
            <a:off x="3365500" y="72192"/>
            <a:ext cx="3015845" cy="731520"/>
          </a:xfrm>
          <a:prstGeom prst="rect">
            <a:avLst/>
          </a:prstGeom>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355600">
              <a:defRPr/>
            </a:pPr>
            <a:r>
              <a:rPr lang="it-IT" altLang="it-IT" sz="1200" b="1">
                <a:latin typeface="ITC Lubalin Graph Std Book" pitchFamily="18" charset="0"/>
                <a:cs typeface="Arial" pitchFamily="34" charset="0"/>
              </a:rPr>
              <a:t>Lezione </a:t>
            </a:r>
            <a:r>
              <a:rPr lang="it-IT" altLang="it-IT" sz="1200" b="1" smtClean="0">
                <a:latin typeface="ITC Lubalin Graph Std Book" pitchFamily="18" charset="0"/>
                <a:cs typeface="Arial" pitchFamily="34" charset="0"/>
              </a:rPr>
              <a:t>00</a:t>
            </a:r>
            <a:r>
              <a:rPr lang="it-IT" altLang="it-IT" sz="1200" b="1">
                <a:latin typeface="ITC Lubalin Graph Std Book" pitchFamily="18" charset="0"/>
                <a:cs typeface="Arial" pitchFamily="34" charset="0"/>
              </a:rPr>
              <a:t/>
            </a:r>
            <a:br>
              <a:rPr lang="it-IT" altLang="it-IT" sz="1200" b="1">
                <a:latin typeface="ITC Lubalin Graph Std Book" pitchFamily="18" charset="0"/>
                <a:cs typeface="Arial" pitchFamily="34" charset="0"/>
              </a:rPr>
            </a:br>
            <a:r>
              <a:rPr lang="it-IT" altLang="it-IT" sz="1100">
                <a:latin typeface="ITC Lubalin Graph Std Book" pitchFamily="18" charset="0"/>
              </a:rPr>
              <a:t>SEMNĂTURI DIGITALE</a:t>
            </a:r>
            <a:endParaRPr lang="it-IT" altLang="it-IT" sz="1100" dirty="0">
              <a:latin typeface="ITC Lubalin Graph Std Book" pitchFamily="18" charset="0"/>
              <a:cs typeface="Arial" pitchFamily="34" charset="0"/>
            </a:endParaRPr>
          </a:p>
        </p:txBody>
      </p:sp>
      <p:sp>
        <p:nvSpPr>
          <p:cNvPr id="9" name="Text Box 8">
            <a:extLst/>
          </p:cNvPr>
          <p:cNvSpPr txBox="1">
            <a:spLocks noChangeArrowheads="1"/>
          </p:cNvSpPr>
          <p:nvPr/>
        </p:nvSpPr>
        <p:spPr bwMode="auto">
          <a:xfrm>
            <a:off x="3365500" y="8558281"/>
            <a:ext cx="3492500" cy="284162"/>
          </a:xfrm>
          <a:prstGeom prst="rect">
            <a:avLst/>
          </a:prstGeom>
          <a:noFill/>
          <a:ln>
            <a:noFill/>
          </a:ln>
          <a:effectLst/>
          <a:extLst/>
        </p:spPr>
        <p:txBody>
          <a:bodyPr wrap="none" lIns="159329" tIns="79666" rIns="159329" bIns="79666">
            <a:spAutoFit/>
          </a:bodyPr>
          <a:lstStyle>
            <a:lvl1pPr defTabSz="1427163">
              <a:defRPr sz="2400">
                <a:solidFill>
                  <a:schemeClr val="tx1"/>
                </a:solidFill>
                <a:latin typeface="Tahoma" pitchFamily="34" charset="0"/>
                <a:ea typeface="MS PGothic" pitchFamily="34" charset="-128"/>
              </a:defRPr>
            </a:lvl1pPr>
            <a:lvl2pPr marL="742950" indent="-285750" defTabSz="1427163">
              <a:defRPr sz="2400">
                <a:solidFill>
                  <a:schemeClr val="tx1"/>
                </a:solidFill>
                <a:latin typeface="Tahoma" pitchFamily="34" charset="0"/>
                <a:ea typeface="MS PGothic" pitchFamily="34" charset="-128"/>
              </a:defRPr>
            </a:lvl2pPr>
            <a:lvl3pPr marL="1143000" indent="-228600" defTabSz="1427163">
              <a:defRPr sz="2400">
                <a:solidFill>
                  <a:schemeClr val="tx1"/>
                </a:solidFill>
                <a:latin typeface="Tahoma" pitchFamily="34" charset="0"/>
                <a:ea typeface="MS PGothic" pitchFamily="34" charset="-128"/>
              </a:defRPr>
            </a:lvl3pPr>
            <a:lvl4pPr marL="1600200" indent="-228600" defTabSz="1427163">
              <a:defRPr sz="2400">
                <a:solidFill>
                  <a:schemeClr val="tx1"/>
                </a:solidFill>
                <a:latin typeface="Tahoma" pitchFamily="34" charset="0"/>
                <a:ea typeface="MS PGothic" pitchFamily="34" charset="-128"/>
              </a:defRPr>
            </a:lvl4pPr>
            <a:lvl5pPr marL="2057400" indent="-228600" defTabSz="1427163">
              <a:defRPr sz="2400">
                <a:solidFill>
                  <a:schemeClr val="tx1"/>
                </a:solidFill>
                <a:latin typeface="Tahoma" pitchFamily="34" charset="0"/>
                <a:ea typeface="MS PGothic" pitchFamily="34" charset="-128"/>
              </a:defRPr>
            </a:lvl5pPr>
            <a:lvl6pPr marL="2514600" indent="-228600" defTabSz="1427163"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defTabSz="1427163"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defTabSz="1427163"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defTabSz="1427163" eaLnBrk="0" fontAlgn="base" hangingPunct="0">
              <a:spcBef>
                <a:spcPct val="0"/>
              </a:spcBef>
              <a:spcAft>
                <a:spcPct val="0"/>
              </a:spcAft>
              <a:defRPr sz="2400">
                <a:solidFill>
                  <a:schemeClr val="tx1"/>
                </a:solidFill>
                <a:latin typeface="Tahoma" pitchFamily="34" charset="0"/>
                <a:ea typeface="MS PGothic" pitchFamily="34" charset="-128"/>
              </a:defRPr>
            </a:lvl9pPr>
          </a:lstStyle>
          <a:p>
            <a:pPr>
              <a:defRPr/>
            </a:pPr>
            <a:r>
              <a:rPr lang="en-US" altLang="it-IT" sz="800" dirty="0">
                <a:solidFill>
                  <a:srgbClr val="000000"/>
                </a:solidFill>
                <a:latin typeface="ITC Lubalin Graph Std Book" pitchFamily="18" charset="0"/>
              </a:rPr>
              <a:t>Copyright © </a:t>
            </a:r>
            <a:r>
              <a:rPr lang="en-US" altLang="it-IT" sz="800" dirty="0" err="1">
                <a:solidFill>
                  <a:srgbClr val="000000"/>
                </a:solidFill>
                <a:latin typeface="ITC Lubalin Graph Std Book" pitchFamily="18" charset="0"/>
              </a:rPr>
              <a:t>Università</a:t>
            </a:r>
            <a:r>
              <a:rPr lang="en-US" altLang="it-IT" sz="800" dirty="0">
                <a:solidFill>
                  <a:srgbClr val="000000"/>
                </a:solidFill>
                <a:latin typeface="ITC Lubalin Graph Std Book" pitchFamily="18" charset="0"/>
              </a:rPr>
              <a:t> </a:t>
            </a:r>
            <a:r>
              <a:rPr lang="en-US" altLang="it-IT" sz="800" dirty="0" err="1">
                <a:solidFill>
                  <a:srgbClr val="000000"/>
                </a:solidFill>
                <a:latin typeface="ITC Lubalin Graph Std Book" pitchFamily="18" charset="0"/>
              </a:rPr>
              <a:t>Telematica</a:t>
            </a:r>
            <a:r>
              <a:rPr lang="en-US" altLang="it-IT" sz="800" dirty="0">
                <a:solidFill>
                  <a:srgbClr val="000000"/>
                </a:solidFill>
                <a:latin typeface="ITC Lubalin Graph Std Book" pitchFamily="18" charset="0"/>
              </a:rPr>
              <a:t> </a:t>
            </a:r>
            <a:r>
              <a:rPr lang="en-US" altLang="it-IT" sz="800" dirty="0" err="1">
                <a:solidFill>
                  <a:srgbClr val="000000"/>
                </a:solidFill>
                <a:latin typeface="ITC Lubalin Graph Std Book" pitchFamily="18" charset="0"/>
              </a:rPr>
              <a:t>Internazionale</a:t>
            </a:r>
            <a:r>
              <a:rPr lang="en-US" altLang="it-IT" sz="800" dirty="0">
                <a:solidFill>
                  <a:srgbClr val="000000"/>
                </a:solidFill>
                <a:latin typeface="ITC Lubalin Graph Std Book" pitchFamily="18" charset="0"/>
              </a:rPr>
              <a:t> UNINETTUNO</a:t>
            </a:r>
            <a:endParaRPr lang="en-US" altLang="it-IT" sz="3700" dirty="0">
              <a:solidFill>
                <a:schemeClr val="bg2"/>
              </a:solidFill>
              <a:latin typeface="ITC Lubalin Graph Std Book" pitchFamily="18" charset="0"/>
            </a:endParaRPr>
          </a:p>
        </p:txBody>
      </p:sp>
      <p:pic>
        <p:nvPicPr>
          <p:cNvPr id="10" name="Picture 10" descr="logo_UTI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 y="8462828"/>
            <a:ext cx="197008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928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1C59A2-9EA4-4F08-862B-529DFB9FCE83}" type="datetimeFigureOut">
              <a:rPr lang="en-US" smtClean="0"/>
              <a:t>10/10/2018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F3137C-B2B8-4842-A3E6-CD69A099E661}" type="slidenum">
              <a:rPr lang="en-US" smtClean="0"/>
              <a:t>‹#›</a:t>
            </a:fld>
            <a:endParaRPr lang="en-US"/>
          </a:p>
        </p:txBody>
      </p:sp>
    </p:spTree>
    <p:extLst>
      <p:ext uri="{BB962C8B-B14F-4D97-AF65-F5344CB8AC3E}">
        <p14:creationId xmlns:p14="http://schemas.microsoft.com/office/powerpoint/2010/main" val="2806368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smtClean="0"/>
              <a:t>Semnătura</a:t>
            </a:r>
            <a:r>
              <a:rPr lang="en-US" dirty="0" smtClean="0"/>
              <a:t> electronica nu </a:t>
            </a:r>
            <a:r>
              <a:rPr lang="en-US" dirty="0" err="1" smtClean="0"/>
              <a:t>este</a:t>
            </a:r>
            <a:r>
              <a:rPr lang="en-US" dirty="0" smtClean="0"/>
              <a:t> o </a:t>
            </a:r>
            <a:r>
              <a:rPr lang="en-US" dirty="0" err="1" smtClean="0"/>
              <a:t>semnătură</a:t>
            </a:r>
            <a:r>
              <a:rPr lang="en-US" dirty="0" smtClean="0"/>
              <a:t> </a:t>
            </a:r>
            <a:r>
              <a:rPr lang="en-US" dirty="0" err="1" smtClean="0"/>
              <a:t>scanată</a:t>
            </a:r>
            <a:r>
              <a:rPr lang="en-US" dirty="0" smtClean="0"/>
              <a:t>, </a:t>
            </a:r>
            <a:r>
              <a:rPr lang="en-US" dirty="0" err="1" smtClean="0"/>
              <a:t>pictogramă</a:t>
            </a:r>
            <a:r>
              <a:rPr lang="en-US" dirty="0" smtClean="0"/>
              <a:t>, o </a:t>
            </a:r>
            <a:r>
              <a:rPr lang="en-US" dirty="0" err="1" smtClean="0"/>
              <a:t>poză</a:t>
            </a:r>
            <a:r>
              <a:rPr lang="en-US" dirty="0" smtClean="0"/>
              <a:t> </a:t>
            </a:r>
            <a:r>
              <a:rPr lang="en-US" dirty="0" err="1" smtClean="0"/>
              <a:t>sau</a:t>
            </a:r>
            <a:r>
              <a:rPr lang="en-US" dirty="0" smtClean="0"/>
              <a:t> o </a:t>
            </a:r>
            <a:r>
              <a:rPr lang="en-US" dirty="0" err="1" smtClean="0"/>
              <a:t>holograma</a:t>
            </a:r>
            <a:r>
              <a:rPr lang="en-US" dirty="0" smtClean="0"/>
              <a:t> </a:t>
            </a:r>
            <a:r>
              <a:rPr lang="en-US" dirty="0" err="1" smtClean="0"/>
              <a:t>şi</a:t>
            </a:r>
            <a:r>
              <a:rPr lang="en-US" dirty="0" smtClean="0"/>
              <a:t> </a:t>
            </a:r>
            <a:r>
              <a:rPr lang="en-US" dirty="0" err="1" smtClean="0"/>
              <a:t>nici</a:t>
            </a:r>
            <a:r>
              <a:rPr lang="en-US" dirty="0" smtClean="0"/>
              <a:t> nu </a:t>
            </a:r>
            <a:r>
              <a:rPr lang="en-US" dirty="0" err="1" smtClean="0"/>
              <a:t>este</a:t>
            </a:r>
            <a:r>
              <a:rPr lang="en-US" dirty="0" smtClean="0"/>
              <a:t> un smart-card. </a:t>
            </a:r>
            <a:endParaRPr lang="en-US" dirty="0"/>
          </a:p>
        </p:txBody>
      </p:sp>
      <p:sp>
        <p:nvSpPr>
          <p:cNvPr id="4" name="Slide Number Placeholder 3"/>
          <p:cNvSpPr>
            <a:spLocks noGrp="1"/>
          </p:cNvSpPr>
          <p:nvPr>
            <p:ph type="sldNum" sz="quarter" idx="10"/>
          </p:nvPr>
        </p:nvSpPr>
        <p:spPr/>
        <p:txBody>
          <a:bodyPr/>
          <a:lstStyle/>
          <a:p>
            <a:fld id="{98F3137C-B2B8-4842-A3E6-CD69A099E661}" type="slidenum">
              <a:rPr lang="en-US" smtClean="0"/>
              <a:t>4</a:t>
            </a:fld>
            <a:endParaRPr lang="en-US"/>
          </a:p>
        </p:txBody>
      </p:sp>
    </p:spTree>
    <p:extLst>
      <p:ext uri="{BB962C8B-B14F-4D97-AF65-F5344CB8AC3E}">
        <p14:creationId xmlns:p14="http://schemas.microsoft.com/office/powerpoint/2010/main" val="596584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DSA </a:t>
            </a:r>
            <a:r>
              <a:rPr lang="en-US" sz="1200" b="0" i="0" u="none" strike="noStrike" kern="1200" baseline="0" dirty="0" err="1" smtClean="0">
                <a:solidFill>
                  <a:schemeClr val="tx1"/>
                </a:solidFill>
                <a:latin typeface="+mn-lt"/>
                <a:ea typeface="+mn-ea"/>
                <a:cs typeface="+mn-cs"/>
              </a:rPr>
              <a:t>este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algoritmul</a:t>
            </a:r>
            <a:r>
              <a:rPr lang="en-US" sz="1200" b="0" i="0" u="none" strike="noStrike" kern="1200" baseline="0" dirty="0" smtClean="0">
                <a:solidFill>
                  <a:schemeClr val="tx1"/>
                </a:solidFill>
                <a:latin typeface="+mn-lt"/>
                <a:ea typeface="+mn-ea"/>
                <a:cs typeface="+mn-cs"/>
              </a:rPr>
              <a:t> de </a:t>
            </a:r>
            <a:r>
              <a:rPr lang="en-US" sz="1200" b="0" i="0" u="none" strike="noStrike" kern="1200" baseline="0" dirty="0" err="1" smtClean="0">
                <a:solidFill>
                  <a:schemeClr val="tx1"/>
                </a:solidFill>
                <a:latin typeface="+mn-lt"/>
                <a:ea typeface="+mn-ea"/>
                <a:cs typeface="+mn-cs"/>
              </a:rPr>
              <a:t>semnătură</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digitală</a:t>
            </a:r>
            <a:r>
              <a:rPr lang="en-US" sz="1200" b="0" i="0" u="none" strike="noStrike" kern="1200" baseline="0" dirty="0" smtClean="0">
                <a:solidFill>
                  <a:schemeClr val="tx1"/>
                </a:solidFill>
                <a:latin typeface="+mn-lt"/>
                <a:ea typeface="+mn-ea"/>
                <a:cs typeface="+mn-cs"/>
              </a:rPr>
              <a:t> al </a:t>
            </a:r>
            <a:r>
              <a:rPr lang="en-US" sz="1200" b="0" i="0" u="none" strike="noStrike" kern="1200" baseline="0" dirty="0" err="1" smtClean="0">
                <a:solidFill>
                  <a:schemeClr val="tx1"/>
                </a:solidFill>
                <a:latin typeface="+mn-lt"/>
                <a:ea typeface="+mn-ea"/>
                <a:cs typeface="+mn-cs"/>
              </a:rPr>
              <a:t>standardului</a:t>
            </a:r>
            <a:r>
              <a:rPr lang="en-US" sz="1200" b="0" i="0" u="none" strike="noStrike" kern="1200" baseline="0" dirty="0" smtClean="0">
                <a:solidFill>
                  <a:schemeClr val="tx1"/>
                </a:solidFill>
                <a:latin typeface="+mn-lt"/>
                <a:ea typeface="+mn-ea"/>
                <a:cs typeface="+mn-cs"/>
              </a:rPr>
              <a:t> DSS,</a:t>
            </a:r>
            <a:r>
              <a:rPr lang="ro-RO"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elaborat</a:t>
            </a:r>
            <a:r>
              <a:rPr lang="en-US" sz="1200" b="0" i="0" u="none" strike="noStrike" kern="1200" baseline="0" dirty="0" smtClean="0">
                <a:solidFill>
                  <a:schemeClr val="tx1"/>
                </a:solidFill>
                <a:latin typeface="+mn-lt"/>
                <a:ea typeface="+mn-ea"/>
                <a:cs typeface="+mn-cs"/>
              </a:rPr>
              <a:t> de NIST in august 1991. Este un standard </a:t>
            </a:r>
            <a:r>
              <a:rPr lang="en-US" sz="1200" b="0" i="0" u="none" strike="noStrike" kern="1200" baseline="0" dirty="0" err="1" smtClean="0">
                <a:solidFill>
                  <a:schemeClr val="tx1"/>
                </a:solidFill>
                <a:latin typeface="+mn-lt"/>
                <a:ea typeface="+mn-ea"/>
                <a:cs typeface="+mn-cs"/>
              </a:rPr>
              <a:t>foarte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controversat</a:t>
            </a:r>
            <a:r>
              <a:rPr lang="en-US" sz="1200" b="0" i="0" u="none" strike="noStrike" kern="1200" baseline="0" dirty="0" smtClean="0">
                <a:solidFill>
                  <a:schemeClr val="tx1"/>
                </a:solidFill>
                <a:latin typeface="+mn-lt"/>
                <a:ea typeface="+mn-ea"/>
                <a:cs typeface="+mn-cs"/>
              </a:rPr>
              <a:t> in</a:t>
            </a:r>
            <a:r>
              <a:rPr lang="ro-RO"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literatura</a:t>
            </a:r>
            <a:r>
              <a:rPr lang="en-US" sz="1200" b="0" i="0" u="none" strike="noStrike" kern="1200" baseline="0" dirty="0" smtClean="0">
                <a:solidFill>
                  <a:schemeClr val="tx1"/>
                </a:solidFill>
                <a:latin typeface="+mn-lt"/>
                <a:ea typeface="+mn-ea"/>
                <a:cs typeface="+mn-cs"/>
              </a:rPr>
              <a:t> de </a:t>
            </a:r>
            <a:r>
              <a:rPr lang="en-US" sz="1200" b="0" i="0" u="none" strike="noStrike" kern="1200" baseline="0" dirty="0" err="1" smtClean="0">
                <a:solidFill>
                  <a:schemeClr val="tx1"/>
                </a:solidFill>
                <a:latin typeface="+mn-lt"/>
                <a:ea typeface="+mn-ea"/>
                <a:cs typeface="+mn-cs"/>
              </a:rPr>
              <a:t>specialitate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deoarece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este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destinat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să</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inlocuiască</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standardul</a:t>
            </a:r>
            <a:r>
              <a:rPr lang="ro-RO"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“de facto” al </a:t>
            </a:r>
            <a:r>
              <a:rPr lang="en-US" sz="1200" b="0" i="0" u="none" strike="noStrike" kern="1200" baseline="0" dirty="0" err="1" smtClean="0">
                <a:solidFill>
                  <a:schemeClr val="tx1"/>
                </a:solidFill>
                <a:latin typeface="+mn-lt"/>
                <a:ea typeface="+mn-ea"/>
                <a:cs typeface="+mn-cs"/>
              </a:rPr>
              <a:t>domeniului</a:t>
            </a:r>
            <a:r>
              <a:rPr lang="en-US" sz="1200" b="0" i="0" u="none" strike="noStrike" kern="1200" baseline="0" dirty="0" smtClean="0">
                <a:solidFill>
                  <a:schemeClr val="tx1"/>
                </a:solidFill>
                <a:latin typeface="+mn-lt"/>
                <a:ea typeface="+mn-ea"/>
                <a:cs typeface="+mn-cs"/>
              </a:rPr>
              <a:t>, RSA. </a:t>
            </a:r>
            <a:r>
              <a:rPr lang="en-US" sz="1200" b="0" i="0" u="none" strike="noStrike" kern="1200" baseline="0" dirty="0" err="1" smtClean="0">
                <a:solidFill>
                  <a:schemeClr val="tx1"/>
                </a:solidFill>
                <a:latin typeface="+mn-lt"/>
                <a:ea typeface="+mn-ea"/>
                <a:cs typeface="+mn-cs"/>
              </a:rPr>
              <a:t>Algoritmul</a:t>
            </a:r>
            <a:r>
              <a:rPr lang="en-US" sz="1200" b="0" i="0" u="none" strike="noStrike" kern="1200" baseline="0" dirty="0" smtClean="0">
                <a:solidFill>
                  <a:schemeClr val="tx1"/>
                </a:solidFill>
                <a:latin typeface="+mn-lt"/>
                <a:ea typeface="+mn-ea"/>
                <a:cs typeface="+mn-cs"/>
              </a:rPr>
              <a:t> SDA se </a:t>
            </a:r>
            <a:r>
              <a:rPr lang="en-US" sz="1200" b="0" i="0" u="none" strike="noStrike" kern="1200" baseline="0" dirty="0" err="1" smtClean="0">
                <a:solidFill>
                  <a:schemeClr val="tx1"/>
                </a:solidFill>
                <a:latin typeface="+mn-lt"/>
                <a:ea typeface="+mn-ea"/>
                <a:cs typeface="+mn-cs"/>
              </a:rPr>
              <a:t>bazează</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pe</a:t>
            </a:r>
            <a:r>
              <a:rPr lang="en-US" sz="1200" b="0" i="0" u="none" strike="noStrike" kern="1200" baseline="0" dirty="0" smtClean="0">
                <a:solidFill>
                  <a:schemeClr val="tx1"/>
                </a:solidFill>
                <a:latin typeface="+mn-lt"/>
                <a:ea typeface="+mn-ea"/>
                <a:cs typeface="+mn-cs"/>
              </a:rPr>
              <a:t> un </a:t>
            </a:r>
            <a:r>
              <a:rPr lang="en-US" sz="1200" b="0" i="0" u="none" strike="noStrike" kern="1200" baseline="0" dirty="0" err="1" smtClean="0">
                <a:solidFill>
                  <a:schemeClr val="tx1"/>
                </a:solidFill>
                <a:latin typeface="+mn-lt"/>
                <a:ea typeface="+mn-ea"/>
                <a:cs typeface="+mn-cs"/>
              </a:rPr>
              <a:t>aparat</a:t>
            </a:r>
            <a:r>
              <a:rPr lang="ro-RO"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matematic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derivat</a:t>
            </a:r>
            <a:r>
              <a:rPr lang="en-US" sz="1200" b="0" i="0" u="none" strike="noStrike" kern="1200" baseline="0" dirty="0" smtClean="0">
                <a:solidFill>
                  <a:schemeClr val="tx1"/>
                </a:solidFill>
                <a:latin typeface="+mn-lt"/>
                <a:ea typeface="+mn-ea"/>
                <a:cs typeface="+mn-cs"/>
              </a:rPr>
              <a:t> din </a:t>
            </a:r>
            <a:r>
              <a:rPr lang="en-US" sz="1200" b="0" i="0" u="none" strike="noStrike" kern="1200" baseline="0" dirty="0" err="1" smtClean="0">
                <a:solidFill>
                  <a:schemeClr val="tx1"/>
                </a:solidFill>
                <a:latin typeface="+mn-lt"/>
                <a:ea typeface="+mn-ea"/>
                <a:cs typeface="+mn-cs"/>
              </a:rPr>
              <a:t>metoda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ElGamal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gardul</a:t>
            </a:r>
            <a:r>
              <a:rPr lang="en-US" sz="1200" b="0" i="0" u="none" strike="noStrike" kern="1200" baseline="0" dirty="0" smtClean="0">
                <a:solidFill>
                  <a:schemeClr val="tx1"/>
                </a:solidFill>
                <a:latin typeface="+mn-lt"/>
                <a:ea typeface="+mn-ea"/>
                <a:cs typeface="+mn-cs"/>
              </a:rPr>
              <a:t> de </a:t>
            </a:r>
            <a:r>
              <a:rPr lang="en-US" sz="1200" b="0" i="0" u="none" strike="noStrike" kern="1200" baseline="0" dirty="0" err="1" smtClean="0">
                <a:solidFill>
                  <a:schemeClr val="tx1"/>
                </a:solidFill>
                <a:latin typeface="+mn-lt"/>
                <a:ea typeface="+mn-ea"/>
                <a:cs typeface="+mn-cs"/>
              </a:rPr>
              <a:t>securitate</a:t>
            </a:r>
            <a:r>
              <a:rPr lang="en-US" sz="1200" b="0" i="0" u="none" strike="noStrike" kern="1200" baseline="0" dirty="0" smtClean="0">
                <a:solidFill>
                  <a:schemeClr val="tx1"/>
                </a:solidFill>
                <a:latin typeface="+mn-lt"/>
                <a:ea typeface="+mn-ea"/>
                <a:cs typeface="+mn-cs"/>
              </a:rPr>
              <a:t> al </a:t>
            </a:r>
            <a:r>
              <a:rPr lang="en-US" sz="1200" b="0" i="0" u="none" strike="noStrike" kern="1200" baseline="0" dirty="0" err="1" smtClean="0">
                <a:solidFill>
                  <a:schemeClr val="tx1"/>
                </a:solidFill>
                <a:latin typeface="+mn-lt"/>
                <a:ea typeface="+mn-ea"/>
                <a:cs typeface="+mn-cs"/>
              </a:rPr>
              <a:t>său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fiind</a:t>
            </a:r>
            <a:r>
              <a:rPr lang="ro-RO" sz="1200" b="0" i="0" u="none" strike="noStrike" kern="1200" baseline="0" dirty="0" smtClean="0">
                <a:solidFill>
                  <a:schemeClr val="tx1"/>
                </a:solidFill>
                <a:latin typeface="+mn-lt"/>
                <a:ea typeface="+mn-ea"/>
                <a:cs typeface="+mn-cs"/>
              </a:rPr>
              <a:t> </a:t>
            </a:r>
            <a:r>
              <a:rPr lang="it-IT" sz="1200" b="0" i="0" u="none" strike="noStrike" kern="1200" baseline="0" dirty="0" smtClean="0">
                <a:solidFill>
                  <a:schemeClr val="tx1"/>
                </a:solidFill>
                <a:latin typeface="+mn-lt"/>
                <a:ea typeface="+mn-ea"/>
                <a:cs typeface="+mn-cs"/>
              </a:rPr>
              <a:t>bazat la fel pe problema dificultăţii calculului logaritmilor intr-un camp</a:t>
            </a:r>
            <a:r>
              <a:rPr lang="ro-RO"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finit</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8F3137C-B2B8-4842-A3E6-CD69A099E661}" type="slidenum">
              <a:rPr lang="en-US" smtClean="0"/>
              <a:t>27</a:t>
            </a:fld>
            <a:endParaRPr lang="en-US"/>
          </a:p>
        </p:txBody>
      </p:sp>
    </p:spTree>
    <p:extLst>
      <p:ext uri="{BB962C8B-B14F-4D97-AF65-F5344CB8AC3E}">
        <p14:creationId xmlns:p14="http://schemas.microsoft.com/office/powerpoint/2010/main" val="4144911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None/>
            </a:pPr>
            <a:r>
              <a:rPr lang="pt-BR" dirty="0" smtClean="0"/>
              <a:t>Pentru a verifica semnătura (</a:t>
            </a:r>
            <a:r>
              <a:rPr lang="pt-BR" b="1" i="1" dirty="0" smtClean="0"/>
              <a:t>r</a:t>
            </a:r>
            <a:r>
              <a:rPr lang="pt-BR" dirty="0" smtClean="0"/>
              <a:t>, </a:t>
            </a:r>
            <a:r>
              <a:rPr lang="pt-BR" b="1" i="1" dirty="0" smtClean="0"/>
              <a:t>s</a:t>
            </a:r>
            <a:r>
              <a:rPr lang="pt-BR" dirty="0" smtClean="0"/>
              <a:t>) a mesajului</a:t>
            </a:r>
            <a:r>
              <a:rPr lang="ro-RO" baseline="0" dirty="0" smtClean="0"/>
              <a:t> </a:t>
            </a:r>
            <a:r>
              <a:rPr lang="pt-BR" i="1" dirty="0" smtClean="0"/>
              <a:t>m</a:t>
            </a:r>
            <a:r>
              <a:rPr lang="pt-BR" dirty="0" smtClean="0"/>
              <a:t>, entitatea </a:t>
            </a:r>
            <a:r>
              <a:rPr lang="pt-BR" i="1" dirty="0" smtClean="0"/>
              <a:t>B </a:t>
            </a:r>
            <a:r>
              <a:rPr lang="pt-BR" dirty="0" smtClean="0"/>
              <a:t>execută următoarele:</a:t>
            </a:r>
            <a:endParaRPr lang="en-US" dirty="0" smtClean="0"/>
          </a:p>
          <a:p>
            <a:endParaRPr lang="en-US" dirty="0"/>
          </a:p>
        </p:txBody>
      </p:sp>
      <p:sp>
        <p:nvSpPr>
          <p:cNvPr id="4" name="Slide Number Placeholder 3"/>
          <p:cNvSpPr>
            <a:spLocks noGrp="1"/>
          </p:cNvSpPr>
          <p:nvPr>
            <p:ph type="sldNum" sz="quarter" idx="10"/>
          </p:nvPr>
        </p:nvSpPr>
        <p:spPr/>
        <p:txBody>
          <a:bodyPr/>
          <a:lstStyle/>
          <a:p>
            <a:fld id="{98F3137C-B2B8-4842-A3E6-CD69A099E661}" type="slidenum">
              <a:rPr lang="en-US" smtClean="0"/>
              <a:t>30</a:t>
            </a:fld>
            <a:endParaRPr lang="en-US"/>
          </a:p>
        </p:txBody>
      </p:sp>
    </p:spTree>
    <p:extLst>
      <p:ext uri="{BB962C8B-B14F-4D97-AF65-F5344CB8AC3E}">
        <p14:creationId xmlns:p14="http://schemas.microsoft.com/office/powerpoint/2010/main" val="1968920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latin typeface="ITC Lubalin Graph Std Book" panose="02060502020205020404" pitchFamily="18" charset="0"/>
                <a:cs typeface="Arial" panose="020B0604020202020204" pitchFamily="34" charset="0"/>
              </a:rPr>
              <a:t>Pentru</a:t>
            </a:r>
            <a:r>
              <a:rPr lang="en-US" sz="1200" dirty="0" smtClean="0">
                <a:latin typeface="ITC Lubalin Graph Std Book" panose="02060502020205020404" pitchFamily="18" charset="0"/>
                <a:cs typeface="Arial" panose="020B0604020202020204" pitchFamily="34" charset="0"/>
              </a:rPr>
              <a:t> o </a:t>
            </a:r>
            <a:r>
              <a:rPr lang="en-US" sz="1200" dirty="0" err="1" smtClean="0">
                <a:latin typeface="ITC Lubalin Graph Std Book" panose="02060502020205020404" pitchFamily="18" charset="0"/>
                <a:cs typeface="Arial" panose="020B0604020202020204" pitchFamily="34" charset="0"/>
              </a:rPr>
              <a:t>semnătură</a:t>
            </a:r>
            <a:r>
              <a:rPr lang="en-US" sz="1200" dirty="0" smtClean="0">
                <a:latin typeface="ITC Lubalin Graph Std Book" panose="02060502020205020404" pitchFamily="18" charset="0"/>
                <a:cs typeface="Arial" panose="020B0604020202020204" pitchFamily="34" charset="0"/>
              </a:rPr>
              <a:t> </a:t>
            </a:r>
            <a:r>
              <a:rPr lang="en-US" sz="1200" dirty="0" err="1" smtClean="0">
                <a:latin typeface="ITC Lubalin Graph Std Book" panose="02060502020205020404" pitchFamily="18" charset="0"/>
                <a:cs typeface="Arial" panose="020B0604020202020204" pitchFamily="34" charset="0"/>
              </a:rPr>
              <a:t>digitalăsunt</a:t>
            </a:r>
            <a:r>
              <a:rPr lang="en-US" sz="1200" dirty="0" smtClean="0">
                <a:latin typeface="ITC Lubalin Graph Std Book" panose="02060502020205020404" pitchFamily="18" charset="0"/>
                <a:cs typeface="Arial" panose="020B0604020202020204" pitchFamily="34" charset="0"/>
              </a:rPr>
              <a:t> </a:t>
            </a:r>
            <a:r>
              <a:rPr lang="en-US" sz="1200" dirty="0" err="1" smtClean="0">
                <a:latin typeface="ITC Lubalin Graph Std Book" panose="02060502020205020404" pitchFamily="18" charset="0"/>
                <a:cs typeface="Arial" panose="020B0604020202020204" pitchFamily="34" charset="0"/>
              </a:rPr>
              <a:t>necesare</a:t>
            </a:r>
            <a:r>
              <a:rPr lang="en-US" sz="1200" dirty="0" smtClean="0">
                <a:latin typeface="ITC Lubalin Graph Std Book" panose="02060502020205020404" pitchFamily="18" charset="0"/>
                <a:cs typeface="Arial" panose="020B0604020202020204" pitchFamily="34" charset="0"/>
              </a:rPr>
              <a:t> </a:t>
            </a:r>
            <a:r>
              <a:rPr lang="en-US" sz="1200" dirty="0" err="1" smtClean="0">
                <a:latin typeface="ITC Lubalin Graph Std Book" panose="02060502020205020404" pitchFamily="18" charset="0"/>
                <a:cs typeface="Arial" panose="020B0604020202020204" pitchFamily="34" charset="0"/>
              </a:rPr>
              <a:t>două</a:t>
            </a:r>
            <a:r>
              <a:rPr lang="en-US" sz="1200" dirty="0" smtClean="0">
                <a:latin typeface="ITC Lubalin Graph Std Book" panose="02060502020205020404" pitchFamily="18" charset="0"/>
                <a:cs typeface="Arial" panose="020B0604020202020204" pitchFamily="34" charset="0"/>
              </a:rPr>
              <a:t> </a:t>
            </a:r>
            <a:r>
              <a:rPr lang="en-US" sz="1200" dirty="0" err="1" smtClean="0">
                <a:latin typeface="ITC Lubalin Graph Std Book" panose="02060502020205020404" pitchFamily="18" charset="0"/>
                <a:cs typeface="Arial" panose="020B0604020202020204" pitchFamily="34" charset="0"/>
              </a:rPr>
              <a:t>proprietăţi</a:t>
            </a:r>
            <a:r>
              <a:rPr lang="ro-MD" sz="1200" dirty="0" smtClean="0">
                <a:latin typeface="ITC Lubalin Graph Std Book" panose="02060502020205020404" pitchFamily="18" charset="0"/>
                <a:cs typeface="Arial" panose="020B0604020202020204" pitchFamily="34" charset="0"/>
              </a:rPr>
              <a:t> </a:t>
            </a:r>
            <a:r>
              <a:rPr lang="en-US" sz="1200" dirty="0" smtClean="0">
                <a:latin typeface="ITC Lubalin Graph Std Book" panose="02060502020205020404" pitchFamily="18" charset="0"/>
                <a:cs typeface="Arial" panose="020B0604020202020204" pitchFamily="34" charset="0"/>
              </a:rPr>
              <a:t>de </a:t>
            </a:r>
            <a:r>
              <a:rPr lang="en-US" sz="1200" dirty="0" err="1" smtClean="0">
                <a:latin typeface="ITC Lubalin Graph Std Book" panose="02060502020205020404" pitchFamily="18" charset="0"/>
                <a:cs typeface="Arial" panose="020B0604020202020204" pitchFamily="34" charset="0"/>
              </a:rPr>
              <a:t>bază</a:t>
            </a:r>
            <a:r>
              <a:rPr lang="en-US" sz="1200" dirty="0" smtClean="0">
                <a:latin typeface="ITC Lubalin Graph Std Book" panose="02060502020205020404" pitchFamily="18" charset="0"/>
                <a:cs typeface="Arial" panose="020B0604020202020204" pitchFamily="34" charset="0"/>
              </a:rPr>
              <a:t>:</a:t>
            </a:r>
            <a:endParaRPr lang="ro-MD" sz="1200" dirty="0" smtClean="0">
              <a:latin typeface="ITC Lubalin Graph Std Book" panose="02060502020205020404" pitchFamily="18"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8F3137C-B2B8-4842-A3E6-CD69A099E661}" type="slidenum">
              <a:rPr lang="en-US" smtClean="0"/>
              <a:t>7</a:t>
            </a:fld>
            <a:endParaRPr lang="en-US"/>
          </a:p>
        </p:txBody>
      </p:sp>
    </p:spTree>
    <p:extLst>
      <p:ext uri="{BB962C8B-B14F-4D97-AF65-F5344CB8AC3E}">
        <p14:creationId xmlns:p14="http://schemas.microsoft.com/office/powerpoint/2010/main" val="3763346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t>
            </a:r>
            <a:r>
              <a:rPr lang="en-US" dirty="0" err="1" smtClean="0"/>
              <a:t>funcţia</a:t>
            </a:r>
            <a:r>
              <a:rPr lang="en-US" dirty="0" smtClean="0"/>
              <a:t> de </a:t>
            </a:r>
            <a:r>
              <a:rPr lang="en-US" dirty="0" err="1" smtClean="0"/>
              <a:t>semnare</a:t>
            </a:r>
            <a:r>
              <a:rPr lang="en-US" dirty="0" smtClean="0"/>
              <a:t> </a:t>
            </a:r>
            <a:r>
              <a:rPr lang="en-US" dirty="0" err="1" smtClean="0"/>
              <a:t>trebuie</a:t>
            </a:r>
            <a:r>
              <a:rPr lang="en-US" dirty="0" smtClean="0"/>
              <a:t> </a:t>
            </a:r>
            <a:r>
              <a:rPr lang="en-US" dirty="0" err="1" smtClean="0"/>
              <a:t>să</a:t>
            </a:r>
            <a:r>
              <a:rPr lang="en-US" dirty="0" smtClean="0"/>
              <a:t> fie </a:t>
            </a:r>
            <a:r>
              <a:rPr lang="en-US" dirty="0" err="1" smtClean="0"/>
              <a:t>uşor</a:t>
            </a:r>
            <a:r>
              <a:rPr lang="ro-RO" baseline="0" dirty="0" smtClean="0"/>
              <a:t> </a:t>
            </a:r>
            <a:r>
              <a:rPr lang="en-US" dirty="0" smtClean="0"/>
              <a:t>de </a:t>
            </a:r>
            <a:r>
              <a:rPr lang="en-US" dirty="0" err="1" smtClean="0"/>
              <a:t>calculat</a:t>
            </a:r>
            <a:r>
              <a:rPr lang="en-US" dirty="0" smtClean="0"/>
              <a:t>).</a:t>
            </a:r>
            <a:endParaRPr lang="ro-R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(funcţia de</a:t>
            </a:r>
            <a:r>
              <a:rPr lang="ro-RO" dirty="0" smtClean="0"/>
              <a:t> </a:t>
            </a:r>
            <a:r>
              <a:rPr lang="en-US" dirty="0" err="1" smtClean="0"/>
              <a:t>verificare</a:t>
            </a:r>
            <a:r>
              <a:rPr lang="en-US" dirty="0" smtClean="0"/>
              <a:t> </a:t>
            </a:r>
            <a:r>
              <a:rPr lang="en-US" dirty="0" err="1" smtClean="0"/>
              <a:t>trebuie</a:t>
            </a:r>
            <a:r>
              <a:rPr lang="en-US" dirty="0" smtClean="0"/>
              <a:t> </a:t>
            </a:r>
            <a:r>
              <a:rPr lang="en-US" dirty="0" err="1" smtClean="0"/>
              <a:t>să</a:t>
            </a:r>
            <a:r>
              <a:rPr lang="en-US" dirty="0" smtClean="0"/>
              <a:t> fie </a:t>
            </a:r>
            <a:r>
              <a:rPr lang="en-US" dirty="0" err="1" smtClean="0"/>
              <a:t>uşor</a:t>
            </a:r>
            <a:r>
              <a:rPr lang="en-US" dirty="0" smtClean="0"/>
              <a:t> de </a:t>
            </a:r>
            <a:r>
              <a:rPr lang="en-US" dirty="0" err="1" smtClean="0"/>
              <a:t>calculat</a:t>
            </a:r>
            <a:r>
              <a:rPr lang="en-US" dirty="0" smtClean="0"/>
              <a:t>). ,</a:t>
            </a:r>
            <a:endParaRPr lang="ro-R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dirty="0" err="1" smtClean="0"/>
              <a:t>adică</a:t>
            </a:r>
            <a:r>
              <a:rPr lang="ro-RO" dirty="0" smtClean="0"/>
              <a:t> </a:t>
            </a:r>
            <a:r>
              <a:rPr lang="en-US" dirty="0" err="1" smtClean="0"/>
              <a:t>semnătura</a:t>
            </a:r>
            <a:r>
              <a:rPr lang="en-US" dirty="0" smtClean="0"/>
              <a:t> </a:t>
            </a:r>
            <a:r>
              <a:rPr lang="en-US" dirty="0" err="1" smtClean="0"/>
              <a:t>să</a:t>
            </a:r>
            <a:r>
              <a:rPr lang="en-US" dirty="0" smtClean="0"/>
              <a:t> nu </a:t>
            </a:r>
            <a:r>
              <a:rPr lang="en-US" dirty="0" err="1" smtClean="0"/>
              <a:t>poată</a:t>
            </a:r>
            <a:r>
              <a:rPr lang="en-US" dirty="0" smtClean="0"/>
              <a:t> fi </a:t>
            </a:r>
            <a:r>
              <a:rPr lang="en-US" dirty="0" err="1" smtClean="0"/>
              <a:t>falsificată</a:t>
            </a:r>
            <a:r>
              <a:rPr lang="en-US" dirty="0" smtClean="0"/>
              <a:t> </a:t>
            </a:r>
            <a:r>
              <a:rPr lang="en-US" dirty="0" err="1" smtClean="0"/>
              <a:t>pană</a:t>
            </a:r>
            <a:r>
              <a:rPr lang="en-US" dirty="0" smtClean="0"/>
              <a:t> </a:t>
            </a:r>
            <a:r>
              <a:rPr lang="en-US" dirty="0" err="1" smtClean="0"/>
              <a:t>cand</a:t>
            </a:r>
            <a:r>
              <a:rPr lang="en-US" dirty="0" smtClean="0"/>
              <a:t> nu </a:t>
            </a:r>
            <a:r>
              <a:rPr lang="en-US" dirty="0" err="1" smtClean="0"/>
              <a:t>mai</a:t>
            </a:r>
            <a:r>
              <a:rPr lang="en-US" dirty="0" smtClean="0"/>
              <a:t> </a:t>
            </a:r>
            <a:r>
              <a:rPr lang="en-US" dirty="0" err="1" smtClean="0"/>
              <a:t>este</a:t>
            </a:r>
            <a:r>
              <a:rPr lang="ro-RO" dirty="0" smtClean="0"/>
              <a:t> </a:t>
            </a:r>
            <a:r>
              <a:rPr lang="en-US" dirty="0" err="1" smtClean="0"/>
              <a:t>necesară</a:t>
            </a:r>
            <a:r>
              <a:rPr lang="en-US" dirty="0" smtClean="0"/>
              <a:t> </a:t>
            </a:r>
            <a:r>
              <a:rPr lang="en-US" dirty="0" err="1" smtClean="0"/>
              <a:t>scopului</a:t>
            </a:r>
            <a:r>
              <a:rPr lang="en-US" dirty="0" smtClean="0"/>
              <a:t> in care a </a:t>
            </a:r>
            <a:r>
              <a:rPr lang="en-US" dirty="0" err="1" smtClean="0"/>
              <a:t>fost</a:t>
            </a:r>
            <a:r>
              <a:rPr lang="en-US" dirty="0" smtClean="0"/>
              <a:t> </a:t>
            </a:r>
            <a:r>
              <a:rPr lang="en-US" dirty="0" err="1" smtClean="0"/>
              <a:t>creată</a:t>
            </a:r>
            <a:r>
              <a:rPr lang="en-US" dirty="0" smtClean="0"/>
              <a:t>.</a:t>
            </a:r>
            <a:endParaRPr lang="ro-RO"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8F3137C-B2B8-4842-A3E6-CD69A099E661}" type="slidenum">
              <a:rPr lang="en-US" smtClean="0"/>
              <a:t>9</a:t>
            </a:fld>
            <a:endParaRPr lang="en-US"/>
          </a:p>
        </p:txBody>
      </p:sp>
    </p:spTree>
    <p:extLst>
      <p:ext uri="{BB962C8B-B14F-4D97-AF65-F5344CB8AC3E}">
        <p14:creationId xmlns:p14="http://schemas.microsoft.com/office/powerpoint/2010/main" val="3631291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latin typeface="+mn-lt"/>
                <a:cs typeface="+mn-cs"/>
              </a:rPr>
              <a:t>Autentificarea</a:t>
            </a:r>
            <a:r>
              <a:rPr lang="en-US" sz="1200" b="1" dirty="0" smtClean="0">
                <a:latin typeface="+mn-lt"/>
                <a:cs typeface="+mn-cs"/>
              </a:rPr>
              <a:t> </a:t>
            </a:r>
            <a:r>
              <a:rPr lang="en-US" sz="1200" dirty="0" smtClean="0">
                <a:latin typeface="+mn-lt"/>
                <a:cs typeface="+mn-cs"/>
              </a:rPr>
              <a:t>- s</a:t>
            </a:r>
            <a:r>
              <a:rPr lang="ro-RO" sz="1200" dirty="0" smtClean="0">
                <a:latin typeface="+mn-lt"/>
                <a:cs typeface="+mn-cs"/>
              </a:rPr>
              <a:t>emnatura digitala poate fi folosita pentru autentificarea sursei documentului. Atunci cand dreptul de proprietate asupra unei semnturi digitale apartine unei anumite persoane, semnatura digitala arata ca documentul a fost eliberat de catre acea persoana.</a:t>
            </a:r>
            <a:r>
              <a:rPr lang="en-US" sz="1200" dirty="0" smtClean="0">
                <a:latin typeface="+mn-lt"/>
                <a:cs typeface="+mn-cs"/>
              </a:rPr>
              <a:t> (</a:t>
            </a:r>
            <a:r>
              <a:rPr lang="ro-RO" sz="1200" dirty="0" smtClean="0">
                <a:latin typeface="+mn-lt"/>
                <a:cs typeface="+mn-cs"/>
              </a:rPr>
              <a:t>context financiar-contabil</a:t>
            </a:r>
            <a:r>
              <a:rPr lang="en-US" sz="1200" dirty="0" smtClean="0">
                <a:latin typeface="+mn-lt"/>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latin typeface="+mn-lt"/>
                <a:cs typeface="+mn-cs"/>
              </a:rPr>
              <a:t>Integritate</a:t>
            </a:r>
            <a:r>
              <a:rPr lang="ro-RO" sz="1200" b="1" dirty="0" smtClean="0">
                <a:latin typeface="+mn-lt"/>
                <a:cs typeface="+mn-cs"/>
              </a:rPr>
              <a:t> </a:t>
            </a:r>
            <a:r>
              <a:rPr lang="ro-RO" sz="1200" dirty="0" smtClean="0">
                <a:latin typeface="+mn-lt"/>
                <a:cs typeface="+mn-cs"/>
              </a:rPr>
              <a:t>- semnatura digitala aplicata unui document electronic reprezinta o garantie a integritatii documentului atunci cand este validata de o autoritate publica. Cheia aleatoare se creeaza pe baza unor criterii multiple care includ printre altele si detalii despre continutul documentului.</a:t>
            </a:r>
            <a:endParaRPr lang="en-US" sz="1200" dirty="0" smtClean="0">
              <a:latin typeface="+mn-lt"/>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mn-cs"/>
              </a:rPr>
              <a:t>N</a:t>
            </a:r>
            <a:r>
              <a:rPr lang="ro-RO" sz="1200" b="1" dirty="0" smtClean="0">
                <a:latin typeface="+mn-lt"/>
                <a:cs typeface="+mn-cs"/>
              </a:rPr>
              <a:t>erepudiere </a:t>
            </a:r>
            <a:r>
              <a:rPr lang="ro-RO" sz="1200" dirty="0" smtClean="0">
                <a:latin typeface="+mn-lt"/>
                <a:cs typeface="+mn-cs"/>
              </a:rPr>
              <a:t>- odata ce este emis un document digital semnat electronic, atata vreme cat semnatura electronica este valida pe documentul digital, autorul documentului nu isi poate declina raspunderea pentru continutul documentului cu semnatura electronica valida. </a:t>
            </a:r>
            <a:endParaRPr lang="en-US" sz="1200" dirty="0" smtClean="0">
              <a:latin typeface="+mn-lt"/>
              <a:cs typeface="+mn-cs"/>
            </a:endParaRPr>
          </a:p>
          <a:p>
            <a:endParaRPr lang="en-US" dirty="0"/>
          </a:p>
        </p:txBody>
      </p:sp>
      <p:sp>
        <p:nvSpPr>
          <p:cNvPr id="4" name="Slide Number Placeholder 3"/>
          <p:cNvSpPr>
            <a:spLocks noGrp="1"/>
          </p:cNvSpPr>
          <p:nvPr>
            <p:ph type="sldNum" sz="quarter" idx="10"/>
          </p:nvPr>
        </p:nvSpPr>
        <p:spPr/>
        <p:txBody>
          <a:bodyPr/>
          <a:lstStyle/>
          <a:p>
            <a:fld id="{98F3137C-B2B8-4842-A3E6-CD69A099E661}" type="slidenum">
              <a:rPr lang="en-US" smtClean="0"/>
              <a:t>10</a:t>
            </a:fld>
            <a:endParaRPr lang="en-US"/>
          </a:p>
        </p:txBody>
      </p:sp>
    </p:spTree>
    <p:extLst>
      <p:ext uri="{BB962C8B-B14F-4D97-AF65-F5344CB8AC3E}">
        <p14:creationId xmlns:p14="http://schemas.microsoft.com/office/powerpoint/2010/main" val="1539847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Schema </a:t>
            </a:r>
            <a:r>
              <a:rPr lang="en-US" dirty="0" err="1" smtClean="0"/>
              <a:t>unei</a:t>
            </a:r>
            <a:r>
              <a:rPr lang="en-US" dirty="0" smtClean="0"/>
              <a:t> </a:t>
            </a:r>
            <a:r>
              <a:rPr lang="en-US" dirty="0" err="1" smtClean="0"/>
              <a:t>semnături</a:t>
            </a:r>
            <a:r>
              <a:rPr lang="en-US" dirty="0" smtClean="0"/>
              <a:t> </a:t>
            </a:r>
            <a:r>
              <a:rPr lang="en-US" dirty="0" err="1" smtClean="0"/>
              <a:t>digitale</a:t>
            </a:r>
            <a:r>
              <a:rPr lang="en-US" dirty="0" smtClean="0"/>
              <a:t> </a:t>
            </a:r>
            <a:r>
              <a:rPr lang="en-US" dirty="0" err="1" smtClean="0"/>
              <a:t>fără</a:t>
            </a:r>
            <a:r>
              <a:rPr lang="en-US" dirty="0" smtClean="0"/>
              <a:t> </a:t>
            </a:r>
            <a:r>
              <a:rPr lang="en-US" dirty="0" err="1" smtClean="0"/>
              <a:t>criptarea</a:t>
            </a:r>
            <a:r>
              <a:rPr lang="en-US" dirty="0" smtClean="0"/>
              <a:t> </a:t>
            </a:r>
            <a:r>
              <a:rPr lang="en-US" dirty="0" err="1" smtClean="0"/>
              <a:t>mesajului</a:t>
            </a:r>
            <a:endParaRPr lang="en-US" dirty="0"/>
          </a:p>
        </p:txBody>
      </p:sp>
      <p:sp>
        <p:nvSpPr>
          <p:cNvPr id="4" name="Slide Number Placeholder 3"/>
          <p:cNvSpPr>
            <a:spLocks noGrp="1"/>
          </p:cNvSpPr>
          <p:nvPr>
            <p:ph type="sldNum" sz="quarter" idx="10"/>
          </p:nvPr>
        </p:nvSpPr>
        <p:spPr/>
        <p:txBody>
          <a:bodyPr/>
          <a:lstStyle/>
          <a:p>
            <a:fld id="{98F3137C-B2B8-4842-A3E6-CD69A099E661}" type="slidenum">
              <a:rPr lang="en-US" smtClean="0"/>
              <a:t>12</a:t>
            </a:fld>
            <a:endParaRPr lang="en-US"/>
          </a:p>
        </p:txBody>
      </p:sp>
    </p:spTree>
    <p:extLst>
      <p:ext uri="{BB962C8B-B14F-4D97-AF65-F5344CB8AC3E}">
        <p14:creationId xmlns:p14="http://schemas.microsoft.com/office/powerpoint/2010/main" val="241836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pt-BR" dirty="0" smtClean="0"/>
              <a:t>Pentru a verifica semnătura S a mesajului</a:t>
            </a:r>
            <a:r>
              <a:rPr lang="ro-RO" baseline="0" dirty="0" smtClean="0"/>
              <a:t> </a:t>
            </a:r>
            <a:r>
              <a:rPr lang="pt-BR" dirty="0" smtClean="0"/>
              <a:t>m, entitatea B execută următoarele:</a:t>
            </a:r>
            <a:endParaRPr lang="ro-RO" dirty="0" smtClean="0"/>
          </a:p>
          <a:p>
            <a:endParaRPr lang="ro-RO" dirty="0" smtClean="0"/>
          </a:p>
          <a:p>
            <a:r>
              <a:rPr lang="pt-BR" sz="1200" dirty="0" smtClean="0"/>
              <a:t> In cazul in care</a:t>
            </a:r>
            <a:r>
              <a:rPr lang="ro-RO" sz="1200" baseline="0" dirty="0" smtClean="0"/>
              <a:t> </a:t>
            </a:r>
            <a:r>
              <a:rPr lang="pt-BR" sz="1200" i="1" dirty="0" smtClean="0"/>
              <a:t>H</a:t>
            </a:r>
            <a:r>
              <a:rPr lang="pt-BR" sz="1200" dirty="0" smtClean="0"/>
              <a:t>1 = </a:t>
            </a:r>
            <a:r>
              <a:rPr lang="pt-BR" sz="1200" i="1" dirty="0" smtClean="0"/>
              <a:t>H</a:t>
            </a:r>
            <a:r>
              <a:rPr lang="pt-BR" sz="1200" dirty="0" smtClean="0"/>
              <a:t>2 semnătura e verificată, in caz contrar inseamnă că</a:t>
            </a:r>
            <a:r>
              <a:rPr lang="ro-RO" sz="1200" baseline="0" dirty="0" smtClean="0"/>
              <a:t> </a:t>
            </a:r>
            <a:r>
              <a:rPr lang="en-US" sz="1200" dirty="0" smtClean="0"/>
              <a:t>s-a </a:t>
            </a:r>
            <a:r>
              <a:rPr lang="en-US" sz="1200" dirty="0" err="1" smtClean="0"/>
              <a:t>intamplat</a:t>
            </a:r>
            <a:r>
              <a:rPr lang="en-US" sz="1200" dirty="0" smtClean="0"/>
              <a:t> </a:t>
            </a:r>
            <a:r>
              <a:rPr lang="en-US" sz="1200" dirty="0" err="1" smtClean="0"/>
              <a:t>ceva</a:t>
            </a:r>
            <a:r>
              <a:rPr lang="en-US" sz="1200" dirty="0" smtClean="0"/>
              <a:t> in </a:t>
            </a:r>
            <a:r>
              <a:rPr lang="en-US" sz="1200" dirty="0" err="1" smtClean="0"/>
              <a:t>canalul</a:t>
            </a:r>
            <a:r>
              <a:rPr lang="en-US" sz="1200" dirty="0" smtClean="0"/>
              <a:t> de </a:t>
            </a:r>
            <a:r>
              <a:rPr lang="en-US" sz="1200" dirty="0" err="1" smtClean="0"/>
              <a:t>comunicaţii</a:t>
            </a:r>
            <a:r>
              <a:rPr lang="en-US" sz="1200" dirty="0" smtClean="0"/>
              <a:t> </a:t>
            </a:r>
            <a:r>
              <a:rPr lang="en-US" sz="1200" dirty="0" err="1" smtClean="0"/>
              <a:t>sau</a:t>
            </a:r>
            <a:r>
              <a:rPr lang="en-US" sz="1200" dirty="0" smtClean="0"/>
              <a:t> </a:t>
            </a:r>
            <a:r>
              <a:rPr lang="en-US" sz="1200" i="1" dirty="0" smtClean="0"/>
              <a:t>A </a:t>
            </a:r>
            <a:r>
              <a:rPr lang="en-US" sz="1200" dirty="0" err="1" smtClean="0"/>
              <a:t>vrea</a:t>
            </a:r>
            <a:r>
              <a:rPr lang="en-US" sz="1200" dirty="0" smtClean="0"/>
              <a:t> </a:t>
            </a:r>
            <a:r>
              <a:rPr lang="en-US" sz="1200" dirty="0" err="1" smtClean="0"/>
              <a:t>să</a:t>
            </a:r>
            <a:r>
              <a:rPr lang="en-US" sz="1200" dirty="0" smtClean="0"/>
              <a:t>-l</a:t>
            </a:r>
            <a:r>
              <a:rPr lang="ro-RO" sz="1200" baseline="0" dirty="0" smtClean="0"/>
              <a:t> </a:t>
            </a:r>
            <a:r>
              <a:rPr lang="en-US" sz="1200" dirty="0" err="1" smtClean="0"/>
              <a:t>inşele</a:t>
            </a:r>
            <a:r>
              <a:rPr lang="en-US" sz="1200" dirty="0" smtClean="0"/>
              <a:t> </a:t>
            </a:r>
            <a:r>
              <a:rPr lang="en-US" sz="1200" dirty="0" err="1" smtClean="0"/>
              <a:t>pe</a:t>
            </a:r>
            <a:r>
              <a:rPr lang="en-US" sz="1200" dirty="0" smtClean="0"/>
              <a:t> </a:t>
            </a:r>
            <a:r>
              <a:rPr lang="en-US" sz="1200" i="1" dirty="0" smtClean="0"/>
              <a:t>B</a:t>
            </a:r>
            <a:endParaRPr lang="ro-RO" sz="1200" b="1" dirty="0" smtClean="0">
              <a:solidFill>
                <a:srgbClr val="FF0000"/>
              </a:solidFill>
              <a:latin typeface="ITC Lubalin Graph Std Book" panose="02060502020205020404" pitchFamily="18"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8F3137C-B2B8-4842-A3E6-CD69A099E661}" type="slidenum">
              <a:rPr lang="en-US" smtClean="0"/>
              <a:t>19</a:t>
            </a:fld>
            <a:endParaRPr lang="en-US"/>
          </a:p>
        </p:txBody>
      </p:sp>
    </p:spTree>
    <p:extLst>
      <p:ext uri="{BB962C8B-B14F-4D97-AF65-F5344CB8AC3E}">
        <p14:creationId xmlns:p14="http://schemas.microsoft.com/office/powerpoint/2010/main" val="1551416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pt-BR" sz="1200" b="0" i="0" u="none" strike="noStrike" kern="1200" baseline="0" dirty="0" smtClean="0">
                <a:solidFill>
                  <a:schemeClr val="tx1"/>
                </a:solidFill>
                <a:latin typeface="+mn-lt"/>
                <a:ea typeface="+mn-ea"/>
                <a:cs typeface="+mn-cs"/>
              </a:rPr>
              <a:t>Schema de semnătură ElGamal a fost propusă de ElGamal impreună</a:t>
            </a:r>
            <a:r>
              <a:rPr lang="ro-RO"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cu schema de </a:t>
            </a:r>
            <a:r>
              <a:rPr lang="en-US" sz="1200" b="0" i="0" u="none" strike="noStrike" kern="1200" baseline="0" dirty="0" err="1" smtClean="0">
                <a:solidFill>
                  <a:schemeClr val="tx1"/>
                </a:solidFill>
                <a:latin typeface="+mn-lt"/>
                <a:ea typeface="+mn-ea"/>
                <a:cs typeface="+mn-cs"/>
              </a:rPr>
              <a:t>criptare</a:t>
            </a:r>
            <a:r>
              <a:rPr lang="en-US" sz="1200" b="0" i="0" u="none" strike="noStrike" kern="1200" baseline="0" dirty="0" smtClean="0">
                <a:solidFill>
                  <a:schemeClr val="tx1"/>
                </a:solidFill>
                <a:latin typeface="+mn-lt"/>
                <a:ea typeface="+mn-ea"/>
                <a:cs typeface="+mn-cs"/>
              </a:rPr>
              <a:t> cu </a:t>
            </a:r>
            <a:r>
              <a:rPr lang="en-US" sz="1200" b="0" i="0" u="none" strike="noStrike" kern="1200" baseline="0" dirty="0" err="1" smtClean="0">
                <a:solidFill>
                  <a:schemeClr val="tx1"/>
                </a:solidFill>
                <a:latin typeface="+mn-lt"/>
                <a:ea typeface="+mn-ea"/>
                <a:cs typeface="+mn-cs"/>
              </a:rPr>
              <a:t>chei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publice</a:t>
            </a:r>
            <a:r>
              <a:rPr lang="en-US" sz="1200" b="0" i="0" u="none" strike="noStrike" kern="1200" baseline="0" dirty="0" smtClean="0">
                <a:solidFill>
                  <a:schemeClr val="tx1"/>
                </a:solidFill>
                <a:latin typeface="+mn-lt"/>
                <a:ea typeface="+mn-ea"/>
                <a:cs typeface="+mn-cs"/>
              </a:rPr>
              <a:t>.</a:t>
            </a:r>
            <a:endParaRPr lang="ro-RO" sz="1200" b="0" i="0" u="none" strike="noStrike" kern="1200" baseline="0" dirty="0" smtClean="0">
              <a:solidFill>
                <a:schemeClr val="tx1"/>
              </a:solidFill>
              <a:latin typeface="+mn-lt"/>
              <a:ea typeface="+mn-ea"/>
              <a:cs typeface="+mn-cs"/>
            </a:endParaRPr>
          </a:p>
          <a:p>
            <a:endParaRPr lang="ro-RO" sz="1200" b="0" i="0" u="none" strike="noStrike" kern="1200" baseline="0" dirty="0" smtClean="0">
              <a:solidFill>
                <a:schemeClr val="tx1"/>
              </a:solidFill>
              <a:latin typeface="+mn-lt"/>
              <a:ea typeface="+mn-ea"/>
              <a:cs typeface="+mn-cs"/>
            </a:endParaRPr>
          </a:p>
          <a:p>
            <a:r>
              <a:rPr lang="en-US" dirty="0" err="1" smtClean="0"/>
              <a:t>Fiecare</a:t>
            </a:r>
            <a:r>
              <a:rPr lang="en-US" dirty="0" smtClean="0"/>
              <a:t> </a:t>
            </a:r>
            <a:r>
              <a:rPr lang="en-US" dirty="0" err="1" smtClean="0"/>
              <a:t>entitate</a:t>
            </a:r>
            <a:r>
              <a:rPr lang="en-US" dirty="0" smtClean="0"/>
              <a:t> </a:t>
            </a:r>
            <a:r>
              <a:rPr lang="en-US" dirty="0" err="1" smtClean="0"/>
              <a:t>generează</a:t>
            </a:r>
            <a:r>
              <a:rPr lang="en-US" dirty="0" smtClean="0"/>
              <a:t> </a:t>
            </a:r>
            <a:r>
              <a:rPr lang="en-US" dirty="0" err="1" smtClean="0"/>
              <a:t>cheia</a:t>
            </a:r>
            <a:r>
              <a:rPr lang="en-US" dirty="0" smtClean="0"/>
              <a:t> </a:t>
            </a:r>
            <a:r>
              <a:rPr lang="en-US" dirty="0" err="1" smtClean="0"/>
              <a:t>publică</a:t>
            </a:r>
            <a:r>
              <a:rPr lang="en-US" dirty="0" smtClean="0"/>
              <a:t> </a:t>
            </a:r>
            <a:r>
              <a:rPr lang="en-US" dirty="0" err="1" smtClean="0"/>
              <a:t>şi</a:t>
            </a:r>
            <a:r>
              <a:rPr lang="en-US" dirty="0" smtClean="0"/>
              <a:t> </a:t>
            </a:r>
            <a:r>
              <a:rPr lang="en-US" dirty="0" err="1" smtClean="0"/>
              <a:t>cheia</a:t>
            </a:r>
            <a:r>
              <a:rPr lang="ro-RO" baseline="0" dirty="0" smtClean="0"/>
              <a:t> </a:t>
            </a:r>
            <a:r>
              <a:rPr lang="en-US" dirty="0" err="1" smtClean="0"/>
              <a:t>privată</a:t>
            </a:r>
            <a:r>
              <a:rPr lang="en-US" dirty="0" smtClean="0"/>
              <a:t> </a:t>
            </a:r>
            <a:r>
              <a:rPr lang="en-US" dirty="0" err="1" smtClean="0"/>
              <a:t>corespunzătoare</a:t>
            </a:r>
            <a:r>
              <a:rPr lang="en-US" dirty="0" smtClean="0"/>
              <a:t>.</a:t>
            </a:r>
          </a:p>
          <a:p>
            <a:endParaRPr lang="en-US" dirty="0"/>
          </a:p>
        </p:txBody>
      </p:sp>
      <p:sp>
        <p:nvSpPr>
          <p:cNvPr id="4" name="Slide Number Placeholder 3"/>
          <p:cNvSpPr>
            <a:spLocks noGrp="1"/>
          </p:cNvSpPr>
          <p:nvPr>
            <p:ph type="sldNum" sz="quarter" idx="10"/>
          </p:nvPr>
        </p:nvSpPr>
        <p:spPr/>
        <p:txBody>
          <a:bodyPr/>
          <a:lstStyle/>
          <a:p>
            <a:fld id="{98F3137C-B2B8-4842-A3E6-CD69A099E661}" type="slidenum">
              <a:rPr lang="en-US" smtClean="0"/>
              <a:t>22</a:t>
            </a:fld>
            <a:endParaRPr lang="en-US"/>
          </a:p>
        </p:txBody>
      </p:sp>
    </p:spTree>
    <p:extLst>
      <p:ext uri="{BB962C8B-B14F-4D97-AF65-F5344CB8AC3E}">
        <p14:creationId xmlns:p14="http://schemas.microsoft.com/office/powerpoint/2010/main" val="3786541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1" u="none" strike="noStrike" kern="1200" baseline="0" dirty="0" err="1" smtClean="0">
                <a:solidFill>
                  <a:schemeClr val="tx1"/>
                </a:solidFill>
                <a:latin typeface="+mn-lt"/>
                <a:ea typeface="+mn-ea"/>
                <a:cs typeface="+mn-cs"/>
              </a:rPr>
              <a:t>Generarea</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semnăturii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Entitatea</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A </a:t>
            </a:r>
            <a:r>
              <a:rPr lang="en-US" sz="1200" b="0" i="0" u="none" strike="noStrike" kern="1200" baseline="0" dirty="0" err="1" smtClean="0">
                <a:solidFill>
                  <a:schemeClr val="tx1"/>
                </a:solidFill>
                <a:latin typeface="+mn-lt"/>
                <a:ea typeface="+mn-ea"/>
                <a:cs typeface="+mn-cs"/>
              </a:rPr>
              <a:t>semnează</a:t>
            </a:r>
            <a:r>
              <a:rPr lang="en-US" sz="1200" b="0" i="0" u="none" strike="noStrike" kern="1200" baseline="0" dirty="0" smtClean="0">
                <a:solidFill>
                  <a:schemeClr val="tx1"/>
                </a:solidFill>
                <a:latin typeface="+mn-lt"/>
                <a:ea typeface="+mn-ea"/>
                <a:cs typeface="+mn-cs"/>
              </a:rPr>
              <a:t> un </a:t>
            </a:r>
            <a:r>
              <a:rPr lang="en-US" sz="1200" b="0" i="0" u="none" strike="noStrike" kern="1200" baseline="0" dirty="0" err="1" smtClean="0">
                <a:solidFill>
                  <a:schemeClr val="tx1"/>
                </a:solidFill>
                <a:latin typeface="+mn-lt"/>
                <a:ea typeface="+mn-ea"/>
                <a:cs typeface="+mn-cs"/>
              </a:rPr>
              <a:t>mesaj</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binar</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m </a:t>
            </a:r>
            <a:r>
              <a:rPr lang="en-US" sz="1200" b="0" i="0" u="none" strike="noStrike" kern="1200" baseline="0" dirty="0" smtClean="0">
                <a:solidFill>
                  <a:schemeClr val="tx1"/>
                </a:solidFill>
                <a:latin typeface="+mn-lt"/>
                <a:ea typeface="+mn-ea"/>
                <a:cs typeface="+mn-cs"/>
              </a:rPr>
              <a:t>de o</a:t>
            </a:r>
            <a:r>
              <a:rPr lang="ro-RO"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lungime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arbitrară</a:t>
            </a:r>
            <a:r>
              <a:rPr lang="en-US" sz="1200" b="0" i="0" u="none" strike="noStrike" kern="1200" baseline="0" dirty="0" smtClean="0">
                <a:solidFill>
                  <a:schemeClr val="tx1"/>
                </a:solidFill>
                <a:latin typeface="+mn-lt"/>
                <a:ea typeface="+mn-ea"/>
                <a:cs typeface="+mn-cs"/>
              </a:rPr>
              <a:t>.</a:t>
            </a:r>
          </a:p>
          <a:p>
            <a:r>
              <a:rPr lang="pt-BR" sz="1200" b="0" i="0" u="none" strike="noStrike" kern="1200" baseline="0" dirty="0" smtClean="0">
                <a:solidFill>
                  <a:schemeClr val="tx1"/>
                </a:solidFill>
                <a:latin typeface="+mn-lt"/>
                <a:ea typeface="+mn-ea"/>
                <a:cs typeface="+mn-cs"/>
              </a:rPr>
              <a:t>Pentru aceasta, entitatea </a:t>
            </a:r>
            <a:r>
              <a:rPr lang="pt-BR" sz="1200" b="0" i="1" u="none" strike="noStrike" kern="1200" baseline="0" dirty="0" smtClean="0">
                <a:solidFill>
                  <a:schemeClr val="tx1"/>
                </a:solidFill>
                <a:latin typeface="+mn-lt"/>
                <a:ea typeface="+mn-ea"/>
                <a:cs typeface="+mn-cs"/>
              </a:rPr>
              <a:t>A </a:t>
            </a:r>
            <a:r>
              <a:rPr lang="pt-BR" sz="1200" b="0" i="0" u="none" strike="noStrike" kern="1200" baseline="0" dirty="0" smtClean="0">
                <a:solidFill>
                  <a:schemeClr val="tx1"/>
                </a:solidFill>
                <a:latin typeface="+mn-lt"/>
                <a:ea typeface="+mn-ea"/>
                <a:cs typeface="+mn-cs"/>
              </a:rPr>
              <a:t>execută următoarele</a:t>
            </a:r>
            <a:r>
              <a:rPr lang="pt-BR" sz="1200" b="0" i="1"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8F3137C-B2B8-4842-A3E6-CD69A099E661}" type="slidenum">
              <a:rPr lang="en-US" smtClean="0"/>
              <a:t>23</a:t>
            </a:fld>
            <a:endParaRPr lang="en-US"/>
          </a:p>
        </p:txBody>
      </p:sp>
    </p:spTree>
    <p:extLst>
      <p:ext uri="{BB962C8B-B14F-4D97-AF65-F5344CB8AC3E}">
        <p14:creationId xmlns:p14="http://schemas.microsoft.com/office/powerpoint/2010/main" val="2397464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1" u="none" strike="noStrike" kern="1200" baseline="0" dirty="0" err="1" smtClean="0">
                <a:solidFill>
                  <a:schemeClr val="tx1"/>
                </a:solidFill>
                <a:latin typeface="+mn-lt"/>
                <a:ea typeface="+mn-ea"/>
                <a:cs typeface="+mn-cs"/>
              </a:rPr>
              <a:t>Verificarea</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semnăturii</a:t>
            </a:r>
            <a:r>
              <a:rPr lang="en-US" sz="1200" b="0" i="0" u="none" strike="noStrike" kern="1200" baseline="0" dirty="0" smtClean="0">
                <a:solidFill>
                  <a:schemeClr val="tx1"/>
                </a:solidFill>
                <a:latin typeface="+mn-lt"/>
                <a:ea typeface="+mn-ea"/>
                <a:cs typeface="+mn-cs"/>
              </a:rPr>
              <a:t>.</a:t>
            </a:r>
            <a:r>
              <a:rPr lang="ro-RO" sz="1200" b="0" i="0" u="none" strike="noStrike" kern="1200" baseline="0" dirty="0" smtClean="0">
                <a:solidFill>
                  <a:schemeClr val="tx1"/>
                </a:solidFill>
                <a:latin typeface="+mn-lt"/>
                <a:ea typeface="+mn-ea"/>
                <a:cs typeface="+mn-cs"/>
              </a:rPr>
              <a:t> </a:t>
            </a:r>
            <a:r>
              <a:rPr lang="pt-BR" sz="1200" b="0" i="0" u="none" strike="noStrike" kern="1200" baseline="0" dirty="0" smtClean="0">
                <a:solidFill>
                  <a:schemeClr val="tx1"/>
                </a:solidFill>
                <a:latin typeface="+mn-lt"/>
                <a:ea typeface="+mn-ea"/>
                <a:cs typeface="+mn-cs"/>
              </a:rPr>
              <a:t>Pentru a verifica semnătura (</a:t>
            </a:r>
            <a:r>
              <a:rPr lang="pt-BR" sz="1200" b="0" i="1" u="none" strike="noStrike" kern="1200" baseline="0" dirty="0" smtClean="0">
                <a:solidFill>
                  <a:schemeClr val="tx1"/>
                </a:solidFill>
                <a:latin typeface="+mn-lt"/>
                <a:ea typeface="+mn-ea"/>
                <a:cs typeface="+mn-cs"/>
              </a:rPr>
              <a:t>r</a:t>
            </a:r>
            <a:r>
              <a:rPr lang="pt-BR" sz="1200" b="0" i="0" u="none" strike="noStrike" kern="1200" baseline="0" dirty="0" smtClean="0">
                <a:solidFill>
                  <a:schemeClr val="tx1"/>
                </a:solidFill>
                <a:latin typeface="+mn-lt"/>
                <a:ea typeface="+mn-ea"/>
                <a:cs typeface="+mn-cs"/>
              </a:rPr>
              <a:t>, </a:t>
            </a:r>
            <a:r>
              <a:rPr lang="pt-BR" sz="1200" b="0" i="1" u="none" strike="noStrike" kern="1200" baseline="0" dirty="0" smtClean="0">
                <a:solidFill>
                  <a:schemeClr val="tx1"/>
                </a:solidFill>
                <a:latin typeface="+mn-lt"/>
                <a:ea typeface="+mn-ea"/>
                <a:cs typeface="+mn-cs"/>
              </a:rPr>
              <a:t>s</a:t>
            </a:r>
            <a:r>
              <a:rPr lang="pt-BR" sz="1200" b="0" i="0" u="none" strike="noStrike" kern="1200" baseline="0" dirty="0" smtClean="0">
                <a:solidFill>
                  <a:schemeClr val="tx1"/>
                </a:solidFill>
                <a:latin typeface="+mn-lt"/>
                <a:ea typeface="+mn-ea"/>
                <a:cs typeface="+mn-cs"/>
              </a:rPr>
              <a:t>) a mesajului </a:t>
            </a:r>
            <a:r>
              <a:rPr lang="pt-BR" sz="1200" b="0" i="1" u="none" strike="noStrike" kern="1200" baseline="0" dirty="0" smtClean="0">
                <a:solidFill>
                  <a:schemeClr val="tx1"/>
                </a:solidFill>
                <a:latin typeface="+mn-lt"/>
                <a:ea typeface="+mn-ea"/>
                <a:cs typeface="+mn-cs"/>
              </a:rPr>
              <a:t>m</a:t>
            </a:r>
            <a:r>
              <a:rPr lang="pt-BR" sz="1200" b="0" i="0" u="none" strike="noStrike" kern="1200" baseline="0" dirty="0" smtClean="0">
                <a:solidFill>
                  <a:schemeClr val="tx1"/>
                </a:solidFill>
                <a:latin typeface="+mn-lt"/>
                <a:ea typeface="+mn-ea"/>
                <a:cs typeface="+mn-cs"/>
              </a:rPr>
              <a:t>, entitatea </a:t>
            </a:r>
            <a:r>
              <a:rPr lang="pt-BR" sz="1200" b="0" i="1" u="none" strike="noStrike" kern="1200" baseline="0" dirty="0" smtClean="0">
                <a:solidFill>
                  <a:schemeClr val="tx1"/>
                </a:solidFill>
                <a:latin typeface="+mn-lt"/>
                <a:ea typeface="+mn-ea"/>
                <a:cs typeface="+mn-cs"/>
              </a:rPr>
              <a:t>B</a:t>
            </a:r>
            <a:r>
              <a:rPr lang="ro-RO" sz="1200" b="0" i="1"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execută</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următoarele</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8F3137C-B2B8-4842-A3E6-CD69A099E661}" type="slidenum">
              <a:rPr lang="en-US" smtClean="0"/>
              <a:t>24</a:t>
            </a:fld>
            <a:endParaRPr lang="en-US"/>
          </a:p>
        </p:txBody>
      </p:sp>
    </p:spTree>
    <p:extLst>
      <p:ext uri="{BB962C8B-B14F-4D97-AF65-F5344CB8AC3E}">
        <p14:creationId xmlns:p14="http://schemas.microsoft.com/office/powerpoint/2010/main" val="585334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olo">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a:extLst>
              <a:ext uri="{28A0092B-C50C-407E-A947-70E740481C1C}">
                <a14:useLocalDpi xmlns:a14="http://schemas.microsoft.com/office/drawing/2010/main" val="0"/>
              </a:ext>
            </a:extLst>
          </a:blip>
          <a:srcRect l="5928"/>
          <a:stretch/>
        </p:blipFill>
        <p:spPr>
          <a:xfrm>
            <a:off x="0" y="0"/>
            <a:ext cx="9143997" cy="6858000"/>
          </a:xfrm>
          <a:prstGeom prst="rect">
            <a:avLst/>
          </a:prstGeom>
        </p:spPr>
      </p:pic>
      <p:pic>
        <p:nvPicPr>
          <p:cNvPr id="4" name="Picture 6" descr="Celestia-R1---OverlayTitleHD.png"/>
          <p:cNvPicPr>
            <a:picLocks noChangeAspect="1"/>
          </p:cNvPicPr>
          <p:nvPr/>
        </p:nvPicPr>
        <p:blipFill rotWithShape="1">
          <a:blip r:embed="rId3">
            <a:extLst>
              <a:ext uri="{28A0092B-C50C-407E-A947-70E740481C1C}">
                <a14:useLocalDpi xmlns:a14="http://schemas.microsoft.com/office/drawing/2010/main" val="0"/>
              </a:ext>
            </a:extLst>
          </a:blip>
          <a:srcRect r="27034"/>
          <a:stretch/>
        </p:blipFill>
        <p:spPr>
          <a:xfrm rot="10800000">
            <a:off x="0" y="0"/>
            <a:ext cx="9143998" cy="6858000"/>
          </a:xfrm>
          <a:prstGeom prst="rect">
            <a:avLst/>
          </a:prstGeom>
        </p:spPr>
      </p:pic>
      <p:sp>
        <p:nvSpPr>
          <p:cNvPr id="2" name="Titolo 1"/>
          <p:cNvSpPr>
            <a:spLocks noGrp="1"/>
          </p:cNvSpPr>
          <p:nvPr>
            <p:ph type="title" hasCustomPrompt="1"/>
          </p:nvPr>
        </p:nvSpPr>
        <p:spPr>
          <a:xfrm>
            <a:off x="611188" y="728663"/>
            <a:ext cx="7921625" cy="4968875"/>
          </a:xfrm>
          <a:prstGeom prst="rect">
            <a:avLst/>
          </a:prstGeom>
        </p:spPr>
        <p:txBody>
          <a:bodyPr anchor="ctr"/>
          <a:lstStyle>
            <a:lvl1pPr algn="ctr">
              <a:lnSpc>
                <a:spcPct val="100000"/>
              </a:lnSpc>
              <a:defRPr sz="4800"/>
            </a:lvl1pPr>
          </a:lstStyle>
          <a:p>
            <a:r>
              <a:rPr lang="it-IT" dirty="0"/>
              <a:t>FARE CLIC PER MODIFICARE LO STILE DEL TITOLO</a:t>
            </a:r>
          </a:p>
        </p:txBody>
      </p:sp>
    </p:spTree>
    <p:extLst>
      <p:ext uri="{BB962C8B-B14F-4D97-AF65-F5344CB8AC3E}">
        <p14:creationId xmlns:p14="http://schemas.microsoft.com/office/powerpoint/2010/main" val="835233414"/>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unti (con titolo)">
    <p:spTree>
      <p:nvGrpSpPr>
        <p:cNvPr id="1" name=""/>
        <p:cNvGrpSpPr/>
        <p:nvPr/>
      </p:nvGrpSpPr>
      <p:grpSpPr>
        <a:xfrm>
          <a:off x="0" y="0"/>
          <a:ext cx="0" cy="0"/>
          <a:chOff x="0" y="0"/>
          <a:chExt cx="0" cy="0"/>
        </a:xfrm>
      </p:grpSpPr>
      <p:sp>
        <p:nvSpPr>
          <p:cNvPr id="4" name="Segnaposto testo 3"/>
          <p:cNvSpPr>
            <a:spLocks noGrp="1"/>
          </p:cNvSpPr>
          <p:nvPr>
            <p:ph type="body" sz="quarter" idx="10"/>
          </p:nvPr>
        </p:nvSpPr>
        <p:spPr>
          <a:xfrm>
            <a:off x="611187" y="1796391"/>
            <a:ext cx="7921625" cy="3656597"/>
          </a:xfrm>
          <a:prstGeom prst="rect">
            <a:avLst/>
          </a:prstGeom>
        </p:spPr>
        <p:txBody>
          <a:bodyPr anchor="t"/>
          <a:lstStyle>
            <a:lvl1pPr marL="446088" indent="-446088">
              <a:lnSpc>
                <a:spcPct val="100000"/>
              </a:lnSpc>
              <a:buClr>
                <a:schemeClr val="bg2"/>
              </a:buClr>
              <a:buSzPct val="80000"/>
              <a:buFont typeface="Zapf Dingbats"/>
              <a:buChar char="➤"/>
              <a:defRPr sz="2800"/>
            </a:lvl1pPr>
            <a:lvl2pPr marL="717550" indent="-374650">
              <a:lnSpc>
                <a:spcPct val="100000"/>
              </a:lnSpc>
              <a:buClr>
                <a:schemeClr val="bg2"/>
              </a:buClr>
              <a:buSzPct val="60000"/>
              <a:buFont typeface="Zapf Dingbats"/>
              <a:buChar char="➤"/>
              <a:defRPr sz="2600"/>
            </a:lvl2pPr>
            <a:lvl3pPr marL="1074738" indent="-388938">
              <a:lnSpc>
                <a:spcPct val="100000"/>
              </a:lnSpc>
              <a:buClr>
                <a:schemeClr val="bg2"/>
              </a:buClr>
              <a:buSzPct val="60000"/>
              <a:buFont typeface="Zapf Dingbats"/>
              <a:buChar char="➤"/>
              <a:defRPr sz="2400"/>
            </a:lvl3pPr>
            <a:lvl4pPr marL="1433513" indent="-404813">
              <a:lnSpc>
                <a:spcPct val="100000"/>
              </a:lnSpc>
              <a:buClr>
                <a:schemeClr val="bg2"/>
              </a:buClr>
              <a:buSzPct val="60000"/>
              <a:buFont typeface="Zapf Dingbats"/>
              <a:buChar char="➤"/>
              <a:defRPr sz="2400"/>
            </a:lvl4pPr>
            <a:lvl5pPr marL="1704975" indent="-355600">
              <a:lnSpc>
                <a:spcPct val="100000"/>
              </a:lnSpc>
              <a:buClr>
                <a:schemeClr val="bg2"/>
              </a:buClr>
              <a:buSzPct val="60000"/>
              <a:buFont typeface="Zapf Dingbats"/>
              <a:buChar char="➤"/>
              <a:defRPr sz="24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2" name="Titolo 1"/>
          <p:cNvSpPr>
            <a:spLocks noGrp="1"/>
          </p:cNvSpPr>
          <p:nvPr>
            <p:ph type="title"/>
          </p:nvPr>
        </p:nvSpPr>
        <p:spPr>
          <a:xfrm>
            <a:off x="0" y="728663"/>
            <a:ext cx="9144000" cy="607071"/>
          </a:xfrm>
          <a:prstGeom prst="rect">
            <a:avLst/>
          </a:prstGeom>
          <a:gradFill>
            <a:gsLst>
              <a:gs pos="0">
                <a:srgbClr val="18B2A3">
                  <a:lumMod val="23000"/>
                  <a:lumOff val="77000"/>
                  <a:alpha val="40000"/>
                </a:srgbClr>
              </a:gs>
              <a:gs pos="100000">
                <a:schemeClr val="bg1">
                  <a:lumMod val="50000"/>
                  <a:alpha val="0"/>
                </a:schemeClr>
              </a:gs>
            </a:gsLst>
            <a:lin ang="0" scaled="1"/>
          </a:gradFill>
          <a:effectLst>
            <a:outerShdw blurRad="254000" dist="127000" dir="2400000" algn="tl" rotWithShape="0">
              <a:prstClr val="black">
                <a:alpha val="40000"/>
              </a:prstClr>
            </a:outerShdw>
          </a:effectLst>
        </p:spPr>
        <p:txBody>
          <a:bodyPr lIns="900000" tIns="72000" rIns="720000" bIns="72000">
            <a:spAutoFit/>
          </a:bodyPr>
          <a:lstStyle>
            <a:lvl1pPr>
              <a:lnSpc>
                <a:spcPct val="100000"/>
              </a:lnSpc>
              <a:defRPr sz="3000"/>
            </a:lvl1pPr>
          </a:lstStyle>
          <a:p>
            <a:r>
              <a:rPr lang="it-IT" smtClean="0"/>
              <a:t>Fare clic per modificare lo stile del titolo</a:t>
            </a:r>
            <a:endParaRPr lang="it-IT" dirty="0"/>
          </a:p>
        </p:txBody>
      </p:sp>
    </p:spTree>
    <p:extLst>
      <p:ext uri="{BB962C8B-B14F-4D97-AF65-F5344CB8AC3E}">
        <p14:creationId xmlns:p14="http://schemas.microsoft.com/office/powerpoint/2010/main" val="157641014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charRg st="114" end="114"/>
                                            </p:txEl>
                                          </p:spTgt>
                                        </p:tgtEl>
                                        <p:attrNameLst>
                                          <p:attrName>style.visibility</p:attrName>
                                        </p:attrNameLst>
                                      </p:cBhvr>
                                      <p:to>
                                        <p:strVal val="visible"/>
                                      </p:to>
                                    </p:set>
                                    <p:animEffect transition="in" filter="wipe(left)">
                                      <p:cBhvr>
                                        <p:cTn id="32" dur="500"/>
                                        <p:tgtEl>
                                          <p:spTgt spid="4">
                                            <p:txEl>
                                              <p:charRg st="114" end="1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unti (senza titolo)">
    <p:spTree>
      <p:nvGrpSpPr>
        <p:cNvPr id="1" name=""/>
        <p:cNvGrpSpPr/>
        <p:nvPr/>
      </p:nvGrpSpPr>
      <p:grpSpPr>
        <a:xfrm>
          <a:off x="0" y="0"/>
          <a:ext cx="0" cy="0"/>
          <a:chOff x="0" y="0"/>
          <a:chExt cx="0" cy="0"/>
        </a:xfrm>
      </p:grpSpPr>
      <p:sp>
        <p:nvSpPr>
          <p:cNvPr id="4" name="Segnaposto testo 3"/>
          <p:cNvSpPr>
            <a:spLocks noGrp="1"/>
          </p:cNvSpPr>
          <p:nvPr>
            <p:ph type="body" sz="quarter" idx="10"/>
          </p:nvPr>
        </p:nvSpPr>
        <p:spPr>
          <a:xfrm>
            <a:off x="611187" y="728664"/>
            <a:ext cx="7921625" cy="4300536"/>
          </a:xfrm>
          <a:prstGeom prst="rect">
            <a:avLst/>
          </a:prstGeom>
        </p:spPr>
        <p:txBody>
          <a:bodyPr anchor="ctr"/>
          <a:lstStyle>
            <a:lvl1pPr marL="446088" indent="-446088">
              <a:lnSpc>
                <a:spcPct val="100000"/>
              </a:lnSpc>
              <a:buClr>
                <a:schemeClr val="bg2"/>
              </a:buClr>
              <a:buSzPct val="80000"/>
              <a:buFont typeface="Zapf Dingbats"/>
              <a:buChar char="➤"/>
              <a:defRPr sz="2800"/>
            </a:lvl1pPr>
            <a:lvl2pPr marL="717550" indent="-374650">
              <a:lnSpc>
                <a:spcPct val="100000"/>
              </a:lnSpc>
              <a:buClr>
                <a:schemeClr val="bg2"/>
              </a:buClr>
              <a:buSzPct val="60000"/>
              <a:buFont typeface="Zapf Dingbats"/>
              <a:buChar char="➤"/>
              <a:defRPr sz="2600"/>
            </a:lvl2pPr>
            <a:lvl3pPr marL="1074738" indent="-388938">
              <a:lnSpc>
                <a:spcPct val="100000"/>
              </a:lnSpc>
              <a:buClr>
                <a:schemeClr val="bg2"/>
              </a:buClr>
              <a:buSzPct val="60000"/>
              <a:buFont typeface="Zapf Dingbats"/>
              <a:buChar char="➤"/>
              <a:defRPr sz="2400"/>
            </a:lvl3pPr>
            <a:lvl4pPr marL="1433513" indent="-404813">
              <a:lnSpc>
                <a:spcPct val="100000"/>
              </a:lnSpc>
              <a:buClr>
                <a:schemeClr val="bg2"/>
              </a:buClr>
              <a:buSzPct val="60000"/>
              <a:buFont typeface="Zapf Dingbats"/>
              <a:buChar char="➤"/>
              <a:defRPr sz="2400"/>
            </a:lvl4pPr>
            <a:lvl5pPr marL="1704975" indent="-355600">
              <a:lnSpc>
                <a:spcPct val="100000"/>
              </a:lnSpc>
              <a:buClr>
                <a:schemeClr val="bg2"/>
              </a:buClr>
              <a:buSzPct val="60000"/>
              <a:buFont typeface="Zapf Dingbats"/>
              <a:buChar char="➤"/>
              <a:defRPr sz="24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Tree>
    <p:extLst>
      <p:ext uri="{BB962C8B-B14F-4D97-AF65-F5344CB8AC3E}">
        <p14:creationId xmlns:p14="http://schemas.microsoft.com/office/powerpoint/2010/main" val="16789253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charRg st="114" end="114"/>
                                            </p:txEl>
                                          </p:spTgt>
                                        </p:tgtEl>
                                        <p:attrNameLst>
                                          <p:attrName>style.visibility</p:attrName>
                                        </p:attrNameLst>
                                      </p:cBhvr>
                                      <p:to>
                                        <p:strVal val="visible"/>
                                      </p:to>
                                    </p:set>
                                    <p:animEffect transition="in" filter="wipe(left)">
                                      <p:cBhvr>
                                        <p:cTn id="32" dur="500"/>
                                        <p:tgtEl>
                                          <p:spTgt spid="4">
                                            <p:txEl>
                                              <p:charRg st="114" end="1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5" name="Segnaposto testo 3"/>
          <p:cNvSpPr>
            <a:spLocks noGrp="1"/>
          </p:cNvSpPr>
          <p:nvPr>
            <p:ph type="body" sz="quarter" idx="10"/>
          </p:nvPr>
        </p:nvSpPr>
        <p:spPr>
          <a:xfrm>
            <a:off x="1150881" y="473483"/>
            <a:ext cx="6842235" cy="961912"/>
          </a:xfrm>
          <a:prstGeom prst="rect">
            <a:avLst/>
          </a:prstGeom>
        </p:spPr>
        <p:txBody>
          <a:bodyPr anchor="ctr"/>
          <a:lstStyle>
            <a:lvl1pPr marL="0" indent="0" algn="l">
              <a:lnSpc>
                <a:spcPct val="100000"/>
              </a:lnSpc>
              <a:buClr>
                <a:schemeClr val="bg2"/>
              </a:buClr>
              <a:buSzPct val="80000"/>
              <a:buFont typeface="Zapf Dingbats"/>
              <a:buNone/>
              <a:defRPr sz="2800"/>
            </a:lvl1pPr>
            <a:lvl2pPr marL="717550" indent="-374650">
              <a:lnSpc>
                <a:spcPct val="100000"/>
              </a:lnSpc>
              <a:buClr>
                <a:schemeClr val="bg2"/>
              </a:buClr>
              <a:buSzPct val="60000"/>
              <a:buFont typeface="Zapf Dingbats"/>
              <a:buChar char="➤"/>
              <a:defRPr sz="2600"/>
            </a:lvl2pPr>
            <a:lvl3pPr marL="1074738" indent="-388938">
              <a:lnSpc>
                <a:spcPct val="100000"/>
              </a:lnSpc>
              <a:buClr>
                <a:schemeClr val="bg2"/>
              </a:buClr>
              <a:buSzPct val="60000"/>
              <a:buFont typeface="Zapf Dingbats"/>
              <a:buChar char="➤"/>
              <a:defRPr sz="2400"/>
            </a:lvl3pPr>
            <a:lvl4pPr marL="1433513" indent="-404813">
              <a:lnSpc>
                <a:spcPct val="100000"/>
              </a:lnSpc>
              <a:buClr>
                <a:schemeClr val="bg2"/>
              </a:buClr>
              <a:buSzPct val="60000"/>
              <a:buFont typeface="Zapf Dingbats"/>
              <a:buChar char="➤"/>
              <a:defRPr sz="2400"/>
            </a:lvl4pPr>
            <a:lvl5pPr marL="1704975" indent="-355600">
              <a:lnSpc>
                <a:spcPct val="100000"/>
              </a:lnSpc>
              <a:buClr>
                <a:schemeClr val="bg2"/>
              </a:buClr>
              <a:buSzPct val="60000"/>
              <a:buFont typeface="Zapf Dingbats"/>
              <a:buChar char="➤"/>
              <a:defRPr sz="2400"/>
            </a:lvl5pPr>
          </a:lstStyle>
          <a:p>
            <a:pPr lvl="0"/>
            <a:r>
              <a:rPr lang="it-IT" smtClean="0"/>
              <a:t>Fare clic per modificare stili del testo dello schema</a:t>
            </a:r>
          </a:p>
        </p:txBody>
      </p:sp>
      <p:pic>
        <p:nvPicPr>
          <p:cNvPr id="6" name="Picture 3">
            <a:extLst>
              <a:ext uri="{FF2B5EF4-FFF2-40B4-BE49-F238E27FC236}">
                <a16:creationId xmlns:a16="http://schemas.microsoft.com/office/drawing/2014/main" xmlns="" id="{EA6526F3-AB34-4785-ADCD-BB7A620A9B15}"/>
              </a:ext>
            </a:extLst>
          </p:cNvPr>
          <p:cNvPicPr>
            <a:picLocks noChangeAspect="1"/>
          </p:cNvPicPr>
          <p:nvPr/>
        </p:nvPicPr>
        <p:blipFill rotWithShape="1">
          <a:blip r:embed="rId2"/>
          <a:srcRect l="24999" t="11191" r="25507" b="33888"/>
          <a:stretch/>
        </p:blipFill>
        <p:spPr>
          <a:xfrm>
            <a:off x="1150881" y="1435395"/>
            <a:ext cx="6842235" cy="42621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71871216"/>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113437"/>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407319" y="1122363"/>
            <a:ext cx="6593681" cy="2387600"/>
          </a:xfrm>
          <a:prstGeom prst="rect">
            <a:avLst/>
          </a:prstGeom>
        </p:spPr>
        <p:txBody>
          <a:bodyPr anchor="b">
            <a:normAutofit/>
          </a:bodyPr>
          <a:lstStyle>
            <a:lvl1pPr algn="l">
              <a:defRPr sz="36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407319" y="3602038"/>
            <a:ext cx="6593681" cy="1655762"/>
          </a:xfrm>
          <a:prstGeom prst="rect">
            <a:avLst/>
          </a:prstGeom>
        </p:spPr>
        <p:txBody>
          <a:bodyPr>
            <a:normAutofit/>
          </a:bodyPr>
          <a:lstStyle>
            <a:lvl1pPr marL="0" indent="0" algn="l">
              <a:buNone/>
              <a:defRPr sz="1500" cap="all"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5308133" y="5410202"/>
            <a:ext cx="2057400" cy="365125"/>
          </a:xfrm>
          <a:prstGeom prst="rect">
            <a:avLst/>
          </a:prstGeom>
        </p:spPr>
        <p:txBody>
          <a:bodyPr/>
          <a:lstStyle/>
          <a:p>
            <a:fld id="{48A87A34-81AB-432B-8DAE-1953F412C126}" type="datetimeFigureOut">
              <a:rPr lang="en-US" smtClean="0"/>
              <a:t>10/10/2018</a:t>
            </a:fld>
            <a:endParaRPr lang="en-US" dirty="0"/>
          </a:p>
        </p:txBody>
      </p:sp>
      <p:sp>
        <p:nvSpPr>
          <p:cNvPr id="5" name="Footer Placeholder 4"/>
          <p:cNvSpPr>
            <a:spLocks noGrp="1"/>
          </p:cNvSpPr>
          <p:nvPr>
            <p:ph type="ftr" sz="quarter" idx="11"/>
          </p:nvPr>
        </p:nvSpPr>
        <p:spPr>
          <a:xfrm>
            <a:off x="1407318" y="5410202"/>
            <a:ext cx="3843665"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422684" y="5410200"/>
            <a:ext cx="578317"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3088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1478570"/>
          </a:xfrm>
          <a:prstGeom prst="rect">
            <a:avLst/>
          </a:prstGeo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856060" y="2249487"/>
            <a:ext cx="7429499" cy="3541714"/>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a:off x="5592691" y="5883277"/>
            <a:ext cx="2057400" cy="365125"/>
          </a:xfrm>
          <a:prstGeom prst="rect">
            <a:avLst/>
          </a:prstGeom>
        </p:spPr>
        <p:txBody>
          <a:bodyPr/>
          <a:lstStyle/>
          <a:p>
            <a:fld id="{48A87A34-81AB-432B-8DAE-1953F412C126}" type="datetimeFigureOut">
              <a:rPr lang="en-US" dirty="0"/>
              <a:t>10/10/2018</a:t>
            </a:fld>
            <a:endParaRPr lang="en-US" dirty="0"/>
          </a:p>
        </p:txBody>
      </p:sp>
      <p:sp>
        <p:nvSpPr>
          <p:cNvPr id="5" name="Footer Placeholder 4"/>
          <p:cNvSpPr>
            <a:spLocks noGrp="1"/>
          </p:cNvSpPr>
          <p:nvPr>
            <p:ph type="ftr" sz="quarter" idx="11"/>
          </p:nvPr>
        </p:nvSpPr>
        <p:spPr>
          <a:xfrm>
            <a:off x="856059" y="5883276"/>
            <a:ext cx="467948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707241" y="5883275"/>
            <a:ext cx="578317" cy="365125"/>
          </a:xfrm>
          <a:prstGeom prst="rect">
            <a:avLst/>
          </a:prstGeo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16439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9">
            <a:extLst>
              <a:ext uri="{28A0092B-C50C-407E-A947-70E740481C1C}">
                <a14:useLocalDpi xmlns:a14="http://schemas.microsoft.com/office/drawing/2010/main" val="0"/>
              </a:ext>
            </a:extLst>
          </a:blip>
          <a:srcRect l="2458" r="227"/>
          <a:stretch/>
        </p:blipFill>
        <p:spPr>
          <a:xfrm>
            <a:off x="0" y="0"/>
            <a:ext cx="9143999" cy="6858000"/>
          </a:xfrm>
          <a:prstGeom prst="rect">
            <a:avLst/>
          </a:prstGeom>
        </p:spPr>
      </p:pic>
      <p:pic>
        <p:nvPicPr>
          <p:cNvPr id="3" name="Immagin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24683">
            <a:off x="88871" y="260541"/>
            <a:ext cx="9392556" cy="6909889"/>
          </a:xfrm>
          <a:prstGeom prst="rect">
            <a:avLst/>
          </a:prstGeom>
        </p:spPr>
      </p:pic>
    </p:spTree>
    <p:extLst>
      <p:ext uri="{BB962C8B-B14F-4D97-AF65-F5344CB8AC3E}">
        <p14:creationId xmlns:p14="http://schemas.microsoft.com/office/powerpoint/2010/main" val="101444630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ransition spd="slow">
    <p:wipe dir="r"/>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589">
          <p15:clr>
            <a:srgbClr val="F26B43"/>
          </p15:clr>
        </p15:guide>
        <p15:guide id="2" pos="385">
          <p15:clr>
            <a:srgbClr val="F26B43"/>
          </p15:clr>
        </p15:guide>
        <p15:guide id="3" pos="5375">
          <p15:clr>
            <a:srgbClr val="F26B43"/>
          </p15:clr>
        </p15:guide>
        <p15:guide id="4" orient="horz" pos="459">
          <p15:clr>
            <a:srgbClr val="F26B43"/>
          </p15:clr>
        </p15:guide>
        <p15:guide id="5" pos="288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a:extLst>
              <a:ext uri="{28A0092B-C50C-407E-A947-70E740481C1C}">
                <a14:useLocalDpi xmlns:a14="http://schemas.microsoft.com/office/drawing/2010/main" val="0"/>
              </a:ext>
            </a:extLst>
          </a:blip>
          <a:srcRect b="12374"/>
          <a:stretch/>
        </p:blipFill>
        <p:spPr>
          <a:xfrm>
            <a:off x="0" y="2445488"/>
            <a:ext cx="9144000" cy="4412512"/>
          </a:xfrm>
          <a:prstGeom prst="rect">
            <a:avLst/>
          </a:prstGeom>
        </p:spPr>
      </p:pic>
      <p:sp>
        <p:nvSpPr>
          <p:cNvPr id="2" name="Title 1"/>
          <p:cNvSpPr>
            <a:spLocks noGrp="1"/>
          </p:cNvSpPr>
          <p:nvPr>
            <p:ph type="title"/>
          </p:nvPr>
        </p:nvSpPr>
        <p:spPr>
          <a:xfrm>
            <a:off x="611188" y="728663"/>
            <a:ext cx="7921625" cy="3077793"/>
          </a:xfrm>
        </p:spPr>
        <p:txBody>
          <a:bodyPr/>
          <a:lstStyle/>
          <a:p>
            <a:r>
              <a:rPr lang="en-US" b="0" smtClean="0"/>
              <a:t>SEMNĂTURI DIGITALE</a:t>
            </a:r>
            <a:endParaRPr lang="en-US" b="0" dirty="0"/>
          </a:p>
        </p:txBody>
      </p:sp>
    </p:spTree>
    <p:extLst>
      <p:ext uri="{BB962C8B-B14F-4D97-AF65-F5344CB8AC3E}">
        <p14:creationId xmlns:p14="http://schemas.microsoft.com/office/powerpoint/2010/main" val="1992065926"/>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3939849751"/>
              </p:ext>
            </p:extLst>
          </p:nvPr>
        </p:nvGraphicFramePr>
        <p:xfrm>
          <a:off x="1304925" y="819150"/>
          <a:ext cx="6534150" cy="4118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80532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graphicEl>
                                              <a:dgm id="{23CBD742-DE0A-403D-BC24-CF34FC4B2214}"/>
                                            </p:graphicEl>
                                          </p:spTgt>
                                        </p:tgtEl>
                                        <p:attrNameLst>
                                          <p:attrName>style.visibility</p:attrName>
                                        </p:attrNameLst>
                                      </p:cBhvr>
                                      <p:to>
                                        <p:strVal val="visible"/>
                                      </p:to>
                                    </p:set>
                                    <p:animEffect transition="in" filter="wipe(left)">
                                      <p:cBhvr>
                                        <p:cTn id="7" dur="500"/>
                                        <p:tgtEl>
                                          <p:spTgt spid="16">
                                            <p:graphicEl>
                                              <a:dgm id="{23CBD742-DE0A-403D-BC24-CF34FC4B2214}"/>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graphicEl>
                                              <a:dgm id="{50D365E1-FEB9-4444-896E-B8FF25E0FB95}"/>
                                            </p:graphicEl>
                                          </p:spTgt>
                                        </p:tgtEl>
                                        <p:attrNameLst>
                                          <p:attrName>style.visibility</p:attrName>
                                        </p:attrNameLst>
                                      </p:cBhvr>
                                      <p:to>
                                        <p:strVal val="visible"/>
                                      </p:to>
                                    </p:set>
                                    <p:animEffect transition="in" filter="wipe(left)">
                                      <p:cBhvr>
                                        <p:cTn id="11" dur="500"/>
                                        <p:tgtEl>
                                          <p:spTgt spid="16">
                                            <p:graphicEl>
                                              <a:dgm id="{50D365E1-FEB9-4444-896E-B8FF25E0FB95}"/>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graphicEl>
                                              <a:dgm id="{85E0DB29-9E28-4DD9-B746-738DF9AB020F}"/>
                                            </p:graphicEl>
                                          </p:spTgt>
                                        </p:tgtEl>
                                        <p:attrNameLst>
                                          <p:attrName>style.visibility</p:attrName>
                                        </p:attrNameLst>
                                      </p:cBhvr>
                                      <p:to>
                                        <p:strVal val="visible"/>
                                      </p:to>
                                    </p:set>
                                    <p:animEffect transition="in" filter="wipe(left)">
                                      <p:cBhvr>
                                        <p:cTn id="15" dur="500"/>
                                        <p:tgtEl>
                                          <p:spTgt spid="16">
                                            <p:graphicEl>
                                              <a:dgm id="{85E0DB29-9E28-4DD9-B746-738DF9AB020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076198701"/>
              </p:ext>
            </p:extLst>
          </p:nvPr>
        </p:nvGraphicFramePr>
        <p:xfrm>
          <a:off x="611188" y="728663"/>
          <a:ext cx="7921625" cy="4138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55727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F5A9A4EC-7DFC-4AC0-8438-93716D07EEED}"/>
                                            </p:graphicEl>
                                          </p:spTgt>
                                        </p:tgtEl>
                                        <p:attrNameLst>
                                          <p:attrName>style.visibility</p:attrName>
                                        </p:attrNameLst>
                                      </p:cBhvr>
                                      <p:to>
                                        <p:strVal val="visible"/>
                                      </p:to>
                                    </p:set>
                                    <p:animEffect transition="in" filter="wipe(up)">
                                      <p:cBhvr>
                                        <p:cTn id="7" dur="250"/>
                                        <p:tgtEl>
                                          <p:spTgt spid="4">
                                            <p:graphicEl>
                                              <a:dgm id="{F5A9A4EC-7DFC-4AC0-8438-93716D07EEED}"/>
                                            </p:graphicEl>
                                          </p:spTgt>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4">
                                            <p:graphicEl>
                                              <a:dgm id="{606C4131-4931-4D79-8A89-A2FFCC0F0AE2}"/>
                                            </p:graphicEl>
                                          </p:spTgt>
                                        </p:tgtEl>
                                        <p:attrNameLst>
                                          <p:attrName>style.visibility</p:attrName>
                                        </p:attrNameLst>
                                      </p:cBhvr>
                                      <p:to>
                                        <p:strVal val="visible"/>
                                      </p:to>
                                    </p:set>
                                    <p:animEffect transition="in" filter="wipe(up)">
                                      <p:cBhvr>
                                        <p:cTn id="11" dur="250"/>
                                        <p:tgtEl>
                                          <p:spTgt spid="4">
                                            <p:graphicEl>
                                              <a:dgm id="{606C4131-4931-4D79-8A89-A2FFCC0F0AE2}"/>
                                            </p:graphic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4">
                                            <p:graphicEl>
                                              <a:dgm id="{84AB227B-4036-4097-A661-EF94FC46B918}"/>
                                            </p:graphicEl>
                                          </p:spTgt>
                                        </p:tgtEl>
                                        <p:attrNameLst>
                                          <p:attrName>style.visibility</p:attrName>
                                        </p:attrNameLst>
                                      </p:cBhvr>
                                      <p:to>
                                        <p:strVal val="visible"/>
                                      </p:to>
                                    </p:set>
                                    <p:animEffect transition="in" filter="wipe(up)">
                                      <p:cBhvr>
                                        <p:cTn id="15" dur="250"/>
                                        <p:tgtEl>
                                          <p:spTgt spid="4">
                                            <p:graphicEl>
                                              <a:dgm id="{84AB227B-4036-4097-A661-EF94FC46B918}"/>
                                            </p:graphicEl>
                                          </p:spTgt>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4">
                                            <p:graphicEl>
                                              <a:dgm id="{5F0FFCA6-0BAB-49F4-8204-343945DA2643}"/>
                                            </p:graphicEl>
                                          </p:spTgt>
                                        </p:tgtEl>
                                        <p:attrNameLst>
                                          <p:attrName>style.visibility</p:attrName>
                                        </p:attrNameLst>
                                      </p:cBhvr>
                                      <p:to>
                                        <p:strVal val="visible"/>
                                      </p:to>
                                    </p:set>
                                    <p:animEffect transition="in" filter="wipe(up)">
                                      <p:cBhvr>
                                        <p:cTn id="19" dur="250"/>
                                        <p:tgtEl>
                                          <p:spTgt spid="4">
                                            <p:graphicEl>
                                              <a:dgm id="{5F0FFCA6-0BAB-49F4-8204-343945DA2643}"/>
                                            </p:graphicEl>
                                          </p:spTgt>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
                                            <p:graphicEl>
                                              <a:dgm id="{BC8623C7-6CAC-4A4D-BB17-919DD6AD25C1}"/>
                                            </p:graphicEl>
                                          </p:spTgt>
                                        </p:tgtEl>
                                        <p:attrNameLst>
                                          <p:attrName>style.visibility</p:attrName>
                                        </p:attrNameLst>
                                      </p:cBhvr>
                                      <p:to>
                                        <p:strVal val="visible"/>
                                      </p:to>
                                    </p:set>
                                    <p:animEffect transition="in" filter="wipe(up)">
                                      <p:cBhvr>
                                        <p:cTn id="23" dur="250"/>
                                        <p:tgtEl>
                                          <p:spTgt spid="4">
                                            <p:graphicEl>
                                              <a:dgm id="{BC8623C7-6CAC-4A4D-BB17-919DD6AD25C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3235" y="905635"/>
            <a:ext cx="699577" cy="754445"/>
          </a:xfrm>
          <a:prstGeom prst="rect">
            <a:avLst/>
          </a:prstGeom>
        </p:spPr>
      </p:pic>
      <p:pic>
        <p:nvPicPr>
          <p:cNvPr id="3" name="Picture 2"/>
          <p:cNvPicPr>
            <a:picLocks noChangeAspect="1"/>
          </p:cNvPicPr>
          <p:nvPr/>
        </p:nvPicPr>
        <p:blipFill>
          <a:blip r:embed="rId4"/>
          <a:stretch>
            <a:fillRect/>
          </a:stretch>
        </p:blipFill>
        <p:spPr>
          <a:xfrm>
            <a:off x="8320552" y="905635"/>
            <a:ext cx="676715" cy="768163"/>
          </a:xfrm>
          <a:prstGeom prst="rect">
            <a:avLst/>
          </a:prstGeom>
        </p:spPr>
      </p:pic>
      <p:sp>
        <p:nvSpPr>
          <p:cNvPr id="5" name="TextBox 4"/>
          <p:cNvSpPr txBox="1"/>
          <p:nvPr/>
        </p:nvSpPr>
        <p:spPr>
          <a:xfrm>
            <a:off x="932811" y="559386"/>
            <a:ext cx="1383425" cy="338554"/>
          </a:xfrm>
          <a:prstGeom prst="rect">
            <a:avLst/>
          </a:prstGeom>
          <a:noFill/>
        </p:spPr>
        <p:txBody>
          <a:bodyPr wrap="square" rtlCol="0">
            <a:spAutoFit/>
          </a:bodyPr>
          <a:lstStyle/>
          <a:p>
            <a:r>
              <a:rPr lang="ro-RO" sz="1600" dirty="0">
                <a:solidFill>
                  <a:schemeClr val="bg2">
                    <a:lumMod val="10000"/>
                  </a:schemeClr>
                </a:solidFill>
                <a:latin typeface="ITC Lubalin Graph Std Book" panose="02060502020205020404" pitchFamily="18" charset="0"/>
                <a:cs typeface="Arial" panose="020B0604020202020204" pitchFamily="34" charset="0"/>
              </a:rPr>
              <a:t>Text în clar</a:t>
            </a:r>
            <a:endParaRPr lang="en-US" sz="1600" dirty="0">
              <a:solidFill>
                <a:schemeClr val="bg2">
                  <a:lumMod val="10000"/>
                </a:schemeClr>
              </a:solidFill>
              <a:latin typeface="ITC Lubalin Graph Std Book" panose="02060502020205020404" pitchFamily="18" charset="0"/>
              <a:cs typeface="Arial" panose="020B0604020202020204" pitchFamily="34" charset="0"/>
            </a:endParaRPr>
          </a:p>
        </p:txBody>
      </p:sp>
      <p:sp>
        <p:nvSpPr>
          <p:cNvPr id="6" name="Vertical Scroll 5"/>
          <p:cNvSpPr/>
          <p:nvPr/>
        </p:nvSpPr>
        <p:spPr>
          <a:xfrm>
            <a:off x="1083578" y="905635"/>
            <a:ext cx="998519" cy="956998"/>
          </a:xfrm>
          <a:prstGeom prst="vertic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o-RO" sz="1600" dirty="0">
                <a:solidFill>
                  <a:schemeClr val="bg2">
                    <a:lumMod val="10000"/>
                  </a:schemeClr>
                </a:solidFill>
                <a:latin typeface="ITC Lubalin Graph Std Book" panose="02060502020205020404" pitchFamily="18" charset="0"/>
                <a:cs typeface="Arial" panose="020B0604020202020204" pitchFamily="34" charset="0"/>
              </a:rPr>
              <a:t>Salut, Bob.</a:t>
            </a:r>
          </a:p>
          <a:p>
            <a:pPr algn="ctr"/>
            <a:r>
              <a:rPr lang="ro-RO" sz="1600" dirty="0">
                <a:solidFill>
                  <a:schemeClr val="bg2">
                    <a:lumMod val="10000"/>
                  </a:schemeClr>
                </a:solidFill>
                <a:latin typeface="ITC Lubalin Graph Std Book" panose="02060502020205020404" pitchFamily="18" charset="0"/>
                <a:cs typeface="Arial" panose="020B0604020202020204" pitchFamily="34" charset="0"/>
              </a:rPr>
              <a:t>Alice</a:t>
            </a:r>
            <a:endParaRPr lang="en-US" sz="1600" dirty="0">
              <a:solidFill>
                <a:schemeClr val="bg2">
                  <a:lumMod val="10000"/>
                </a:schemeClr>
              </a:solidFill>
              <a:latin typeface="ITC Lubalin Graph Std Book" panose="02060502020205020404" pitchFamily="18" charset="0"/>
              <a:cs typeface="Arial" panose="020B0604020202020204" pitchFamily="34" charset="0"/>
            </a:endParaRPr>
          </a:p>
        </p:txBody>
      </p:sp>
      <p:sp>
        <p:nvSpPr>
          <p:cNvPr id="7" name="Notched Right Arrow 6"/>
          <p:cNvSpPr/>
          <p:nvPr/>
        </p:nvSpPr>
        <p:spPr>
          <a:xfrm rot="5400000">
            <a:off x="1114598" y="1680847"/>
            <a:ext cx="839540" cy="1203115"/>
          </a:xfrm>
          <a:prstGeom prst="notch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200" dirty="0">
              <a:solidFill>
                <a:schemeClr val="bg2">
                  <a:lumMod val="10000"/>
                </a:schemeClr>
              </a:solidFill>
            </a:endParaRPr>
          </a:p>
        </p:txBody>
      </p:sp>
      <p:sp>
        <p:nvSpPr>
          <p:cNvPr id="8" name="TextBox 7"/>
          <p:cNvSpPr txBox="1"/>
          <p:nvPr/>
        </p:nvSpPr>
        <p:spPr>
          <a:xfrm>
            <a:off x="1268325" y="2109279"/>
            <a:ext cx="532087" cy="338554"/>
          </a:xfrm>
          <a:prstGeom prst="rect">
            <a:avLst/>
          </a:prstGeom>
          <a:noFill/>
        </p:spPr>
        <p:txBody>
          <a:bodyPr wrap="square" rtlCol="0">
            <a:spAutoFit/>
          </a:bodyPr>
          <a:lstStyle/>
          <a:p>
            <a:pPr algn="ctr"/>
            <a:r>
              <a:rPr lang="ro-RO" sz="1600" dirty="0">
                <a:solidFill>
                  <a:schemeClr val="bg2">
                    <a:lumMod val="10000"/>
                  </a:schemeClr>
                </a:solidFill>
                <a:latin typeface="ITC Lubalin Graph Std Book" panose="02060502020205020404" pitchFamily="18" charset="0"/>
                <a:cs typeface="Arial" panose="020B0604020202020204" pitchFamily="34" charset="0"/>
              </a:rPr>
              <a:t>MD</a:t>
            </a:r>
            <a:endParaRPr lang="en-US" sz="1600" dirty="0">
              <a:solidFill>
                <a:schemeClr val="bg2">
                  <a:lumMod val="10000"/>
                </a:schemeClr>
              </a:solidFill>
              <a:latin typeface="ITC Lubalin Graph Std Book" panose="02060502020205020404" pitchFamily="18" charset="0"/>
              <a:cs typeface="Arial" panose="020B0604020202020204" pitchFamily="34" charset="0"/>
            </a:endParaRPr>
          </a:p>
        </p:txBody>
      </p:sp>
      <p:sp>
        <p:nvSpPr>
          <p:cNvPr id="9" name="TextBox 8"/>
          <p:cNvSpPr txBox="1"/>
          <p:nvPr/>
        </p:nvSpPr>
        <p:spPr>
          <a:xfrm>
            <a:off x="128769" y="1670710"/>
            <a:ext cx="954809" cy="338554"/>
          </a:xfrm>
          <a:prstGeom prst="rect">
            <a:avLst/>
          </a:prstGeom>
          <a:noFill/>
        </p:spPr>
        <p:txBody>
          <a:bodyPr wrap="square" rtlCol="0">
            <a:spAutoFit/>
          </a:bodyPr>
          <a:lstStyle/>
          <a:p>
            <a:pPr algn="ctr"/>
            <a:r>
              <a:rPr lang="ro-RO" sz="1600" dirty="0">
                <a:solidFill>
                  <a:schemeClr val="bg2">
                    <a:lumMod val="10000"/>
                  </a:schemeClr>
                </a:solidFill>
                <a:latin typeface="ITC Lubalin Graph Std Book" panose="02060502020205020404" pitchFamily="18" charset="0"/>
                <a:cs typeface="Arial" panose="020B0604020202020204" pitchFamily="34" charset="0"/>
              </a:rPr>
              <a:t>Alice</a:t>
            </a:r>
            <a:endParaRPr lang="en-US" sz="1600" dirty="0">
              <a:solidFill>
                <a:schemeClr val="bg2">
                  <a:lumMod val="10000"/>
                </a:schemeClr>
              </a:solidFill>
              <a:latin typeface="ITC Lubalin Graph Std Book" panose="02060502020205020404" pitchFamily="18" charset="0"/>
              <a:cs typeface="Arial" panose="020B0604020202020204" pitchFamily="34" charset="0"/>
            </a:endParaRPr>
          </a:p>
        </p:txBody>
      </p:sp>
      <p:sp>
        <p:nvSpPr>
          <p:cNvPr id="10" name="TextBox 9"/>
          <p:cNvSpPr txBox="1"/>
          <p:nvPr/>
        </p:nvSpPr>
        <p:spPr>
          <a:xfrm>
            <a:off x="2161527" y="2205733"/>
            <a:ext cx="1537139" cy="523220"/>
          </a:xfrm>
          <a:prstGeom prst="rect">
            <a:avLst/>
          </a:prstGeom>
          <a:noFill/>
        </p:spPr>
        <p:txBody>
          <a:bodyPr wrap="square" rtlCol="0">
            <a:spAutoFit/>
          </a:bodyPr>
          <a:lstStyle/>
          <a:p>
            <a:r>
              <a:rPr lang="ro-RO" sz="1400" dirty="0">
                <a:solidFill>
                  <a:schemeClr val="bg2">
                    <a:lumMod val="10000"/>
                  </a:schemeClr>
                </a:solidFill>
                <a:latin typeface="ITC Lubalin Graph Std Book" panose="02060502020205020404" pitchFamily="18" charset="0"/>
                <a:cs typeface="Arial" panose="020B0604020202020204" pitchFamily="34" charset="0"/>
              </a:rPr>
              <a:t>1. Aplicarea     </a:t>
            </a:r>
          </a:p>
          <a:p>
            <a:r>
              <a:rPr lang="ro-RO" sz="1400" dirty="0">
                <a:solidFill>
                  <a:schemeClr val="bg2">
                    <a:lumMod val="10000"/>
                  </a:schemeClr>
                </a:solidFill>
                <a:latin typeface="ITC Lubalin Graph Std Book" panose="02060502020205020404" pitchFamily="18" charset="0"/>
                <a:cs typeface="Arial" panose="020B0604020202020204" pitchFamily="34" charset="0"/>
              </a:rPr>
              <a:t> funcției hash</a:t>
            </a:r>
            <a:endParaRPr lang="en-US" sz="1400" dirty="0">
              <a:solidFill>
                <a:schemeClr val="bg2">
                  <a:lumMod val="10000"/>
                </a:schemeClr>
              </a:solidFill>
              <a:latin typeface="ITC Lubalin Graph Std Book" panose="02060502020205020404" pitchFamily="18" charset="0"/>
              <a:cs typeface="Arial" panose="020B0604020202020204" pitchFamily="34" charset="0"/>
            </a:endParaRPr>
          </a:p>
        </p:txBody>
      </p:sp>
      <p:sp>
        <p:nvSpPr>
          <p:cNvPr id="11" name="Rectangle 10"/>
          <p:cNvSpPr/>
          <p:nvPr/>
        </p:nvSpPr>
        <p:spPr>
          <a:xfrm>
            <a:off x="422427" y="2771417"/>
            <a:ext cx="2252479" cy="36694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o-RO" sz="1600" dirty="0">
                <a:solidFill>
                  <a:schemeClr val="bg2">
                    <a:lumMod val="10000"/>
                  </a:schemeClr>
                </a:solidFill>
                <a:latin typeface="ITC Lubalin Graph Std Book" panose="02060502020205020404" pitchFamily="18" charset="0"/>
                <a:cs typeface="Arial" panose="020B0604020202020204" pitchFamily="34" charset="0"/>
              </a:rPr>
              <a:t>1739273749374837</a:t>
            </a:r>
            <a:endParaRPr lang="en-US" sz="1600" dirty="0">
              <a:solidFill>
                <a:schemeClr val="bg2">
                  <a:lumMod val="10000"/>
                </a:schemeClr>
              </a:solidFill>
              <a:latin typeface="ITC Lubalin Graph Std Book" panose="02060502020205020404" pitchFamily="18" charset="0"/>
              <a:cs typeface="Arial" panose="020B0604020202020204" pitchFamily="34" charset="0"/>
            </a:endParaRPr>
          </a:p>
        </p:txBody>
      </p:sp>
      <p:sp>
        <p:nvSpPr>
          <p:cNvPr id="12" name="Oval 11"/>
          <p:cNvSpPr/>
          <p:nvPr/>
        </p:nvSpPr>
        <p:spPr>
          <a:xfrm>
            <a:off x="1670324" y="3728414"/>
            <a:ext cx="1942140" cy="98338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o-RO" sz="1600" dirty="0">
                <a:solidFill>
                  <a:schemeClr val="bg2">
                    <a:lumMod val="10000"/>
                  </a:schemeClr>
                </a:solidFill>
                <a:latin typeface="ITC Lubalin Graph Std Book" panose="02060502020205020404" pitchFamily="18" charset="0"/>
                <a:cs typeface="Arial" panose="020B0604020202020204" pitchFamily="34" charset="0"/>
              </a:rPr>
              <a:t>Semnare electronică</a:t>
            </a:r>
            <a:endParaRPr lang="en-US" sz="1600" dirty="0">
              <a:solidFill>
                <a:schemeClr val="bg2">
                  <a:lumMod val="10000"/>
                </a:schemeClr>
              </a:solidFill>
              <a:latin typeface="ITC Lubalin Graph Std Book" panose="02060502020205020404" pitchFamily="18" charset="0"/>
              <a:cs typeface="Arial" panose="020B0604020202020204" pitchFamily="34" charset="0"/>
            </a:endParaRPr>
          </a:p>
        </p:txBody>
      </p:sp>
      <p:sp>
        <p:nvSpPr>
          <p:cNvPr id="14" name="TextBox 13"/>
          <p:cNvSpPr txBox="1"/>
          <p:nvPr/>
        </p:nvSpPr>
        <p:spPr>
          <a:xfrm>
            <a:off x="25316" y="3967528"/>
            <a:ext cx="1537139" cy="523220"/>
          </a:xfrm>
          <a:prstGeom prst="rect">
            <a:avLst/>
          </a:prstGeom>
          <a:noFill/>
        </p:spPr>
        <p:txBody>
          <a:bodyPr wrap="square" rtlCol="0">
            <a:spAutoFit/>
          </a:bodyPr>
          <a:lstStyle/>
          <a:p>
            <a:pPr algn="ctr"/>
            <a:r>
              <a:rPr lang="ro-RO" sz="1400" dirty="0">
                <a:solidFill>
                  <a:schemeClr val="bg2">
                    <a:lumMod val="10000"/>
                  </a:schemeClr>
                </a:solidFill>
                <a:latin typeface="ITC Lubalin Graph Std Book" panose="02060502020205020404" pitchFamily="18" charset="0"/>
                <a:cs typeface="Arial" panose="020B0604020202020204" pitchFamily="34" charset="0"/>
              </a:rPr>
              <a:t>2. Criprarea mesajului</a:t>
            </a:r>
            <a:endParaRPr lang="en-US" sz="1400" dirty="0">
              <a:solidFill>
                <a:schemeClr val="bg2">
                  <a:lumMod val="10000"/>
                </a:schemeClr>
              </a:solidFill>
              <a:latin typeface="ITC Lubalin Graph Std Book" panose="02060502020205020404" pitchFamily="18" charset="0"/>
              <a:cs typeface="Arial" panose="020B0604020202020204" pitchFamily="34" charset="0"/>
            </a:endParaRPr>
          </a:p>
        </p:txBody>
      </p:sp>
      <p:cxnSp>
        <p:nvCxnSpPr>
          <p:cNvPr id="16" name="Straight Arrow Connector 15"/>
          <p:cNvCxnSpPr>
            <a:stCxn id="11" idx="2"/>
          </p:cNvCxnSpPr>
          <p:nvPr/>
        </p:nvCxnSpPr>
        <p:spPr>
          <a:xfrm>
            <a:off x="1548666" y="3138360"/>
            <a:ext cx="612861" cy="684366"/>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353" y="4893958"/>
            <a:ext cx="841028" cy="407899"/>
          </a:xfrm>
          <a:prstGeom prst="rect">
            <a:avLst/>
          </a:prstGeom>
        </p:spPr>
      </p:pic>
      <p:cxnSp>
        <p:nvCxnSpPr>
          <p:cNvPr id="20" name="Straight Arrow Connector 19"/>
          <p:cNvCxnSpPr/>
          <p:nvPr/>
        </p:nvCxnSpPr>
        <p:spPr>
          <a:xfrm flipV="1">
            <a:off x="2727939" y="4711803"/>
            <a:ext cx="9374" cy="3195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Vertical Scroll 21"/>
          <p:cNvSpPr/>
          <p:nvPr/>
        </p:nvSpPr>
        <p:spPr>
          <a:xfrm>
            <a:off x="7144069" y="886837"/>
            <a:ext cx="1025717" cy="956998"/>
          </a:xfrm>
          <a:prstGeom prst="vertic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o-RO" sz="1600" dirty="0">
                <a:solidFill>
                  <a:schemeClr val="bg2">
                    <a:lumMod val="10000"/>
                  </a:schemeClr>
                </a:solidFill>
                <a:latin typeface="ITC Lubalin Graph Std Book" panose="02060502020205020404" pitchFamily="18" charset="0"/>
                <a:cs typeface="Arial" panose="020B0604020202020204" pitchFamily="34" charset="0"/>
              </a:rPr>
              <a:t>Salut, Bob.</a:t>
            </a:r>
          </a:p>
          <a:p>
            <a:pPr algn="ctr"/>
            <a:r>
              <a:rPr lang="ro-RO" sz="1600" dirty="0">
                <a:solidFill>
                  <a:schemeClr val="bg2">
                    <a:lumMod val="10000"/>
                  </a:schemeClr>
                </a:solidFill>
                <a:latin typeface="ITC Lubalin Graph Std Book" panose="02060502020205020404" pitchFamily="18" charset="0"/>
                <a:cs typeface="Arial" panose="020B0604020202020204" pitchFamily="34" charset="0"/>
              </a:rPr>
              <a:t>Alice</a:t>
            </a:r>
            <a:endParaRPr lang="en-US" sz="1600" dirty="0">
              <a:solidFill>
                <a:schemeClr val="bg2">
                  <a:lumMod val="10000"/>
                </a:schemeClr>
              </a:solidFill>
              <a:latin typeface="ITC Lubalin Graph Std Book" panose="02060502020205020404" pitchFamily="18" charset="0"/>
              <a:cs typeface="Arial" panose="020B0604020202020204" pitchFamily="34" charset="0"/>
            </a:endParaRPr>
          </a:p>
        </p:txBody>
      </p:sp>
      <p:sp>
        <p:nvSpPr>
          <p:cNvPr id="23" name="TextBox 22"/>
          <p:cNvSpPr txBox="1"/>
          <p:nvPr/>
        </p:nvSpPr>
        <p:spPr>
          <a:xfrm>
            <a:off x="7141229" y="492826"/>
            <a:ext cx="1383425" cy="338554"/>
          </a:xfrm>
          <a:prstGeom prst="rect">
            <a:avLst/>
          </a:prstGeom>
          <a:noFill/>
        </p:spPr>
        <p:txBody>
          <a:bodyPr wrap="square" rtlCol="0">
            <a:spAutoFit/>
          </a:bodyPr>
          <a:lstStyle/>
          <a:p>
            <a:r>
              <a:rPr lang="ro-RO" sz="1600" dirty="0">
                <a:solidFill>
                  <a:schemeClr val="bg2">
                    <a:lumMod val="10000"/>
                  </a:schemeClr>
                </a:solidFill>
                <a:latin typeface="ITC Lubalin Graph Std Book" panose="02060502020205020404" pitchFamily="18" charset="0"/>
                <a:cs typeface="Arial" panose="020B0604020202020204" pitchFamily="34" charset="0"/>
              </a:rPr>
              <a:t>Text cifrat</a:t>
            </a:r>
            <a:endParaRPr lang="en-US" sz="1600" dirty="0">
              <a:solidFill>
                <a:schemeClr val="bg2">
                  <a:lumMod val="10000"/>
                </a:schemeClr>
              </a:solidFill>
              <a:latin typeface="ITC Lubalin Graph Std Book" panose="02060502020205020404" pitchFamily="18" charset="0"/>
              <a:cs typeface="Arial" panose="020B0604020202020204" pitchFamily="34" charset="0"/>
            </a:endParaRPr>
          </a:p>
        </p:txBody>
      </p:sp>
      <p:sp>
        <p:nvSpPr>
          <p:cNvPr id="24" name="Notched Right Arrow 23"/>
          <p:cNvSpPr/>
          <p:nvPr/>
        </p:nvSpPr>
        <p:spPr>
          <a:xfrm rot="5400000">
            <a:off x="7203176" y="1666853"/>
            <a:ext cx="839540" cy="1203115"/>
          </a:xfrm>
          <a:prstGeom prst="notch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200" dirty="0">
              <a:solidFill>
                <a:schemeClr val="bg2">
                  <a:lumMod val="10000"/>
                </a:schemeClr>
              </a:solidFill>
            </a:endParaRPr>
          </a:p>
        </p:txBody>
      </p:sp>
      <p:sp>
        <p:nvSpPr>
          <p:cNvPr id="25" name="TextBox 24"/>
          <p:cNvSpPr txBox="1"/>
          <p:nvPr/>
        </p:nvSpPr>
        <p:spPr>
          <a:xfrm>
            <a:off x="7356903" y="2109278"/>
            <a:ext cx="532087" cy="338554"/>
          </a:xfrm>
          <a:prstGeom prst="rect">
            <a:avLst/>
          </a:prstGeom>
          <a:noFill/>
        </p:spPr>
        <p:txBody>
          <a:bodyPr wrap="square" rtlCol="0">
            <a:spAutoFit/>
          </a:bodyPr>
          <a:lstStyle/>
          <a:p>
            <a:pPr algn="ctr"/>
            <a:r>
              <a:rPr lang="ro-RO" sz="1600" dirty="0">
                <a:solidFill>
                  <a:schemeClr val="bg2">
                    <a:lumMod val="10000"/>
                  </a:schemeClr>
                </a:solidFill>
                <a:latin typeface="ITC Lubalin Graph Std Book" panose="02060502020205020404" pitchFamily="18" charset="0"/>
                <a:cs typeface="Arial" panose="020B0604020202020204" pitchFamily="34" charset="0"/>
              </a:rPr>
              <a:t>MD</a:t>
            </a:r>
            <a:endParaRPr lang="en-US" sz="1600" dirty="0">
              <a:solidFill>
                <a:schemeClr val="bg2">
                  <a:lumMod val="10000"/>
                </a:schemeClr>
              </a:solidFill>
              <a:latin typeface="ITC Lubalin Graph Std Book" panose="02060502020205020404" pitchFamily="18" charset="0"/>
              <a:cs typeface="Arial" panose="020B0604020202020204" pitchFamily="34" charset="0"/>
            </a:endParaRPr>
          </a:p>
        </p:txBody>
      </p:sp>
      <p:sp>
        <p:nvSpPr>
          <p:cNvPr id="26" name="Rectangle 25"/>
          <p:cNvSpPr/>
          <p:nvPr/>
        </p:nvSpPr>
        <p:spPr>
          <a:xfrm>
            <a:off x="6528179" y="3822727"/>
            <a:ext cx="2252479" cy="36694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o-RO" sz="1600" dirty="0">
                <a:solidFill>
                  <a:schemeClr val="bg2">
                    <a:lumMod val="10000"/>
                  </a:schemeClr>
                </a:solidFill>
                <a:latin typeface="ITC Lubalin Graph Std Book" panose="02060502020205020404" pitchFamily="18" charset="0"/>
                <a:cs typeface="Arial" panose="020B0604020202020204" pitchFamily="34" charset="0"/>
              </a:rPr>
              <a:t>1739273749374837</a:t>
            </a:r>
            <a:endParaRPr lang="en-US" sz="1600" dirty="0">
              <a:solidFill>
                <a:schemeClr val="bg2">
                  <a:lumMod val="10000"/>
                </a:schemeClr>
              </a:solidFill>
              <a:latin typeface="ITC Lubalin Graph Std Book" panose="02060502020205020404" pitchFamily="18" charset="0"/>
              <a:cs typeface="Arial" panose="020B0604020202020204" pitchFamily="34" charset="0"/>
            </a:endParaRPr>
          </a:p>
        </p:txBody>
      </p:sp>
      <p:sp>
        <p:nvSpPr>
          <p:cNvPr id="27" name="Rectangle 26"/>
          <p:cNvSpPr/>
          <p:nvPr/>
        </p:nvSpPr>
        <p:spPr>
          <a:xfrm>
            <a:off x="6511847" y="2763647"/>
            <a:ext cx="2252479" cy="36694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o-RO" sz="1600" dirty="0">
                <a:solidFill>
                  <a:schemeClr val="bg2">
                    <a:lumMod val="10000"/>
                  </a:schemeClr>
                </a:solidFill>
                <a:latin typeface="ITC Lubalin Graph Std Book" panose="02060502020205020404" pitchFamily="18" charset="0"/>
                <a:cs typeface="Arial" panose="020B0604020202020204" pitchFamily="34" charset="0"/>
              </a:rPr>
              <a:t>1739273749374837</a:t>
            </a:r>
            <a:endParaRPr lang="en-US" sz="1600" dirty="0">
              <a:solidFill>
                <a:schemeClr val="bg2">
                  <a:lumMod val="10000"/>
                </a:schemeClr>
              </a:solidFill>
              <a:latin typeface="ITC Lubalin Graph Std Book" panose="02060502020205020404" pitchFamily="18" charset="0"/>
              <a:cs typeface="Arial" panose="020B0604020202020204" pitchFamily="34" charset="0"/>
            </a:endParaRPr>
          </a:p>
        </p:txBody>
      </p:sp>
      <p:cxnSp>
        <p:nvCxnSpPr>
          <p:cNvPr id="29" name="Straight Arrow Connector 28"/>
          <p:cNvCxnSpPr>
            <a:stCxn id="27" idx="2"/>
            <a:endCxn id="26" idx="0"/>
          </p:cNvCxnSpPr>
          <p:nvPr/>
        </p:nvCxnSpPr>
        <p:spPr>
          <a:xfrm>
            <a:off x="7638087" y="3130590"/>
            <a:ext cx="16332" cy="69213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888989" y="3383535"/>
            <a:ext cx="769920" cy="338554"/>
          </a:xfrm>
          <a:prstGeom prst="rect">
            <a:avLst/>
          </a:prstGeom>
          <a:noFill/>
        </p:spPr>
        <p:txBody>
          <a:bodyPr wrap="square" rtlCol="0">
            <a:spAutoFit/>
          </a:bodyPr>
          <a:lstStyle/>
          <a:p>
            <a:r>
              <a:rPr lang="ro-RO" sz="1600" dirty="0">
                <a:solidFill>
                  <a:schemeClr val="bg2">
                    <a:lumMod val="10000"/>
                  </a:schemeClr>
                </a:solidFill>
                <a:latin typeface="ITC Lubalin Graph Std Book" panose="02060502020205020404" pitchFamily="18" charset="0"/>
                <a:cs typeface="Arial" panose="020B0604020202020204" pitchFamily="34" charset="0"/>
              </a:rPr>
              <a:t>= ?</a:t>
            </a:r>
            <a:endParaRPr lang="en-US" sz="1600" dirty="0">
              <a:solidFill>
                <a:schemeClr val="bg2">
                  <a:lumMod val="10000"/>
                </a:schemeClr>
              </a:solidFill>
              <a:latin typeface="ITC Lubalin Graph Std Book" panose="02060502020205020404" pitchFamily="18" charset="0"/>
              <a:cs typeface="Arial" panose="020B0604020202020204" pitchFamily="34" charset="0"/>
            </a:endParaRPr>
          </a:p>
        </p:txBody>
      </p:sp>
      <p:sp>
        <p:nvSpPr>
          <p:cNvPr id="31" name="Rectangle 30"/>
          <p:cNvSpPr/>
          <p:nvPr/>
        </p:nvSpPr>
        <p:spPr>
          <a:xfrm>
            <a:off x="3889821" y="581871"/>
            <a:ext cx="1342131" cy="3607800"/>
          </a:xfrm>
          <a:prstGeom prst="rect">
            <a:avLst/>
          </a:prstGeom>
        </p:spPr>
        <p:style>
          <a:lnRef idx="3">
            <a:schemeClr val="lt1"/>
          </a:lnRef>
          <a:fillRef idx="1">
            <a:schemeClr val="accent6"/>
          </a:fillRef>
          <a:effectRef idx="1">
            <a:schemeClr val="accent6"/>
          </a:effectRef>
          <a:fontRef idx="minor">
            <a:schemeClr val="lt1"/>
          </a:fontRef>
        </p:style>
        <p:txBody>
          <a:bodyPr rtlCol="0" anchor="t"/>
          <a:lstStyle/>
          <a:p>
            <a:pPr algn="ctr"/>
            <a:r>
              <a:rPr lang="ro-RO" sz="1600" b="1" dirty="0">
                <a:solidFill>
                  <a:schemeClr val="bg2">
                    <a:lumMod val="10000"/>
                  </a:schemeClr>
                </a:solidFill>
                <a:latin typeface="ITC Lubalin Graph Std Book" panose="02060502020205020404" pitchFamily="18" charset="0"/>
                <a:cs typeface="Arial" panose="020B0604020202020204" pitchFamily="34" charset="0"/>
              </a:rPr>
              <a:t>Text în clar</a:t>
            </a:r>
            <a:endParaRPr lang="en-US" sz="1600" b="1" dirty="0">
              <a:solidFill>
                <a:schemeClr val="bg2">
                  <a:lumMod val="10000"/>
                </a:schemeClr>
              </a:solidFill>
              <a:latin typeface="ITC Lubalin Graph Std Book" panose="02060502020205020404" pitchFamily="18" charset="0"/>
              <a:cs typeface="Arial" panose="020B0604020202020204" pitchFamily="34" charset="0"/>
            </a:endParaRPr>
          </a:p>
        </p:txBody>
      </p:sp>
      <p:sp>
        <p:nvSpPr>
          <p:cNvPr id="32" name="Vertical Scroll 31"/>
          <p:cNvSpPr/>
          <p:nvPr/>
        </p:nvSpPr>
        <p:spPr>
          <a:xfrm>
            <a:off x="4155510" y="908569"/>
            <a:ext cx="998519" cy="956998"/>
          </a:xfrm>
          <a:prstGeom prst="vertic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o-RO" sz="1600" dirty="0">
                <a:solidFill>
                  <a:schemeClr val="bg2">
                    <a:lumMod val="10000"/>
                  </a:schemeClr>
                </a:solidFill>
                <a:latin typeface="ITC Lubalin Graph Std Book" panose="02060502020205020404" pitchFamily="18" charset="0"/>
                <a:cs typeface="Arial" panose="020B0604020202020204" pitchFamily="34" charset="0"/>
              </a:rPr>
              <a:t>Salut, Bob.</a:t>
            </a:r>
          </a:p>
          <a:p>
            <a:pPr algn="ctr"/>
            <a:r>
              <a:rPr lang="ro-RO" sz="1600" dirty="0">
                <a:solidFill>
                  <a:schemeClr val="bg2">
                    <a:lumMod val="10000"/>
                  </a:schemeClr>
                </a:solidFill>
                <a:latin typeface="ITC Lubalin Graph Std Book" panose="02060502020205020404" pitchFamily="18" charset="0"/>
                <a:cs typeface="Arial" panose="020B0604020202020204" pitchFamily="34" charset="0"/>
              </a:rPr>
              <a:t>Alice</a:t>
            </a:r>
            <a:endParaRPr lang="en-US" sz="1600" dirty="0">
              <a:solidFill>
                <a:schemeClr val="bg2">
                  <a:lumMod val="10000"/>
                </a:schemeClr>
              </a:solidFill>
              <a:latin typeface="ITC Lubalin Graph Std Book" panose="02060502020205020404" pitchFamily="18" charset="0"/>
              <a:cs typeface="Arial" panose="020B0604020202020204" pitchFamily="34" charset="0"/>
            </a:endParaRPr>
          </a:p>
        </p:txBody>
      </p:sp>
      <p:sp>
        <p:nvSpPr>
          <p:cNvPr id="33" name="Vertical Scroll 32"/>
          <p:cNvSpPr/>
          <p:nvPr/>
        </p:nvSpPr>
        <p:spPr>
          <a:xfrm>
            <a:off x="4060914" y="2355114"/>
            <a:ext cx="1148291" cy="956998"/>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o-RO" sz="1600" dirty="0">
                <a:solidFill>
                  <a:schemeClr val="bg2">
                    <a:lumMod val="10000"/>
                  </a:schemeClr>
                </a:solidFill>
                <a:latin typeface="ITC Lubalin Graph Std Book" panose="02060502020205020404" pitchFamily="18" charset="0"/>
                <a:cs typeface="Arial" panose="020B0604020202020204" pitchFamily="34" charset="0"/>
              </a:rPr>
              <a:t>#d8d$Me4p</a:t>
            </a:r>
            <a:endParaRPr lang="en-US" sz="1600" dirty="0">
              <a:solidFill>
                <a:schemeClr val="bg2">
                  <a:lumMod val="10000"/>
                </a:schemeClr>
              </a:solidFill>
              <a:latin typeface="ITC Lubalin Graph Std Book" panose="02060502020205020404" pitchFamily="18" charset="0"/>
              <a:cs typeface="Arial" panose="020B0604020202020204" pitchFamily="34" charset="0"/>
            </a:endParaRPr>
          </a:p>
        </p:txBody>
      </p:sp>
      <p:cxnSp>
        <p:nvCxnSpPr>
          <p:cNvPr id="35" name="Straight Arrow Connector 34"/>
          <p:cNvCxnSpPr>
            <a:stCxn id="6" idx="3"/>
            <a:endCxn id="32" idx="1"/>
          </p:cNvCxnSpPr>
          <p:nvPr/>
        </p:nvCxnSpPr>
        <p:spPr>
          <a:xfrm>
            <a:off x="1962471" y="1384134"/>
            <a:ext cx="2312664" cy="29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3"/>
            <a:endCxn id="22" idx="1"/>
          </p:cNvCxnSpPr>
          <p:nvPr/>
        </p:nvCxnSpPr>
        <p:spPr>
          <a:xfrm flipV="1">
            <a:off x="5034404" y="1365336"/>
            <a:ext cx="2229290" cy="217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2" idx="7"/>
            <a:endCxn id="33" idx="1"/>
          </p:cNvCxnSpPr>
          <p:nvPr/>
        </p:nvCxnSpPr>
        <p:spPr>
          <a:xfrm flipV="1">
            <a:off x="3328044" y="2833613"/>
            <a:ext cx="852495" cy="10388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189191" y="1689507"/>
            <a:ext cx="954809" cy="338554"/>
          </a:xfrm>
          <a:prstGeom prst="rect">
            <a:avLst/>
          </a:prstGeom>
          <a:noFill/>
        </p:spPr>
        <p:txBody>
          <a:bodyPr wrap="square" rtlCol="0">
            <a:spAutoFit/>
          </a:bodyPr>
          <a:lstStyle/>
          <a:p>
            <a:pPr algn="ctr"/>
            <a:r>
              <a:rPr lang="ro-RO" sz="1600" dirty="0">
                <a:solidFill>
                  <a:schemeClr val="bg2">
                    <a:lumMod val="10000"/>
                  </a:schemeClr>
                </a:solidFill>
                <a:latin typeface="ITC Lubalin Graph Std Book" panose="02060502020205020404" pitchFamily="18" charset="0"/>
                <a:cs typeface="Arial" panose="020B0604020202020204" pitchFamily="34" charset="0"/>
              </a:rPr>
              <a:t>Bob</a:t>
            </a:r>
            <a:endParaRPr lang="en-US" sz="1600" dirty="0">
              <a:solidFill>
                <a:schemeClr val="bg2">
                  <a:lumMod val="10000"/>
                </a:schemeClr>
              </a:solidFill>
              <a:latin typeface="ITC Lubalin Graph Std Book" panose="02060502020205020404" pitchFamily="18" charset="0"/>
              <a:cs typeface="Arial" panose="020B0604020202020204" pitchFamily="34" charset="0"/>
            </a:endParaRPr>
          </a:p>
        </p:txBody>
      </p:sp>
      <p:sp>
        <p:nvSpPr>
          <p:cNvPr id="45" name="Oval 44"/>
          <p:cNvSpPr/>
          <p:nvPr/>
        </p:nvSpPr>
        <p:spPr>
          <a:xfrm>
            <a:off x="5362567" y="1761362"/>
            <a:ext cx="1778662" cy="92681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o-RO" sz="1600" dirty="0">
                <a:solidFill>
                  <a:schemeClr val="bg2">
                    <a:lumMod val="10000"/>
                  </a:schemeClr>
                </a:solidFill>
                <a:latin typeface="ITC Lubalin Graph Std Book" panose="02060502020205020404" pitchFamily="18" charset="0"/>
                <a:cs typeface="Arial" panose="020B0604020202020204" pitchFamily="34" charset="0"/>
              </a:rPr>
              <a:t>Descriptarea mesajului</a:t>
            </a:r>
            <a:endParaRPr lang="en-US" sz="1600" dirty="0">
              <a:solidFill>
                <a:schemeClr val="bg2">
                  <a:lumMod val="10000"/>
                </a:schemeClr>
              </a:solidFill>
              <a:latin typeface="ITC Lubalin Graph Std Book" panose="02060502020205020404" pitchFamily="18" charset="0"/>
              <a:cs typeface="Arial" panose="020B0604020202020204" pitchFamily="34" charset="0"/>
            </a:endParaRPr>
          </a:p>
        </p:txBody>
      </p:sp>
      <p:cxnSp>
        <p:nvCxnSpPr>
          <p:cNvPr id="47" name="Straight Arrow Connector 46"/>
          <p:cNvCxnSpPr>
            <a:stCxn id="33" idx="3"/>
            <a:endCxn id="45" idx="2"/>
          </p:cNvCxnSpPr>
          <p:nvPr/>
        </p:nvCxnSpPr>
        <p:spPr>
          <a:xfrm flipV="1">
            <a:off x="5089580" y="2224772"/>
            <a:ext cx="272987" cy="6088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4404" y="4550229"/>
            <a:ext cx="841028" cy="407899"/>
          </a:xfrm>
          <a:prstGeom prst="rect">
            <a:avLst/>
          </a:prstGeom>
        </p:spPr>
      </p:pic>
      <p:cxnSp>
        <p:nvCxnSpPr>
          <p:cNvPr id="50" name="Straight Arrow Connector 49"/>
          <p:cNvCxnSpPr/>
          <p:nvPr/>
        </p:nvCxnSpPr>
        <p:spPr>
          <a:xfrm flipV="1">
            <a:off x="5339820" y="2688181"/>
            <a:ext cx="616812" cy="1976085"/>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5" idx="4"/>
          </p:cNvCxnSpPr>
          <p:nvPr/>
        </p:nvCxnSpPr>
        <p:spPr>
          <a:xfrm flipH="1">
            <a:off x="6149050" y="2688181"/>
            <a:ext cx="102848" cy="1325495"/>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26" idx="1"/>
          </p:cNvCxnSpPr>
          <p:nvPr/>
        </p:nvCxnSpPr>
        <p:spPr>
          <a:xfrm flipV="1">
            <a:off x="6149049" y="4006199"/>
            <a:ext cx="379130" cy="7478"/>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408910" y="997338"/>
            <a:ext cx="1854783" cy="338554"/>
          </a:xfrm>
          <a:prstGeom prst="rect">
            <a:avLst/>
          </a:prstGeom>
          <a:noFill/>
        </p:spPr>
        <p:txBody>
          <a:bodyPr wrap="square" rtlCol="0">
            <a:spAutoFit/>
          </a:bodyPr>
          <a:lstStyle/>
          <a:p>
            <a:r>
              <a:rPr lang="ro-RO" sz="1600" dirty="0">
                <a:solidFill>
                  <a:schemeClr val="bg2">
                    <a:lumMod val="10000"/>
                  </a:schemeClr>
                </a:solidFill>
                <a:latin typeface="ITC Lubalin Graph Std Book" panose="02060502020205020404" pitchFamily="18" charset="0"/>
                <a:cs typeface="Arial" panose="020B0604020202020204" pitchFamily="34" charset="0"/>
              </a:rPr>
              <a:t>Mesaj necriptat</a:t>
            </a:r>
            <a:endParaRPr lang="en-US" sz="1600" dirty="0">
              <a:solidFill>
                <a:schemeClr val="bg2">
                  <a:lumMod val="10000"/>
                </a:schemeClr>
              </a:solidFill>
              <a:latin typeface="ITC Lubalin Graph Std Book" panose="02060502020205020404" pitchFamily="18" charset="0"/>
              <a:cs typeface="Arial" panose="020B0604020202020204" pitchFamily="34" charset="0"/>
            </a:endParaRPr>
          </a:p>
        </p:txBody>
      </p:sp>
      <p:sp>
        <p:nvSpPr>
          <p:cNvPr id="72" name="TextBox 71"/>
          <p:cNvSpPr txBox="1"/>
          <p:nvPr/>
        </p:nvSpPr>
        <p:spPr>
          <a:xfrm>
            <a:off x="4501043" y="5106039"/>
            <a:ext cx="2643026" cy="338554"/>
          </a:xfrm>
          <a:prstGeom prst="rect">
            <a:avLst/>
          </a:prstGeom>
          <a:noFill/>
        </p:spPr>
        <p:txBody>
          <a:bodyPr wrap="square" rtlCol="0">
            <a:spAutoFit/>
          </a:bodyPr>
          <a:lstStyle/>
          <a:p>
            <a:r>
              <a:rPr lang="ro-RO" sz="1600" dirty="0">
                <a:solidFill>
                  <a:schemeClr val="bg2">
                    <a:lumMod val="10000"/>
                  </a:schemeClr>
                </a:solidFill>
                <a:latin typeface="ITC Lubalin Graph Std Book" panose="02060502020205020404" pitchFamily="18" charset="0"/>
                <a:cs typeface="Arial" panose="020B0604020202020204" pitchFamily="34" charset="0"/>
              </a:rPr>
              <a:t>Cheia publică a lui Alice</a:t>
            </a:r>
            <a:endParaRPr lang="en-US" sz="1600" dirty="0">
              <a:solidFill>
                <a:schemeClr val="bg2">
                  <a:lumMod val="10000"/>
                </a:schemeClr>
              </a:solidFill>
              <a:latin typeface="ITC Lubalin Graph Std Book" panose="02060502020205020404" pitchFamily="18" charset="0"/>
              <a:cs typeface="Arial" panose="020B0604020202020204" pitchFamily="34" charset="0"/>
            </a:endParaRPr>
          </a:p>
        </p:txBody>
      </p:sp>
      <p:sp>
        <p:nvSpPr>
          <p:cNvPr id="74" name="TextBox 73"/>
          <p:cNvSpPr txBox="1"/>
          <p:nvPr/>
        </p:nvSpPr>
        <p:spPr>
          <a:xfrm>
            <a:off x="1186128" y="5245374"/>
            <a:ext cx="2643026" cy="338554"/>
          </a:xfrm>
          <a:prstGeom prst="rect">
            <a:avLst/>
          </a:prstGeom>
          <a:noFill/>
        </p:spPr>
        <p:txBody>
          <a:bodyPr wrap="square" rtlCol="0">
            <a:spAutoFit/>
          </a:bodyPr>
          <a:lstStyle/>
          <a:p>
            <a:r>
              <a:rPr lang="ro-RO" sz="1600" dirty="0">
                <a:solidFill>
                  <a:schemeClr val="bg2">
                    <a:lumMod val="10000"/>
                  </a:schemeClr>
                </a:solidFill>
                <a:latin typeface="ITC Lubalin Graph Std Book" panose="02060502020205020404" pitchFamily="18" charset="0"/>
                <a:cs typeface="Arial" panose="020B0604020202020204" pitchFamily="34" charset="0"/>
              </a:rPr>
              <a:t>Cheia privată a lui Alice</a:t>
            </a:r>
            <a:endParaRPr lang="en-US" sz="1600" dirty="0">
              <a:solidFill>
                <a:schemeClr val="bg2">
                  <a:lumMod val="10000"/>
                </a:schemeClr>
              </a:solidFill>
              <a:latin typeface="ITC Lubalin Graph Std Book" panose="02060502020205020404" pitchFamily="18" charset="0"/>
              <a:cs typeface="Arial" panose="020B0604020202020204" pitchFamily="34" charset="0"/>
            </a:endParaRPr>
          </a:p>
        </p:txBody>
      </p:sp>
      <p:sp>
        <p:nvSpPr>
          <p:cNvPr id="77" name="TextBox 76"/>
          <p:cNvSpPr txBox="1"/>
          <p:nvPr/>
        </p:nvSpPr>
        <p:spPr>
          <a:xfrm>
            <a:off x="6064499" y="3183416"/>
            <a:ext cx="1537139" cy="523220"/>
          </a:xfrm>
          <a:prstGeom prst="rect">
            <a:avLst/>
          </a:prstGeom>
          <a:noFill/>
        </p:spPr>
        <p:txBody>
          <a:bodyPr wrap="square" rtlCol="0">
            <a:spAutoFit/>
          </a:bodyPr>
          <a:lstStyle/>
          <a:p>
            <a:pPr algn="ctr"/>
            <a:r>
              <a:rPr lang="ro-RO" sz="1400" dirty="0">
                <a:solidFill>
                  <a:schemeClr val="bg2">
                    <a:lumMod val="10000"/>
                  </a:schemeClr>
                </a:solidFill>
                <a:latin typeface="ITC Lubalin Graph Std Book" panose="02060502020205020404" pitchFamily="18" charset="0"/>
                <a:cs typeface="Arial" panose="020B0604020202020204" pitchFamily="34" charset="0"/>
              </a:rPr>
              <a:t>2. Descriprarea mesajului</a:t>
            </a:r>
            <a:endParaRPr lang="en-US" sz="1400" dirty="0">
              <a:solidFill>
                <a:schemeClr val="bg2">
                  <a:lumMod val="10000"/>
                </a:schemeClr>
              </a:solidFill>
              <a:latin typeface="ITC Lubalin Graph Std Book" panose="02060502020205020404" pitchFamily="18" charset="0"/>
              <a:cs typeface="Arial" panose="020B0604020202020204" pitchFamily="34" charset="0"/>
            </a:endParaRPr>
          </a:p>
        </p:txBody>
      </p:sp>
      <p:sp>
        <p:nvSpPr>
          <p:cNvPr id="78" name="TextBox 77"/>
          <p:cNvSpPr txBox="1"/>
          <p:nvPr/>
        </p:nvSpPr>
        <p:spPr>
          <a:xfrm>
            <a:off x="3915423" y="3489953"/>
            <a:ext cx="1293782" cy="584775"/>
          </a:xfrm>
          <a:prstGeom prst="rect">
            <a:avLst/>
          </a:prstGeom>
          <a:noFill/>
        </p:spPr>
        <p:txBody>
          <a:bodyPr wrap="square" rtlCol="0">
            <a:spAutoFit/>
          </a:bodyPr>
          <a:lstStyle/>
          <a:p>
            <a:r>
              <a:rPr lang="ro-RO" sz="1600" dirty="0">
                <a:solidFill>
                  <a:schemeClr val="bg2">
                    <a:lumMod val="10000"/>
                  </a:schemeClr>
                </a:solidFill>
                <a:latin typeface="ITC Lubalin Graph Std Book" panose="02060502020205020404" pitchFamily="18" charset="0"/>
                <a:cs typeface="Arial" panose="020B0604020202020204" pitchFamily="34" charset="0"/>
              </a:rPr>
              <a:t>Semnătură</a:t>
            </a:r>
          </a:p>
          <a:p>
            <a:r>
              <a:rPr lang="ro-RO" sz="1600" dirty="0">
                <a:solidFill>
                  <a:schemeClr val="bg2">
                    <a:lumMod val="10000"/>
                  </a:schemeClr>
                </a:solidFill>
                <a:latin typeface="ITC Lubalin Graph Std Book" panose="02060502020205020404" pitchFamily="18" charset="0"/>
                <a:cs typeface="Arial" panose="020B0604020202020204" pitchFamily="34" charset="0"/>
              </a:rPr>
              <a:t>INTERNET</a:t>
            </a:r>
            <a:endParaRPr lang="en-US" sz="1600" dirty="0">
              <a:solidFill>
                <a:schemeClr val="bg2">
                  <a:lumMod val="10000"/>
                </a:schemeClr>
              </a:solidFill>
              <a:latin typeface="ITC Lubalin Graph Std Book" panose="02060502020205020404" pitchFamily="18" charset="0"/>
              <a:cs typeface="Arial" panose="020B0604020202020204" pitchFamily="34" charset="0"/>
            </a:endParaRPr>
          </a:p>
        </p:txBody>
      </p:sp>
    </p:spTree>
    <p:extLst>
      <p:ext uri="{BB962C8B-B14F-4D97-AF65-F5344CB8AC3E}">
        <p14:creationId xmlns:p14="http://schemas.microsoft.com/office/powerpoint/2010/main" val="1214527910"/>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a:xfrm>
            <a:off x="611187" y="1898065"/>
            <a:ext cx="7921625" cy="3656597"/>
          </a:xfrm>
        </p:spPr>
        <p:txBody>
          <a:bodyPr/>
          <a:lstStyle/>
          <a:p>
            <a:r>
              <a:rPr lang="ro-RO" sz="3000" b="0" smtClean="0"/>
              <a:t>Unde poate fi aplicată semnătura digitală?</a:t>
            </a:r>
          </a:p>
          <a:p>
            <a:endParaRPr lang="ro-RO" sz="2000" b="0" smtClean="0"/>
          </a:p>
          <a:p>
            <a:r>
              <a:rPr lang="ro-RO" sz="3000" b="0" smtClean="0"/>
              <a:t>Putem utiliza aceeași semnătură </a:t>
            </a:r>
            <a:r>
              <a:rPr lang="en-US" sz="3000" b="0" smtClean="0"/>
              <a:t>pentru acelaşi</a:t>
            </a:r>
            <a:r>
              <a:rPr lang="ro-RO" sz="3000" b="0" smtClean="0"/>
              <a:t> </a:t>
            </a:r>
            <a:r>
              <a:rPr lang="en-US" sz="3000" b="0" smtClean="0"/>
              <a:t>mesaj de fiecare dată</a:t>
            </a:r>
            <a:r>
              <a:rPr lang="ro-RO" sz="3000" b="0" smtClean="0"/>
              <a:t>?</a:t>
            </a:r>
          </a:p>
          <a:p>
            <a:endParaRPr lang="en-US" sz="3000" b="0" dirty="0"/>
          </a:p>
        </p:txBody>
      </p:sp>
      <p:sp>
        <p:nvSpPr>
          <p:cNvPr id="2" name="Titolo 1"/>
          <p:cNvSpPr>
            <a:spLocks noGrp="1"/>
          </p:cNvSpPr>
          <p:nvPr>
            <p:ph type="title"/>
          </p:nvPr>
        </p:nvSpPr>
        <p:spPr/>
        <p:txBody>
          <a:bodyPr/>
          <a:lstStyle/>
          <a:p>
            <a:r>
              <a:rPr lang="it-IT" b="0" smtClean="0"/>
              <a:t>Întrebare de control</a:t>
            </a:r>
            <a:endParaRPr lang="it-IT" b="0"/>
          </a:p>
        </p:txBody>
      </p:sp>
    </p:spTree>
    <p:extLst>
      <p:ext uri="{BB962C8B-B14F-4D97-AF65-F5344CB8AC3E}">
        <p14:creationId xmlns:p14="http://schemas.microsoft.com/office/powerpoint/2010/main" val="3805950754"/>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28664"/>
            <a:ext cx="7921625" cy="3871912"/>
          </a:xfrm>
        </p:spPr>
        <p:txBody>
          <a:bodyPr/>
          <a:lstStyle/>
          <a:p>
            <a:r>
              <a:rPr lang="en-US" b="0" smtClean="0"/>
              <a:t>SCHEMA </a:t>
            </a:r>
            <a:br>
              <a:rPr lang="en-US" b="0" smtClean="0"/>
            </a:br>
            <a:r>
              <a:rPr lang="en-US" b="0" smtClean="0"/>
              <a:t>DE SEMNĂTURĂ RSA</a:t>
            </a:r>
            <a:endParaRPr lang="en-US" b="0" dirty="0"/>
          </a:p>
        </p:txBody>
      </p:sp>
    </p:spTree>
    <p:extLst>
      <p:ext uri="{BB962C8B-B14F-4D97-AF65-F5344CB8AC3E}">
        <p14:creationId xmlns:p14="http://schemas.microsoft.com/office/powerpoint/2010/main" val="3173176181"/>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a:bodyPr>
          <a:lstStyle/>
          <a:p>
            <a:pPr marL="0" indent="0">
              <a:buNone/>
            </a:pPr>
            <a:r>
              <a:rPr lang="en-US" b="0" dirty="0" err="1">
                <a:solidFill>
                  <a:srgbClr val="FFC000"/>
                </a:solidFill>
                <a:latin typeface="ITC Lubalin Graph Std Book" panose="02060502020205020404" pitchFamily="18" charset="0"/>
                <a:cs typeface="Arial" panose="020B0604020202020204" pitchFamily="34" charset="0"/>
              </a:rPr>
              <a:t>Particularitate</a:t>
            </a:r>
            <a:r>
              <a:rPr lang="en-US" b="0" dirty="0">
                <a:solidFill>
                  <a:srgbClr val="FFC000"/>
                </a:solidFill>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utilizatorii</a:t>
            </a:r>
            <a:r>
              <a:rPr lang="en-US" b="0" dirty="0">
                <a:latin typeface="ITC Lubalin Graph Std Book" panose="02060502020205020404" pitchFamily="18" charset="0"/>
                <a:cs typeface="Arial" panose="020B0604020202020204" pitchFamily="34" charset="0"/>
              </a:rPr>
              <a:t> au </a:t>
            </a:r>
            <a:r>
              <a:rPr lang="en-US" b="0" dirty="0" err="1">
                <a:latin typeface="ITC Lubalin Graph Std Book" panose="02060502020205020404" pitchFamily="18" charset="0"/>
                <a:cs typeface="Arial" panose="020B0604020202020204" pitchFamily="34" charset="0"/>
              </a:rPr>
              <a:t>modul</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diferit</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iar</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blocurile</a:t>
            </a:r>
            <a:r>
              <a:rPr lang="en-US" b="0" dirty="0">
                <a:latin typeface="ITC Lubalin Graph Std Book" panose="02060502020205020404" pitchFamily="18" charset="0"/>
                <a:cs typeface="Arial" panose="020B0604020202020204" pitchFamily="34" charset="0"/>
              </a:rPr>
              <a:t> </a:t>
            </a:r>
            <a:r>
              <a:rPr lang="ro-RO" b="0" dirty="0">
                <a:latin typeface="ITC Lubalin Graph Std Book" panose="02060502020205020404" pitchFamily="18" charset="0"/>
                <a:cs typeface="Arial" panose="020B0604020202020204" pitchFamily="34" charset="0"/>
              </a:rPr>
              <a:t>î</a:t>
            </a:r>
            <a:r>
              <a:rPr lang="en-US" b="0" dirty="0">
                <a:latin typeface="ITC Lubalin Graph Std Book" panose="02060502020205020404" pitchFamily="18" charset="0"/>
                <a:cs typeface="Arial" panose="020B0604020202020204" pitchFamily="34" charset="0"/>
              </a:rPr>
              <a:t>n </a:t>
            </a:r>
            <a:r>
              <a:rPr lang="en-US" b="0" dirty="0" err="1">
                <a:latin typeface="ITC Lubalin Graph Std Book" panose="02060502020205020404" pitchFamily="18" charset="0"/>
                <a:cs typeface="Arial" panose="020B0604020202020204" pitchFamily="34" charset="0"/>
              </a:rPr>
              <a:t>clar</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sau</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cifrate</a:t>
            </a:r>
            <a:r>
              <a:rPr lang="en-US" b="0" dirty="0">
                <a:latin typeface="ITC Lubalin Graph Std Book" panose="02060502020205020404" pitchFamily="18" charset="0"/>
                <a:cs typeface="Arial" panose="020B0604020202020204" pitchFamily="34" charset="0"/>
              </a:rPr>
              <a:t> au </a:t>
            </a:r>
            <a:r>
              <a:rPr lang="en-US" b="0" dirty="0" err="1">
                <a:latin typeface="ITC Lubalin Graph Std Book" panose="02060502020205020404" pitchFamily="18" charset="0"/>
                <a:cs typeface="Arial" panose="020B0604020202020204" pitchFamily="34" charset="0"/>
              </a:rPr>
              <a:t>lungimi</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diferite</a:t>
            </a:r>
            <a:r>
              <a:rPr lang="en-US" b="0" dirty="0">
                <a:latin typeface="ITC Lubalin Graph Std Book" panose="02060502020205020404" pitchFamily="18" charset="0"/>
                <a:cs typeface="Arial" panose="020B0604020202020204" pitchFamily="34" charset="0"/>
              </a:rPr>
              <a:t> (k, </a:t>
            </a:r>
            <a:r>
              <a:rPr lang="en-US" b="0" dirty="0" err="1">
                <a:latin typeface="ITC Lubalin Graph Std Book" panose="02060502020205020404" pitchFamily="18" charset="0"/>
                <a:cs typeface="Arial" panose="020B0604020202020204" pitchFamily="34" charset="0"/>
              </a:rPr>
              <a:t>respectiv</a:t>
            </a:r>
            <a:r>
              <a:rPr lang="en-US" b="0" dirty="0">
                <a:latin typeface="ITC Lubalin Graph Std Book" panose="02060502020205020404" pitchFamily="18" charset="0"/>
                <a:cs typeface="Arial" panose="020B0604020202020204" pitchFamily="34" charset="0"/>
              </a:rPr>
              <a:t> </a:t>
            </a:r>
            <a:r>
              <a:rPr lang="ro-RO" b="0" dirty="0">
                <a:latin typeface="ITC Lubalin Graph Std Book" panose="02060502020205020404" pitchFamily="18" charset="0"/>
                <a:cs typeface="Arial" panose="020B0604020202020204" pitchFamily="34" charset="0"/>
              </a:rPr>
              <a:t>1</a:t>
            </a:r>
            <a:r>
              <a:rPr lang="en-US" b="0" dirty="0">
                <a:latin typeface="ITC Lubalin Graph Std Book" panose="02060502020205020404" pitchFamily="18" charset="0"/>
                <a:cs typeface="Arial" panose="020B0604020202020204" pitchFamily="34" charset="0"/>
              </a:rPr>
              <a:t>, k &lt; </a:t>
            </a:r>
            <a:r>
              <a:rPr lang="ro-RO" b="0" dirty="0">
                <a:latin typeface="ITC Lubalin Graph Std Book" panose="02060502020205020404" pitchFamily="18" charset="0"/>
                <a:cs typeface="Arial" panose="020B0604020202020204" pitchFamily="34" charset="0"/>
              </a:rPr>
              <a:t>1</a:t>
            </a:r>
            <a:r>
              <a:rPr lang="en-US" b="0" dirty="0">
                <a:latin typeface="ITC Lubalin Graph Std Book" panose="02060502020205020404" pitchFamily="18" charset="0"/>
                <a:cs typeface="Arial" panose="020B0604020202020204" pitchFamily="34" charset="0"/>
              </a:rPr>
              <a:t>). </a:t>
            </a:r>
            <a:endParaRPr lang="ro-RO" b="0" dirty="0">
              <a:latin typeface="ITC Lubalin Graph Std Book" panose="02060502020205020404" pitchFamily="18" charset="0"/>
              <a:cs typeface="Arial" panose="020B0604020202020204" pitchFamily="34" charset="0"/>
            </a:endParaRPr>
          </a:p>
          <a:p>
            <a:pPr marL="0" indent="0">
              <a:buNone/>
            </a:pPr>
            <a:endParaRPr lang="ro-RO" b="0" dirty="0">
              <a:latin typeface="ITC Lubalin Graph Std Book" panose="02060502020205020404" pitchFamily="18" charset="0"/>
              <a:cs typeface="Arial" panose="020B0604020202020204" pitchFamily="34" charset="0"/>
            </a:endParaRPr>
          </a:p>
          <a:p>
            <a:pPr marL="0" indent="0" algn="ctr">
              <a:buNone/>
            </a:pPr>
            <a:r>
              <a:rPr lang="en-US" sz="3200" b="0" dirty="0">
                <a:latin typeface="ITC Lubalin Graph Std Book" panose="02060502020205020404" pitchFamily="18" charset="0"/>
                <a:cs typeface="Arial" panose="020B0604020202020204" pitchFamily="34" charset="0"/>
              </a:rPr>
              <a:t>Fie </a:t>
            </a:r>
            <a:r>
              <a:rPr lang="en-US" sz="3200" b="0" dirty="0">
                <a:solidFill>
                  <a:srgbClr val="FFC000"/>
                </a:solidFill>
                <a:latin typeface="ITC Lubalin Graph Std Book" panose="02060502020205020404" pitchFamily="18" charset="0"/>
                <a:cs typeface="Arial" panose="020B0604020202020204" pitchFamily="34" charset="0"/>
              </a:rPr>
              <a:t>S</a:t>
            </a:r>
            <a:r>
              <a:rPr lang="en-US" sz="3200" b="0" dirty="0">
                <a:latin typeface="ITC Lubalin Graph Std Book" panose="02060502020205020404" pitchFamily="18" charset="0"/>
                <a:cs typeface="Arial" panose="020B0604020202020204" pitchFamily="34" charset="0"/>
              </a:rPr>
              <a:t> </a:t>
            </a:r>
            <a:r>
              <a:rPr lang="en-US" sz="3200" b="0" dirty="0" err="1">
                <a:latin typeface="ITC Lubalin Graph Std Book" panose="02060502020205020404" pitchFamily="18" charset="0"/>
                <a:cs typeface="Arial" panose="020B0604020202020204" pitchFamily="34" charset="0"/>
              </a:rPr>
              <a:t>semn</a:t>
            </a:r>
            <a:r>
              <a:rPr lang="ro-RO" sz="3200" b="0" dirty="0">
                <a:latin typeface="ITC Lubalin Graph Std Book" panose="02060502020205020404" pitchFamily="18" charset="0"/>
                <a:cs typeface="Arial" panose="020B0604020202020204" pitchFamily="34" charset="0"/>
              </a:rPr>
              <a:t>ă</a:t>
            </a:r>
            <a:r>
              <a:rPr lang="en-US" sz="3200" b="0" dirty="0" err="1">
                <a:latin typeface="ITC Lubalin Graph Std Book" panose="02060502020205020404" pitchFamily="18" charset="0"/>
                <a:cs typeface="Arial" panose="020B0604020202020204" pitchFamily="34" charset="0"/>
              </a:rPr>
              <a:t>tura</a:t>
            </a:r>
            <a:r>
              <a:rPr lang="en-US" sz="3200" b="0" dirty="0">
                <a:latin typeface="ITC Lubalin Graph Std Book" panose="02060502020205020404" pitchFamily="18" charset="0"/>
                <a:cs typeface="Arial" panose="020B0604020202020204" pitchFamily="34" charset="0"/>
              </a:rPr>
              <a:t> </a:t>
            </a:r>
            <a:r>
              <a:rPr lang="en-US" sz="3200" b="0" dirty="0" err="1">
                <a:latin typeface="ITC Lubalin Graph Std Book" panose="02060502020205020404" pitchFamily="18" charset="0"/>
                <a:cs typeface="Arial" panose="020B0604020202020204" pitchFamily="34" charset="0"/>
              </a:rPr>
              <a:t>pe</a:t>
            </a:r>
            <a:r>
              <a:rPr lang="en-US" sz="3200" b="0" dirty="0">
                <a:latin typeface="ITC Lubalin Graph Std Book" panose="02060502020205020404" pitchFamily="18" charset="0"/>
                <a:cs typeface="Arial" panose="020B0604020202020204" pitchFamily="34" charset="0"/>
              </a:rPr>
              <a:t> care </a:t>
            </a:r>
            <a:r>
              <a:rPr lang="en-US" sz="3200" b="0" dirty="0">
                <a:solidFill>
                  <a:srgbClr val="FFC000"/>
                </a:solidFill>
                <a:latin typeface="ITC Lubalin Graph Std Book" panose="02060502020205020404" pitchFamily="18" charset="0"/>
                <a:cs typeface="Arial" panose="020B0604020202020204" pitchFamily="34" charset="0"/>
              </a:rPr>
              <a:t>A</a:t>
            </a:r>
            <a:r>
              <a:rPr lang="en-US" sz="3200" b="0" dirty="0">
                <a:latin typeface="ITC Lubalin Graph Std Book" panose="02060502020205020404" pitchFamily="18" charset="0"/>
                <a:cs typeface="Arial" panose="020B0604020202020204" pitchFamily="34" charset="0"/>
              </a:rPr>
              <a:t> </a:t>
            </a:r>
            <a:r>
              <a:rPr lang="en-US" sz="3200" b="0" err="1">
                <a:latin typeface="ITC Lubalin Graph Std Book" panose="02060502020205020404" pitchFamily="18" charset="0"/>
                <a:cs typeface="Arial" panose="020B0604020202020204" pitchFamily="34" charset="0"/>
              </a:rPr>
              <a:t>vrea</a:t>
            </a:r>
            <a:r>
              <a:rPr lang="en-US" sz="3200" b="0">
                <a:latin typeface="ITC Lubalin Graph Std Book" panose="02060502020205020404" pitchFamily="18" charset="0"/>
                <a:cs typeface="Arial" panose="020B0604020202020204" pitchFamily="34" charset="0"/>
              </a:rPr>
              <a:t> </a:t>
            </a:r>
            <a:r>
              <a:rPr lang="en-US" sz="3200" b="0" smtClean="0">
                <a:latin typeface="ITC Lubalin Graph Std Book" panose="02060502020205020404" pitchFamily="18" charset="0"/>
                <a:cs typeface="Arial" panose="020B0604020202020204" pitchFamily="34" charset="0"/>
              </a:rPr>
              <a:t/>
            </a:r>
            <a:br>
              <a:rPr lang="en-US" sz="3200" b="0" smtClean="0">
                <a:latin typeface="ITC Lubalin Graph Std Book" panose="02060502020205020404" pitchFamily="18" charset="0"/>
                <a:cs typeface="Arial" panose="020B0604020202020204" pitchFamily="34" charset="0"/>
              </a:rPr>
            </a:br>
            <a:r>
              <a:rPr lang="en-US" sz="3200" b="0" smtClean="0">
                <a:latin typeface="ITC Lubalin Graph Std Book" panose="02060502020205020404" pitchFamily="18" charset="0"/>
                <a:cs typeface="Arial" panose="020B0604020202020204" pitchFamily="34" charset="0"/>
              </a:rPr>
              <a:t>s</a:t>
            </a:r>
            <a:r>
              <a:rPr lang="ro-RO" sz="3200" b="0" dirty="0">
                <a:latin typeface="ITC Lubalin Graph Std Book" panose="02060502020205020404" pitchFamily="18" charset="0"/>
                <a:cs typeface="Arial" panose="020B0604020202020204" pitchFamily="34" charset="0"/>
              </a:rPr>
              <a:t>ă</a:t>
            </a:r>
            <a:r>
              <a:rPr lang="en-US" sz="3200" b="0" dirty="0">
                <a:latin typeface="ITC Lubalin Graph Std Book" panose="02060502020205020404" pitchFamily="18" charset="0"/>
                <a:cs typeface="Arial" panose="020B0604020202020204" pitchFamily="34" charset="0"/>
              </a:rPr>
              <a:t> o </a:t>
            </a:r>
            <a:r>
              <a:rPr lang="en-US" sz="3200" b="0" dirty="0" err="1">
                <a:latin typeface="ITC Lubalin Graph Std Book" panose="02060502020205020404" pitchFamily="18" charset="0"/>
                <a:cs typeface="Arial" panose="020B0604020202020204" pitchFamily="34" charset="0"/>
              </a:rPr>
              <a:t>trimit</a:t>
            </a:r>
            <a:r>
              <a:rPr lang="ro-RO" sz="3200" b="0" dirty="0">
                <a:latin typeface="ITC Lubalin Graph Std Book" panose="02060502020205020404" pitchFamily="18" charset="0"/>
                <a:cs typeface="Arial" panose="020B0604020202020204" pitchFamily="34" charset="0"/>
              </a:rPr>
              <a:t>ă</a:t>
            </a:r>
            <a:r>
              <a:rPr lang="en-US" sz="3200" b="0" dirty="0">
                <a:latin typeface="ITC Lubalin Graph Std Book" panose="02060502020205020404" pitchFamily="18" charset="0"/>
                <a:cs typeface="Arial" panose="020B0604020202020204" pitchFamily="34" charset="0"/>
              </a:rPr>
              <a:t> </a:t>
            </a:r>
            <a:r>
              <a:rPr lang="en-US" sz="3200" b="0" dirty="0" err="1">
                <a:latin typeface="ITC Lubalin Graph Std Book" panose="02060502020205020404" pitchFamily="18" charset="0"/>
                <a:cs typeface="Arial" panose="020B0604020202020204" pitchFamily="34" charset="0"/>
              </a:rPr>
              <a:t>lui</a:t>
            </a:r>
            <a:r>
              <a:rPr lang="en-US" sz="3200" b="0" dirty="0">
                <a:latin typeface="ITC Lubalin Graph Std Book" panose="02060502020205020404" pitchFamily="18" charset="0"/>
                <a:cs typeface="Arial" panose="020B0604020202020204" pitchFamily="34" charset="0"/>
              </a:rPr>
              <a:t> </a:t>
            </a:r>
            <a:r>
              <a:rPr lang="en-US" sz="3200" b="0" dirty="0">
                <a:solidFill>
                  <a:srgbClr val="FFC000"/>
                </a:solidFill>
                <a:latin typeface="ITC Lubalin Graph Std Book" panose="02060502020205020404" pitchFamily="18" charset="0"/>
                <a:cs typeface="Arial" panose="020B0604020202020204" pitchFamily="34" charset="0"/>
              </a:rPr>
              <a:t>B</a:t>
            </a:r>
          </a:p>
        </p:txBody>
      </p:sp>
    </p:spTree>
    <p:extLst>
      <p:ext uri="{BB962C8B-B14F-4D97-AF65-F5344CB8AC3E}">
        <p14:creationId xmlns:p14="http://schemas.microsoft.com/office/powerpoint/2010/main" val="3724963009"/>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a:bodyPr>
          <a:lstStyle/>
          <a:p>
            <a:pPr marL="0" indent="0">
              <a:buNone/>
            </a:pPr>
            <a:r>
              <a:rPr lang="ro-RO" sz="3000" b="0" dirty="0">
                <a:solidFill>
                  <a:srgbClr val="FFC000"/>
                </a:solidFill>
                <a:latin typeface="ITC Lubalin Graph Std Book" panose="02060502020205020404" pitchFamily="18" charset="0"/>
                <a:cs typeface="Arial" panose="020B0604020202020204" pitchFamily="34" charset="0"/>
              </a:rPr>
              <a:t>Generarea cheilor</a:t>
            </a:r>
            <a:r>
              <a:rPr lang="ro-RO" sz="3000" b="0" dirty="0" smtClean="0">
                <a:solidFill>
                  <a:srgbClr val="FFC000"/>
                </a:solidFill>
                <a:latin typeface="ITC Lubalin Graph Std Book" panose="02060502020205020404" pitchFamily="18" charset="0"/>
                <a:cs typeface="Arial" panose="020B0604020202020204" pitchFamily="34" charset="0"/>
              </a:rPr>
              <a:t>:</a:t>
            </a:r>
            <a:endParaRPr lang="it-IT" sz="3000" b="0" dirty="0" smtClean="0">
              <a:solidFill>
                <a:srgbClr val="FFC000"/>
              </a:solidFill>
              <a:latin typeface="ITC Lubalin Graph Std Book" panose="02060502020205020404" pitchFamily="18" charset="0"/>
              <a:cs typeface="Arial" panose="020B0604020202020204" pitchFamily="34" charset="0"/>
            </a:endParaRPr>
          </a:p>
          <a:p>
            <a:pPr marL="0" indent="0">
              <a:buNone/>
            </a:pPr>
            <a:endParaRPr lang="ro-RO" sz="800" b="0" dirty="0">
              <a:solidFill>
                <a:srgbClr val="FFC000"/>
              </a:solidFill>
              <a:latin typeface="ITC Lubalin Graph Std Book" panose="02060502020205020404" pitchFamily="18" charset="0"/>
              <a:cs typeface="Arial" panose="020B0604020202020204" pitchFamily="34" charset="0"/>
            </a:endParaRPr>
          </a:p>
          <a:p>
            <a:r>
              <a:rPr lang="it-IT" b="0" dirty="0">
                <a:latin typeface="ITC Lubalin Graph Std Book" panose="02060502020205020404" pitchFamily="18" charset="0"/>
                <a:cs typeface="Arial" panose="020B0604020202020204" pitchFamily="34" charset="0"/>
              </a:rPr>
              <a:t>Generează două numere prime </a:t>
            </a:r>
            <a:r>
              <a:rPr lang="it-IT" b="0" dirty="0" smtClean="0">
                <a:latin typeface="ITC Lubalin Graph Std Book" panose="02060502020205020404" pitchFamily="18" charset="0"/>
                <a:cs typeface="Arial" panose="020B0604020202020204" pitchFamily="34" charset="0"/>
              </a:rPr>
              <a:t/>
            </a:r>
            <a:br>
              <a:rPr lang="it-IT" b="0" dirty="0" smtClean="0">
                <a:latin typeface="ITC Lubalin Graph Std Book" panose="02060502020205020404" pitchFamily="18" charset="0"/>
                <a:cs typeface="Arial" panose="020B0604020202020204" pitchFamily="34" charset="0"/>
              </a:rPr>
            </a:br>
            <a:r>
              <a:rPr lang="it-IT" b="0" dirty="0" smtClean="0">
                <a:latin typeface="ITC Lubalin Graph Std Book" panose="02060502020205020404" pitchFamily="18" charset="0"/>
                <a:cs typeface="Arial" panose="020B0604020202020204" pitchFamily="34" charset="0"/>
              </a:rPr>
              <a:t>mari </a:t>
            </a:r>
            <a:r>
              <a:rPr lang="it-IT" b="0" i="1" dirty="0">
                <a:latin typeface="ITC Lubalin Graph Std Book" panose="02060502020205020404" pitchFamily="18" charset="0"/>
                <a:cs typeface="Arial" panose="020B0604020202020204" pitchFamily="34" charset="0"/>
              </a:rPr>
              <a:t>p </a:t>
            </a:r>
            <a:r>
              <a:rPr lang="it-IT" b="0" dirty="0">
                <a:latin typeface="ITC Lubalin Graph Std Book" panose="02060502020205020404" pitchFamily="18" charset="0"/>
                <a:cs typeface="Arial" panose="020B0604020202020204" pitchFamily="34" charset="0"/>
              </a:rPr>
              <a:t>şi </a:t>
            </a:r>
            <a:r>
              <a:rPr lang="it-IT" b="0" i="1" dirty="0">
                <a:latin typeface="ITC Lubalin Graph Std Book" panose="02060502020205020404" pitchFamily="18" charset="0"/>
                <a:cs typeface="Arial" panose="020B0604020202020204" pitchFamily="34" charset="0"/>
              </a:rPr>
              <a:t>q</a:t>
            </a:r>
            <a:r>
              <a:rPr lang="it-IT" b="0" dirty="0" smtClean="0">
                <a:latin typeface="ITC Lubalin Graph Std Book" panose="02060502020205020404" pitchFamily="18" charset="0"/>
                <a:cs typeface="Arial" panose="020B0604020202020204" pitchFamily="34" charset="0"/>
              </a:rPr>
              <a:t>;</a:t>
            </a:r>
          </a:p>
          <a:p>
            <a:endParaRPr lang="it-IT" sz="800" b="0" dirty="0">
              <a:latin typeface="ITC Lubalin Graph Std Book" panose="02060502020205020404" pitchFamily="18" charset="0"/>
              <a:cs typeface="Arial" panose="020B0604020202020204" pitchFamily="34" charset="0"/>
            </a:endParaRPr>
          </a:p>
          <a:p>
            <a:r>
              <a:rPr lang="pt-BR" b="0" dirty="0">
                <a:latin typeface="ITC Lubalin Graph Std Book" panose="02060502020205020404" pitchFamily="18" charset="0"/>
                <a:cs typeface="Arial" panose="020B0604020202020204" pitchFamily="34" charset="0"/>
              </a:rPr>
              <a:t>Calculează </a:t>
            </a:r>
            <a:r>
              <a:rPr lang="pt-BR" b="0" i="1" dirty="0">
                <a:latin typeface="ITC Lubalin Graph Std Book" panose="02060502020205020404" pitchFamily="18" charset="0"/>
                <a:cs typeface="Arial" panose="020B0604020202020204" pitchFamily="34" charset="0"/>
              </a:rPr>
              <a:t>n </a:t>
            </a:r>
            <a:r>
              <a:rPr lang="pt-BR" b="0" dirty="0">
                <a:latin typeface="ITC Lubalin Graph Std Book" panose="02060502020205020404" pitchFamily="18" charset="0"/>
                <a:cs typeface="Arial" panose="020B0604020202020204" pitchFamily="34" charset="0"/>
              </a:rPr>
              <a:t>= </a:t>
            </a:r>
            <a:r>
              <a:rPr lang="pt-BR" b="0" i="1" dirty="0">
                <a:latin typeface="ITC Lubalin Graph Std Book" panose="02060502020205020404" pitchFamily="18" charset="0"/>
                <a:cs typeface="Arial" panose="020B0604020202020204" pitchFamily="34" charset="0"/>
              </a:rPr>
              <a:t>p</a:t>
            </a:r>
            <a:r>
              <a:rPr lang="ro-RO" b="0" dirty="0">
                <a:latin typeface="ITC Lubalin Graph Std Book" panose="02060502020205020404" pitchFamily="18" charset="0"/>
                <a:cs typeface="Arial" panose="020B0604020202020204" pitchFamily="34" charset="0"/>
              </a:rPr>
              <a:t>*</a:t>
            </a:r>
            <a:r>
              <a:rPr lang="pt-BR" b="0" i="1" dirty="0">
                <a:latin typeface="ITC Lubalin Graph Std Book" panose="02060502020205020404" pitchFamily="18" charset="0"/>
                <a:cs typeface="Arial" panose="020B0604020202020204" pitchFamily="34" charset="0"/>
              </a:rPr>
              <a:t>q </a:t>
            </a:r>
            <a:r>
              <a:rPr lang="pt-BR" b="0" dirty="0">
                <a:latin typeface="ITC Lubalin Graph Std Book" panose="02060502020205020404" pitchFamily="18" charset="0"/>
                <a:cs typeface="Arial" panose="020B0604020202020204" pitchFamily="34" charset="0"/>
              </a:rPr>
              <a:t>şi </a:t>
            </a:r>
            <a:r>
              <a:rPr lang="pt-BR" b="0" i="1" dirty="0">
                <a:latin typeface="ITC Lubalin Graph Std Book" panose="02060502020205020404" pitchFamily="18" charset="0"/>
                <a:cs typeface="Arial" panose="020B0604020202020204" pitchFamily="34" charset="0"/>
              </a:rPr>
              <a:t>φ</a:t>
            </a:r>
            <a:r>
              <a:rPr lang="pt-BR" b="0" dirty="0">
                <a:latin typeface="ITC Lubalin Graph Std Book" panose="02060502020205020404" pitchFamily="18" charset="0"/>
                <a:cs typeface="Arial" panose="020B0604020202020204" pitchFamily="34" charset="0"/>
              </a:rPr>
              <a:t>(</a:t>
            </a:r>
            <a:r>
              <a:rPr lang="pt-BR" b="0" i="1" dirty="0">
                <a:latin typeface="ITC Lubalin Graph Std Book" panose="02060502020205020404" pitchFamily="18" charset="0"/>
                <a:cs typeface="Arial" panose="020B0604020202020204" pitchFamily="34" charset="0"/>
              </a:rPr>
              <a:t>n</a:t>
            </a:r>
            <a:r>
              <a:rPr lang="pt-BR" b="0" dirty="0">
                <a:latin typeface="ITC Lubalin Graph Std Book" panose="02060502020205020404" pitchFamily="18" charset="0"/>
                <a:cs typeface="Arial" panose="020B0604020202020204" pitchFamily="34" charset="0"/>
              </a:rPr>
              <a:t>) = (</a:t>
            </a:r>
            <a:r>
              <a:rPr lang="pt-BR" b="0" i="1" dirty="0">
                <a:latin typeface="ITC Lubalin Graph Std Book" panose="02060502020205020404" pitchFamily="18" charset="0"/>
                <a:cs typeface="Arial" panose="020B0604020202020204" pitchFamily="34" charset="0"/>
              </a:rPr>
              <a:t>p</a:t>
            </a:r>
            <a:r>
              <a:rPr lang="pt-BR" b="0" dirty="0">
                <a:latin typeface="ITC Lubalin Graph Std Book" panose="02060502020205020404" pitchFamily="18" charset="0"/>
                <a:cs typeface="Arial" panose="020B0604020202020204" pitchFamily="34" charset="0"/>
              </a:rPr>
              <a:t>–1) </a:t>
            </a:r>
            <a:r>
              <a:rPr lang="ro-RO" b="0" dirty="0">
                <a:latin typeface="ITC Lubalin Graph Std Book" panose="02060502020205020404" pitchFamily="18" charset="0"/>
                <a:cs typeface="Arial" panose="020B0604020202020204" pitchFamily="34" charset="0"/>
              </a:rPr>
              <a:t>*</a:t>
            </a:r>
            <a:r>
              <a:rPr lang="pt-BR" b="0" dirty="0">
                <a:latin typeface="ITC Lubalin Graph Std Book" panose="02060502020205020404" pitchFamily="18" charset="0"/>
                <a:cs typeface="Arial" panose="020B0604020202020204" pitchFamily="34" charset="0"/>
              </a:rPr>
              <a:t> (</a:t>
            </a:r>
            <a:r>
              <a:rPr lang="pt-BR" b="0" i="1" dirty="0">
                <a:latin typeface="ITC Lubalin Graph Std Book" panose="02060502020205020404" pitchFamily="18" charset="0"/>
                <a:cs typeface="Arial" panose="020B0604020202020204" pitchFamily="34" charset="0"/>
              </a:rPr>
              <a:t>q</a:t>
            </a:r>
            <a:r>
              <a:rPr lang="pt-BR" b="0" dirty="0">
                <a:latin typeface="ITC Lubalin Graph Std Book" panose="02060502020205020404" pitchFamily="18" charset="0"/>
                <a:cs typeface="Arial" panose="020B0604020202020204" pitchFamily="34" charset="0"/>
              </a:rPr>
              <a:t>–1</a:t>
            </a:r>
            <a:r>
              <a:rPr lang="pt-BR" b="0" dirty="0" smtClean="0">
                <a:latin typeface="ITC Lubalin Graph Std Book" panose="02060502020205020404" pitchFamily="18" charset="0"/>
                <a:cs typeface="Arial" panose="020B0604020202020204" pitchFamily="34" charset="0"/>
              </a:rPr>
              <a:t>);</a:t>
            </a:r>
          </a:p>
          <a:p>
            <a:endParaRPr lang="pt-BR" sz="800" b="0" dirty="0">
              <a:latin typeface="ITC Lubalin Graph Std Book" panose="02060502020205020404" pitchFamily="18" charset="0"/>
              <a:cs typeface="Arial" panose="020B0604020202020204" pitchFamily="34" charset="0"/>
            </a:endParaRPr>
          </a:p>
          <a:p>
            <a:r>
              <a:rPr lang="en-US" b="0" dirty="0" err="1">
                <a:latin typeface="ITC Lubalin Graph Std Book" panose="02060502020205020404" pitchFamily="18" charset="0"/>
                <a:cs typeface="Arial" panose="020B0604020202020204" pitchFamily="34" charset="0"/>
              </a:rPr>
              <a:t>Selectează</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aleator</a:t>
            </a:r>
            <a:r>
              <a:rPr lang="en-US" b="0" dirty="0">
                <a:latin typeface="ITC Lubalin Graph Std Book" panose="02060502020205020404" pitchFamily="18" charset="0"/>
                <a:cs typeface="Arial" panose="020B0604020202020204" pitchFamily="34" charset="0"/>
              </a:rPr>
              <a:t> un </a:t>
            </a:r>
            <a:r>
              <a:rPr lang="en-US" b="0" dirty="0" err="1">
                <a:latin typeface="ITC Lubalin Graph Std Book" panose="02060502020205020404" pitchFamily="18" charset="0"/>
                <a:cs typeface="Arial" panose="020B0604020202020204" pitchFamily="34" charset="0"/>
              </a:rPr>
              <a:t>număr</a:t>
            </a:r>
            <a:r>
              <a:rPr lang="en-US" b="0" dirty="0">
                <a:latin typeface="ITC Lubalin Graph Std Book" panose="02060502020205020404" pitchFamily="18" charset="0"/>
                <a:cs typeface="Arial" panose="020B0604020202020204" pitchFamily="34" charset="0"/>
              </a:rPr>
              <a:t> </a:t>
            </a:r>
            <a:r>
              <a:rPr lang="ro-RO" b="0" dirty="0" err="1">
                <a:latin typeface="ITC Lubalin Graph Std Book" panose="02060502020205020404" pitchFamily="18" charset="0"/>
                <a:cs typeface="Arial" panose="020B0604020202020204" pitchFamily="34" charset="0"/>
              </a:rPr>
              <a:t>î</a:t>
            </a:r>
            <a:r>
              <a:rPr lang="en-US" b="0" dirty="0" err="1">
                <a:latin typeface="ITC Lubalin Graph Std Book" panose="02060502020205020404" pitchFamily="18" charset="0"/>
                <a:cs typeface="Arial" panose="020B0604020202020204" pitchFamily="34" charset="0"/>
              </a:rPr>
              <a:t>ntreg</a:t>
            </a:r>
            <a:r>
              <a:rPr lang="en-US" b="0" dirty="0">
                <a:latin typeface="ITC Lubalin Graph Std Book" panose="02060502020205020404" pitchFamily="18" charset="0"/>
                <a:cs typeface="Arial" panose="020B0604020202020204" pitchFamily="34" charset="0"/>
              </a:rPr>
              <a:t> </a:t>
            </a:r>
            <a:r>
              <a:rPr lang="en-US" b="0" i="1" dirty="0">
                <a:latin typeface="ITC Lubalin Graph Std Book" panose="02060502020205020404" pitchFamily="18" charset="0"/>
                <a:cs typeface="Arial" panose="020B0604020202020204" pitchFamily="34" charset="0"/>
              </a:rPr>
              <a:t>e</a:t>
            </a:r>
            <a:r>
              <a:rPr lang="en-US" b="0" dirty="0">
                <a:latin typeface="ITC Lubalin Graph Std Book" panose="02060502020205020404" pitchFamily="18" charset="0"/>
                <a:cs typeface="Arial" panose="020B0604020202020204" pitchFamily="34" charset="0"/>
              </a:rPr>
              <a:t>, 1&lt; </a:t>
            </a:r>
            <a:r>
              <a:rPr lang="en-US" b="0" i="1" dirty="0">
                <a:latin typeface="ITC Lubalin Graph Std Book" panose="02060502020205020404" pitchFamily="18" charset="0"/>
                <a:cs typeface="Arial" panose="020B0604020202020204" pitchFamily="34" charset="0"/>
              </a:rPr>
              <a:t>e </a:t>
            </a:r>
            <a:r>
              <a:rPr lang="en-US" b="0" dirty="0">
                <a:latin typeface="ITC Lubalin Graph Std Book" panose="02060502020205020404" pitchFamily="18" charset="0"/>
                <a:cs typeface="Arial" panose="020B0604020202020204" pitchFamily="34" charset="0"/>
              </a:rPr>
              <a:t>&lt; </a:t>
            </a:r>
            <a:r>
              <a:rPr lang="el-GR" b="0" i="1" dirty="0">
                <a:latin typeface="ITC Lubalin Graph Std Book" panose="02060502020205020404" pitchFamily="18" charset="0"/>
                <a:cs typeface="Arial" panose="020B0604020202020204" pitchFamily="34" charset="0"/>
              </a:rPr>
              <a:t>φ</a:t>
            </a:r>
            <a:r>
              <a:rPr lang="el-GR" b="0" dirty="0">
                <a:latin typeface="ITC Lubalin Graph Std Book" panose="02060502020205020404" pitchFamily="18" charset="0"/>
                <a:cs typeface="Arial" panose="020B0604020202020204" pitchFamily="34" charset="0"/>
              </a:rPr>
              <a:t>(</a:t>
            </a:r>
            <a:r>
              <a:rPr lang="en-US" b="0" i="1" dirty="0">
                <a:latin typeface="ITC Lubalin Graph Std Book" panose="02060502020205020404" pitchFamily="18" charset="0"/>
                <a:cs typeface="Arial" panose="020B0604020202020204" pitchFamily="34" charset="0"/>
              </a:rPr>
              <a:t>n</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astfel</a:t>
            </a:r>
            <a:r>
              <a:rPr lang="ro-RO" b="0" dirty="0">
                <a:latin typeface="ITC Lubalin Graph Std Book" panose="02060502020205020404" pitchFamily="18" charset="0"/>
                <a:cs typeface="Arial" panose="020B0604020202020204" pitchFamily="34" charset="0"/>
              </a:rPr>
              <a:t> î</a:t>
            </a:r>
            <a:r>
              <a:rPr lang="pt-BR" b="0" dirty="0">
                <a:latin typeface="ITC Lubalin Graph Std Book" panose="02060502020205020404" pitchFamily="18" charset="0"/>
                <a:cs typeface="Arial" panose="020B0604020202020204" pitchFamily="34" charset="0"/>
              </a:rPr>
              <a:t>nc</a:t>
            </a:r>
            <a:r>
              <a:rPr lang="ro-RO" b="0" dirty="0">
                <a:latin typeface="ITC Lubalin Graph Std Book" panose="02060502020205020404" pitchFamily="18" charset="0"/>
                <a:cs typeface="Arial" panose="020B0604020202020204" pitchFamily="34" charset="0"/>
              </a:rPr>
              <a:t>â</a:t>
            </a:r>
            <a:r>
              <a:rPr lang="pt-BR" b="0" dirty="0">
                <a:latin typeface="ITC Lubalin Graph Std Book" panose="02060502020205020404" pitchFamily="18" charset="0"/>
                <a:cs typeface="Arial" panose="020B0604020202020204" pitchFamily="34" charset="0"/>
              </a:rPr>
              <a:t>t </a:t>
            </a:r>
            <a:r>
              <a:rPr lang="pt-BR" b="0" i="1" dirty="0">
                <a:latin typeface="ITC Lubalin Graph Std Book" panose="02060502020205020404" pitchFamily="18" charset="0"/>
                <a:cs typeface="Arial" panose="020B0604020202020204" pitchFamily="34" charset="0"/>
              </a:rPr>
              <a:t>cmmdc </a:t>
            </a:r>
            <a:r>
              <a:rPr lang="pt-BR" b="0" dirty="0">
                <a:latin typeface="ITC Lubalin Graph Std Book" panose="02060502020205020404" pitchFamily="18" charset="0"/>
                <a:cs typeface="Arial" panose="020B0604020202020204" pitchFamily="34" charset="0"/>
              </a:rPr>
              <a:t>(</a:t>
            </a:r>
            <a:r>
              <a:rPr lang="pt-BR" b="0" i="1" dirty="0">
                <a:latin typeface="ITC Lubalin Graph Std Book" panose="02060502020205020404" pitchFamily="18" charset="0"/>
                <a:cs typeface="Arial" panose="020B0604020202020204" pitchFamily="34" charset="0"/>
              </a:rPr>
              <a:t>e</a:t>
            </a:r>
            <a:r>
              <a:rPr lang="pt-BR" b="0" dirty="0">
                <a:latin typeface="ITC Lubalin Graph Std Book" panose="02060502020205020404" pitchFamily="18" charset="0"/>
                <a:cs typeface="Arial" panose="020B0604020202020204" pitchFamily="34" charset="0"/>
              </a:rPr>
              <a:t>, </a:t>
            </a:r>
            <a:r>
              <a:rPr lang="pt-BR" b="0" i="1" dirty="0">
                <a:latin typeface="ITC Lubalin Graph Std Book" panose="02060502020205020404" pitchFamily="18" charset="0"/>
                <a:cs typeface="Arial" panose="020B0604020202020204" pitchFamily="34" charset="0"/>
              </a:rPr>
              <a:t>φ</a:t>
            </a:r>
            <a:r>
              <a:rPr lang="pt-BR" b="0" dirty="0">
                <a:latin typeface="ITC Lubalin Graph Std Book" panose="02060502020205020404" pitchFamily="18" charset="0"/>
                <a:cs typeface="Arial" panose="020B0604020202020204" pitchFamily="34" charset="0"/>
              </a:rPr>
              <a:t>(</a:t>
            </a:r>
            <a:r>
              <a:rPr lang="pt-BR" b="0" i="1" dirty="0">
                <a:latin typeface="ITC Lubalin Graph Std Book" panose="02060502020205020404" pitchFamily="18" charset="0"/>
                <a:cs typeface="Arial" panose="020B0604020202020204" pitchFamily="34" charset="0"/>
              </a:rPr>
              <a:t>n</a:t>
            </a:r>
            <a:r>
              <a:rPr lang="pt-BR" b="0" dirty="0">
                <a:latin typeface="ITC Lubalin Graph Std Book" panose="02060502020205020404" pitchFamily="18" charset="0"/>
                <a:cs typeface="Arial" panose="020B0604020202020204" pitchFamily="34" charset="0"/>
              </a:rPr>
              <a:t>)) = 1</a:t>
            </a:r>
            <a:endParaRPr lang="ro-RO" b="0" dirty="0">
              <a:solidFill>
                <a:srgbClr val="FF0000"/>
              </a:solidFill>
              <a:latin typeface="ITC Lubalin Graph Std Book" panose="02060502020205020404" pitchFamily="18" charset="0"/>
              <a:cs typeface="Arial" panose="020B0604020202020204" pitchFamily="34" charset="0"/>
            </a:endParaRPr>
          </a:p>
        </p:txBody>
      </p:sp>
    </p:spTree>
    <p:extLst>
      <p:ext uri="{BB962C8B-B14F-4D97-AF65-F5344CB8AC3E}">
        <p14:creationId xmlns:p14="http://schemas.microsoft.com/office/powerpoint/2010/main" val="3007921804"/>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a:bodyPr>
          <a:lstStyle/>
          <a:p>
            <a:pPr marL="0" indent="0">
              <a:buNone/>
            </a:pPr>
            <a:r>
              <a:rPr lang="ro-RO" sz="3000" b="0" dirty="0">
                <a:solidFill>
                  <a:srgbClr val="FFC000"/>
                </a:solidFill>
                <a:latin typeface="ITC Lubalin Graph Std Book" panose="02060502020205020404" pitchFamily="18" charset="0"/>
                <a:cs typeface="Arial" panose="020B0604020202020204" pitchFamily="34" charset="0"/>
              </a:rPr>
              <a:t>Generarea cheilor</a:t>
            </a:r>
            <a:r>
              <a:rPr lang="ro-RO" sz="3000" b="0" dirty="0" smtClean="0">
                <a:solidFill>
                  <a:srgbClr val="FFC000"/>
                </a:solidFill>
                <a:latin typeface="ITC Lubalin Graph Std Book" panose="02060502020205020404" pitchFamily="18" charset="0"/>
                <a:cs typeface="Arial" panose="020B0604020202020204" pitchFamily="34" charset="0"/>
              </a:rPr>
              <a:t>:</a:t>
            </a:r>
            <a:endParaRPr lang="it-IT" sz="3000" b="0" dirty="0" smtClean="0">
              <a:solidFill>
                <a:srgbClr val="FFC000"/>
              </a:solidFill>
              <a:latin typeface="ITC Lubalin Graph Std Book" panose="02060502020205020404" pitchFamily="18" charset="0"/>
              <a:cs typeface="Arial" panose="020B0604020202020204" pitchFamily="34" charset="0"/>
            </a:endParaRPr>
          </a:p>
          <a:p>
            <a:pPr marL="0" indent="0">
              <a:buNone/>
            </a:pPr>
            <a:endParaRPr lang="ro-RO" sz="800" b="0" dirty="0">
              <a:solidFill>
                <a:srgbClr val="FFC000"/>
              </a:solidFill>
              <a:latin typeface="ITC Lubalin Graph Std Book" panose="02060502020205020404" pitchFamily="18" charset="0"/>
              <a:cs typeface="Arial" panose="020B0604020202020204" pitchFamily="34" charset="0"/>
            </a:endParaRPr>
          </a:p>
          <a:p>
            <a:r>
              <a:rPr lang="en-US" b="0" dirty="0" err="1">
                <a:latin typeface="ITC Lubalin Graph Std Book" panose="02060502020205020404" pitchFamily="18" charset="0"/>
                <a:cs typeface="Arial" panose="020B0604020202020204" pitchFamily="34" charset="0"/>
              </a:rPr>
              <a:t>Calculează</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numărul</a:t>
            </a:r>
            <a:r>
              <a:rPr lang="en-US" b="0" dirty="0">
                <a:latin typeface="ITC Lubalin Graph Std Book" panose="02060502020205020404" pitchFamily="18" charset="0"/>
                <a:cs typeface="Arial" panose="020B0604020202020204" pitchFamily="34" charset="0"/>
              </a:rPr>
              <a:t> </a:t>
            </a:r>
            <a:r>
              <a:rPr lang="ro-RO" b="0" dirty="0">
                <a:latin typeface="ITC Lubalin Graph Std Book" panose="02060502020205020404" pitchFamily="18" charset="0"/>
                <a:cs typeface="Arial" panose="020B0604020202020204" pitchFamily="34" charset="0"/>
              </a:rPr>
              <a:t>î</a:t>
            </a:r>
            <a:r>
              <a:rPr lang="en-US" b="0" dirty="0" err="1">
                <a:latin typeface="ITC Lubalin Graph Std Book" panose="02060502020205020404" pitchFamily="18" charset="0"/>
                <a:cs typeface="Arial" panose="020B0604020202020204" pitchFamily="34" charset="0"/>
              </a:rPr>
              <a:t>ntreg</a:t>
            </a:r>
            <a:r>
              <a:rPr lang="en-US" b="0" dirty="0">
                <a:latin typeface="ITC Lubalin Graph Std Book" panose="02060502020205020404" pitchFamily="18" charset="0"/>
                <a:cs typeface="Arial" panose="020B0604020202020204" pitchFamily="34" charset="0"/>
              </a:rPr>
              <a:t> </a:t>
            </a:r>
            <a:r>
              <a:rPr lang="en-US" b="0" i="1" dirty="0">
                <a:solidFill>
                  <a:srgbClr val="FFC000"/>
                </a:solidFill>
                <a:latin typeface="ITC Lubalin Graph Std Book" panose="02060502020205020404" pitchFamily="18" charset="0"/>
                <a:cs typeface="Arial" panose="020B0604020202020204" pitchFamily="34" charset="0"/>
              </a:rPr>
              <a:t>d</a:t>
            </a:r>
            <a:r>
              <a:rPr lang="en-US" b="0" dirty="0">
                <a:solidFill>
                  <a:srgbClr val="FFC000"/>
                </a:solidFill>
                <a:latin typeface="ITC Lubalin Graph Std Book" panose="02060502020205020404" pitchFamily="18" charset="0"/>
                <a:cs typeface="Arial" panose="020B0604020202020204" pitchFamily="34" charset="0"/>
              </a:rPr>
              <a:t>,</a:t>
            </a:r>
            <a:r>
              <a:rPr lang="en-US" b="0" dirty="0">
                <a:latin typeface="ITC Lubalin Graph Std Book" panose="02060502020205020404" pitchFamily="18" charset="0"/>
                <a:cs typeface="Arial" panose="020B0604020202020204" pitchFamily="34" charset="0"/>
              </a:rPr>
              <a:t> </a:t>
            </a:r>
            <a:r>
              <a:rPr lang="en-US" b="0" dirty="0">
                <a:solidFill>
                  <a:srgbClr val="FFC000"/>
                </a:solidFill>
                <a:latin typeface="ITC Lubalin Graph Std Book" panose="02060502020205020404" pitchFamily="18" charset="0"/>
                <a:cs typeface="Arial" panose="020B0604020202020204" pitchFamily="34" charset="0"/>
              </a:rPr>
              <a:t>1&lt; d &lt; </a:t>
            </a:r>
            <a:r>
              <a:rPr lang="el-GR" b="0" i="1" dirty="0">
                <a:solidFill>
                  <a:srgbClr val="FFC000"/>
                </a:solidFill>
                <a:latin typeface="ITC Lubalin Graph Std Book" panose="02060502020205020404" pitchFamily="18" charset="0"/>
                <a:cs typeface="Arial" panose="020B0604020202020204" pitchFamily="34" charset="0"/>
              </a:rPr>
              <a:t>φ</a:t>
            </a:r>
            <a:r>
              <a:rPr lang="el-GR" b="0" dirty="0">
                <a:solidFill>
                  <a:srgbClr val="FFC000"/>
                </a:solidFill>
                <a:latin typeface="ITC Lubalin Graph Std Book" panose="02060502020205020404" pitchFamily="18" charset="0"/>
                <a:cs typeface="Arial" panose="020B0604020202020204" pitchFamily="34" charset="0"/>
              </a:rPr>
              <a:t>(</a:t>
            </a:r>
            <a:r>
              <a:rPr lang="en-US" b="0" dirty="0">
                <a:solidFill>
                  <a:srgbClr val="FFC000"/>
                </a:solidFill>
                <a:latin typeface="ITC Lubalin Graph Std Book" panose="02060502020205020404" pitchFamily="18" charset="0"/>
                <a:cs typeface="Arial" panose="020B0604020202020204" pitchFamily="34" charset="0"/>
              </a:rPr>
              <a:t>n), </a:t>
            </a:r>
            <a:r>
              <a:rPr lang="en-US" b="0" dirty="0" err="1">
                <a:latin typeface="ITC Lubalin Graph Std Book" panose="02060502020205020404" pitchFamily="18" charset="0"/>
                <a:cs typeface="Arial" panose="020B0604020202020204" pitchFamily="34" charset="0"/>
              </a:rPr>
              <a:t>astfel</a:t>
            </a:r>
            <a:r>
              <a:rPr lang="en-US" b="0" dirty="0">
                <a:latin typeface="ITC Lubalin Graph Std Book" panose="02060502020205020404" pitchFamily="18" charset="0"/>
                <a:cs typeface="Arial" panose="020B0604020202020204" pitchFamily="34" charset="0"/>
              </a:rPr>
              <a:t> </a:t>
            </a:r>
            <a:r>
              <a:rPr lang="ro-RO" b="0" dirty="0">
                <a:latin typeface="ITC Lubalin Graph Std Book" panose="02060502020205020404" pitchFamily="18" charset="0"/>
                <a:cs typeface="Arial" panose="020B0604020202020204" pitchFamily="34" charset="0"/>
              </a:rPr>
              <a:t>î</a:t>
            </a:r>
            <a:r>
              <a:rPr lang="en-US" b="0" dirty="0" err="1">
                <a:latin typeface="ITC Lubalin Graph Std Book" panose="02060502020205020404" pitchFamily="18" charset="0"/>
                <a:cs typeface="Arial" panose="020B0604020202020204" pitchFamily="34" charset="0"/>
              </a:rPr>
              <a:t>nc</a:t>
            </a:r>
            <a:r>
              <a:rPr lang="ro-RO" b="0" dirty="0">
                <a:latin typeface="ITC Lubalin Graph Std Book" panose="02060502020205020404" pitchFamily="18" charset="0"/>
                <a:cs typeface="Arial" panose="020B0604020202020204" pitchFamily="34" charset="0"/>
              </a:rPr>
              <a:t>â</a:t>
            </a:r>
            <a:r>
              <a:rPr lang="en-US" b="0" dirty="0">
                <a:latin typeface="ITC Lubalin Graph Std Book" panose="02060502020205020404" pitchFamily="18" charset="0"/>
                <a:cs typeface="Arial" panose="020B0604020202020204" pitchFamily="34" charset="0"/>
              </a:rPr>
              <a:t>t</a:t>
            </a:r>
            <a:r>
              <a:rPr lang="ro-RO" b="0" dirty="0">
                <a:latin typeface="ITC Lubalin Graph Std Book" panose="02060502020205020404" pitchFamily="18" charset="0"/>
                <a:cs typeface="Arial" panose="020B0604020202020204" pitchFamily="34" charset="0"/>
              </a:rPr>
              <a:t> </a:t>
            </a:r>
          </a:p>
          <a:p>
            <a:pPr marL="2057400" lvl="6" indent="0">
              <a:buNone/>
            </a:pPr>
            <a:r>
              <a:rPr lang="ro-RO" sz="2800" b="0" i="1" dirty="0">
                <a:solidFill>
                  <a:srgbClr val="FFC000"/>
                </a:solidFill>
                <a:latin typeface="ITC Lubalin Graph Std Book" panose="02060502020205020404" pitchFamily="18" charset="0"/>
                <a:cs typeface="Arial" panose="020B0604020202020204" pitchFamily="34" charset="0"/>
              </a:rPr>
              <a:t>e </a:t>
            </a:r>
            <a:r>
              <a:rPr lang="ro-RO" sz="2800" b="0" dirty="0">
                <a:solidFill>
                  <a:srgbClr val="FFC000"/>
                </a:solidFill>
                <a:latin typeface="ITC Lubalin Graph Std Book" panose="02060502020205020404" pitchFamily="18" charset="0"/>
                <a:cs typeface="Arial" panose="020B0604020202020204" pitchFamily="34" charset="0"/>
              </a:rPr>
              <a:t>* </a:t>
            </a:r>
            <a:r>
              <a:rPr lang="da-DK" sz="2800" b="0" i="1" dirty="0">
                <a:solidFill>
                  <a:srgbClr val="FFC000"/>
                </a:solidFill>
                <a:latin typeface="ITC Lubalin Graph Std Book" panose="02060502020205020404" pitchFamily="18" charset="0"/>
                <a:cs typeface="Arial" panose="020B0604020202020204" pitchFamily="34" charset="0"/>
              </a:rPr>
              <a:t>d </a:t>
            </a:r>
            <a:r>
              <a:rPr lang="da-DK" sz="2800" b="0" dirty="0">
                <a:solidFill>
                  <a:srgbClr val="FFC000"/>
                </a:solidFill>
                <a:latin typeface="ITC Lubalin Graph Std Book" panose="02060502020205020404" pitchFamily="18" charset="0"/>
                <a:cs typeface="Arial" panose="020B0604020202020204" pitchFamily="34" charset="0"/>
              </a:rPr>
              <a:t>= 1 (mod </a:t>
            </a:r>
            <a:r>
              <a:rPr lang="da-DK" sz="2800" b="0" i="1" dirty="0">
                <a:solidFill>
                  <a:srgbClr val="FFC000"/>
                </a:solidFill>
                <a:latin typeface="ITC Lubalin Graph Std Book" panose="02060502020205020404" pitchFamily="18" charset="0"/>
                <a:cs typeface="Arial" panose="020B0604020202020204" pitchFamily="34" charset="0"/>
              </a:rPr>
              <a:t>φ</a:t>
            </a:r>
            <a:r>
              <a:rPr lang="da-DK" sz="2800" b="0" dirty="0">
                <a:solidFill>
                  <a:srgbClr val="FFC000"/>
                </a:solidFill>
                <a:latin typeface="ITC Lubalin Graph Std Book" panose="02060502020205020404" pitchFamily="18" charset="0"/>
                <a:cs typeface="Arial" panose="020B0604020202020204" pitchFamily="34" charset="0"/>
              </a:rPr>
              <a:t>(</a:t>
            </a:r>
            <a:r>
              <a:rPr lang="da-DK" sz="2800" b="0" i="1" dirty="0">
                <a:solidFill>
                  <a:srgbClr val="FFC000"/>
                </a:solidFill>
                <a:latin typeface="ITC Lubalin Graph Std Book" panose="02060502020205020404" pitchFamily="18" charset="0"/>
                <a:cs typeface="Arial" panose="020B0604020202020204" pitchFamily="34" charset="0"/>
              </a:rPr>
              <a:t>n</a:t>
            </a:r>
            <a:r>
              <a:rPr lang="da-DK" sz="2800" b="0" dirty="0">
                <a:solidFill>
                  <a:srgbClr val="FFC000"/>
                </a:solidFill>
                <a:latin typeface="ITC Lubalin Graph Std Book" panose="02060502020205020404" pitchFamily="18" charset="0"/>
                <a:cs typeface="Arial" panose="020B0604020202020204" pitchFamily="34" charset="0"/>
              </a:rPr>
              <a:t>));</a:t>
            </a:r>
          </a:p>
          <a:p>
            <a:r>
              <a:rPr lang="pt-BR" b="0" dirty="0">
                <a:latin typeface="ITC Lubalin Graph Std Book" panose="02060502020205020404" pitchFamily="18" charset="0"/>
                <a:cs typeface="Arial" panose="020B0604020202020204" pitchFamily="34" charset="0"/>
              </a:rPr>
              <a:t>Cheia publică a entităţii </a:t>
            </a:r>
            <a:r>
              <a:rPr lang="pt-BR" b="0" i="1" dirty="0">
                <a:solidFill>
                  <a:srgbClr val="FFC000"/>
                </a:solidFill>
                <a:latin typeface="ITC Lubalin Graph Std Book" panose="02060502020205020404" pitchFamily="18" charset="0"/>
                <a:cs typeface="Arial" panose="020B0604020202020204" pitchFamily="34" charset="0"/>
              </a:rPr>
              <a:t>A</a:t>
            </a:r>
            <a:r>
              <a:rPr lang="pt-BR" b="0" i="1" dirty="0">
                <a:latin typeface="ITC Lubalin Graph Std Book" panose="02060502020205020404" pitchFamily="18" charset="0"/>
                <a:cs typeface="Arial" panose="020B0604020202020204" pitchFamily="34" charset="0"/>
              </a:rPr>
              <a:t> </a:t>
            </a:r>
            <a:r>
              <a:rPr lang="pt-BR" b="0" dirty="0">
                <a:latin typeface="ITC Lubalin Graph Std Book" panose="02060502020205020404" pitchFamily="18" charset="0"/>
                <a:cs typeface="Arial" panose="020B0604020202020204" pitchFamily="34" charset="0"/>
              </a:rPr>
              <a:t>este perechea </a:t>
            </a:r>
            <a:r>
              <a:rPr lang="pt-BR" b="0" dirty="0">
                <a:solidFill>
                  <a:srgbClr val="FFC000"/>
                </a:solidFill>
                <a:latin typeface="ITC Lubalin Graph Std Book" panose="02060502020205020404" pitchFamily="18" charset="0"/>
                <a:cs typeface="Arial" panose="020B0604020202020204" pitchFamily="34" charset="0"/>
              </a:rPr>
              <a:t>(</a:t>
            </a:r>
            <a:r>
              <a:rPr lang="pt-BR" b="0" i="1" dirty="0">
                <a:solidFill>
                  <a:srgbClr val="FFC000"/>
                </a:solidFill>
                <a:latin typeface="ITC Lubalin Graph Std Book" panose="02060502020205020404" pitchFamily="18" charset="0"/>
                <a:cs typeface="Arial" panose="020B0604020202020204" pitchFamily="34" charset="0"/>
              </a:rPr>
              <a:t>e</a:t>
            </a:r>
            <a:r>
              <a:rPr lang="pt-BR" b="0" dirty="0">
                <a:solidFill>
                  <a:srgbClr val="FFC000"/>
                </a:solidFill>
                <a:latin typeface="ITC Lubalin Graph Std Book" panose="02060502020205020404" pitchFamily="18" charset="0"/>
                <a:cs typeface="Arial" panose="020B0604020202020204" pitchFamily="34" charset="0"/>
              </a:rPr>
              <a:t>, </a:t>
            </a:r>
            <a:r>
              <a:rPr lang="pt-BR" b="0" i="1" dirty="0">
                <a:solidFill>
                  <a:srgbClr val="FFC000"/>
                </a:solidFill>
                <a:latin typeface="ITC Lubalin Graph Std Book" panose="02060502020205020404" pitchFamily="18" charset="0"/>
                <a:cs typeface="Arial" panose="020B0604020202020204" pitchFamily="34" charset="0"/>
              </a:rPr>
              <a:t>n</a:t>
            </a:r>
            <a:r>
              <a:rPr lang="pt-BR" b="0" dirty="0">
                <a:solidFill>
                  <a:srgbClr val="FFC000"/>
                </a:solidFill>
                <a:latin typeface="ITC Lubalin Graph Std Book" panose="02060502020205020404" pitchFamily="18" charset="0"/>
                <a:cs typeface="Arial" panose="020B0604020202020204" pitchFamily="34" charset="0"/>
              </a:rPr>
              <a:t>); </a:t>
            </a:r>
            <a:r>
              <a:rPr lang="ro-RO" b="0" dirty="0">
                <a:solidFill>
                  <a:srgbClr val="FFC000"/>
                </a:solidFill>
                <a:latin typeface="ITC Lubalin Graph Std Book" panose="02060502020205020404" pitchFamily="18" charset="0"/>
                <a:cs typeface="Arial" panose="020B0604020202020204" pitchFamily="34" charset="0"/>
              </a:rPr>
              <a:t> </a:t>
            </a:r>
            <a:r>
              <a:rPr lang="pt-BR" b="0" dirty="0">
                <a:latin typeface="ITC Lubalin Graph Std Book" panose="02060502020205020404" pitchFamily="18" charset="0"/>
                <a:cs typeface="Arial" panose="020B0604020202020204" pitchFamily="34" charset="0"/>
              </a:rPr>
              <a:t>cheia</a:t>
            </a:r>
            <a:r>
              <a:rPr lang="ro-RO" b="0" dirty="0">
                <a:latin typeface="ITC Lubalin Graph Std Book" panose="02060502020205020404" pitchFamily="18" charset="0"/>
                <a:cs typeface="Arial" panose="020B0604020202020204" pitchFamily="34" charset="0"/>
              </a:rPr>
              <a:t> </a:t>
            </a:r>
            <a:r>
              <a:rPr lang="pt-BR" b="0" dirty="0">
                <a:latin typeface="ITC Lubalin Graph Std Book" panose="02060502020205020404" pitchFamily="18" charset="0"/>
                <a:cs typeface="Arial" panose="020B0604020202020204" pitchFamily="34" charset="0"/>
              </a:rPr>
              <a:t>privată este </a:t>
            </a:r>
            <a:r>
              <a:rPr lang="pt-BR" b="0" i="1" dirty="0">
                <a:solidFill>
                  <a:srgbClr val="FFC000"/>
                </a:solidFill>
                <a:latin typeface="ITC Lubalin Graph Std Book" panose="02060502020205020404" pitchFamily="18" charset="0"/>
                <a:cs typeface="Arial" panose="020B0604020202020204" pitchFamily="34" charset="0"/>
              </a:rPr>
              <a:t>d</a:t>
            </a:r>
            <a:r>
              <a:rPr lang="pt-BR" b="0" i="1" dirty="0">
                <a:latin typeface="ITC Lubalin Graph Std Book" panose="02060502020205020404" pitchFamily="18" charset="0"/>
                <a:cs typeface="Arial" panose="020B0604020202020204" pitchFamily="34" charset="0"/>
              </a:rPr>
              <a:t> </a:t>
            </a:r>
            <a:r>
              <a:rPr lang="pt-BR" b="0" dirty="0">
                <a:latin typeface="ITC Lubalin Graph Std Book" panose="02060502020205020404" pitchFamily="18" charset="0"/>
                <a:cs typeface="Arial" panose="020B0604020202020204" pitchFamily="34" charset="0"/>
              </a:rPr>
              <a:t>sau </a:t>
            </a:r>
            <a:r>
              <a:rPr lang="pt-BR" b="0" dirty="0">
                <a:solidFill>
                  <a:srgbClr val="FFC000"/>
                </a:solidFill>
                <a:latin typeface="ITC Lubalin Graph Std Book" panose="02060502020205020404" pitchFamily="18" charset="0"/>
                <a:cs typeface="Arial" panose="020B0604020202020204" pitchFamily="34" charset="0"/>
              </a:rPr>
              <a:t>(</a:t>
            </a:r>
            <a:r>
              <a:rPr lang="pt-BR" b="0" i="1" dirty="0">
                <a:solidFill>
                  <a:srgbClr val="FFC000"/>
                </a:solidFill>
                <a:latin typeface="ITC Lubalin Graph Std Book" panose="02060502020205020404" pitchFamily="18" charset="0"/>
                <a:cs typeface="Arial" panose="020B0604020202020204" pitchFamily="34" charset="0"/>
              </a:rPr>
              <a:t>d</a:t>
            </a:r>
            <a:r>
              <a:rPr lang="pt-BR" b="0" dirty="0">
                <a:solidFill>
                  <a:srgbClr val="FFC000"/>
                </a:solidFill>
                <a:latin typeface="ITC Lubalin Graph Std Book" panose="02060502020205020404" pitchFamily="18" charset="0"/>
                <a:cs typeface="Arial" panose="020B0604020202020204" pitchFamily="34" charset="0"/>
              </a:rPr>
              <a:t>, </a:t>
            </a:r>
            <a:r>
              <a:rPr lang="pt-BR" b="0" i="1" dirty="0">
                <a:solidFill>
                  <a:srgbClr val="FFC000"/>
                </a:solidFill>
                <a:latin typeface="ITC Lubalin Graph Std Book" panose="02060502020205020404" pitchFamily="18" charset="0"/>
                <a:cs typeface="Arial" panose="020B0604020202020204" pitchFamily="34" charset="0"/>
              </a:rPr>
              <a:t>n</a:t>
            </a:r>
            <a:r>
              <a:rPr lang="pt-BR" b="0" dirty="0">
                <a:solidFill>
                  <a:srgbClr val="FFC000"/>
                </a:solidFill>
                <a:latin typeface="ITC Lubalin Graph Std Book" panose="02060502020205020404" pitchFamily="18" charset="0"/>
                <a:cs typeface="Arial" panose="020B0604020202020204" pitchFamily="34" charset="0"/>
              </a:rPr>
              <a:t>).</a:t>
            </a:r>
            <a:endParaRPr lang="ro-RO" b="0" dirty="0">
              <a:solidFill>
                <a:srgbClr val="FFC000"/>
              </a:solidFill>
              <a:latin typeface="ITC Lubalin Graph Std Book" panose="02060502020205020404" pitchFamily="18" charset="0"/>
              <a:cs typeface="Arial" panose="020B0604020202020204" pitchFamily="34" charset="0"/>
            </a:endParaRPr>
          </a:p>
        </p:txBody>
      </p:sp>
    </p:spTree>
    <p:extLst>
      <p:ext uri="{BB962C8B-B14F-4D97-AF65-F5344CB8AC3E}">
        <p14:creationId xmlns:p14="http://schemas.microsoft.com/office/powerpoint/2010/main" val="3022354067"/>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normAutofit/>
              </a:bodyPr>
              <a:lstStyle/>
              <a:p>
                <a:pPr marL="0" indent="0">
                  <a:buNone/>
                </a:pPr>
                <a:r>
                  <a:rPr lang="en-US" b="0" dirty="0">
                    <a:solidFill>
                      <a:srgbClr val="FFC000"/>
                    </a:solidFill>
                    <a:latin typeface="ITC Lubalin Graph Std Book" panose="02060502020205020404" pitchFamily="18" charset="0"/>
                    <a:cs typeface="Arial" panose="020B0604020202020204" pitchFamily="34" charset="0"/>
                  </a:rPr>
                  <a:t>Generarea </a:t>
                </a:r>
                <a:r>
                  <a:rPr lang="en-US" b="0" dirty="0" err="1">
                    <a:solidFill>
                      <a:srgbClr val="FFC000"/>
                    </a:solidFill>
                    <a:latin typeface="ITC Lubalin Graph Std Book" panose="02060502020205020404" pitchFamily="18" charset="0"/>
                    <a:cs typeface="Arial" panose="020B0604020202020204" pitchFamily="34" charset="0"/>
                  </a:rPr>
                  <a:t>semnăturii</a:t>
                </a:r>
                <a:r>
                  <a:rPr lang="ro-RO" b="0" dirty="0">
                    <a:solidFill>
                      <a:srgbClr val="FFC000"/>
                    </a:solidFill>
                    <a:latin typeface="ITC Lubalin Graph Std Book" panose="02060502020205020404" pitchFamily="18" charset="0"/>
                    <a:cs typeface="Arial" panose="020B0604020202020204" pitchFamily="34" charset="0"/>
                  </a:rPr>
                  <a:t>:</a:t>
                </a:r>
              </a:p>
              <a:p>
                <a:r>
                  <a:rPr lang="pt-BR" b="0" dirty="0">
                    <a:latin typeface="ITC Lubalin Graph Std Book" panose="02060502020205020404" pitchFamily="18" charset="0"/>
                    <a:cs typeface="Arial" panose="020B0604020202020204" pitchFamily="34" charset="0"/>
                  </a:rPr>
                  <a:t>Calculează </a:t>
                </a:r>
                <a:r>
                  <a:rPr lang="pt-BR" b="0" i="1" dirty="0">
                    <a:solidFill>
                      <a:srgbClr val="FFC000"/>
                    </a:solidFill>
                    <a:latin typeface="ITC Lubalin Graph Std Book" panose="02060502020205020404" pitchFamily="18" charset="0"/>
                    <a:cs typeface="Arial" panose="020B0604020202020204" pitchFamily="34" charset="0"/>
                  </a:rPr>
                  <a:t>S </a:t>
                </a:r>
                <a:r>
                  <a:rPr lang="pt-BR" b="0" dirty="0">
                    <a:solidFill>
                      <a:srgbClr val="FFC000"/>
                    </a:solidFill>
                    <a:latin typeface="ITC Lubalin Graph Std Book" panose="02060502020205020404" pitchFamily="18" charset="0"/>
                    <a:cs typeface="Arial" panose="020B0604020202020204" pitchFamily="34" charset="0"/>
                  </a:rPr>
                  <a:t>=</a:t>
                </a:r>
                <a14:m>
                  <m:oMath xmlns:m="http://schemas.openxmlformats.org/officeDocument/2006/math">
                    <m:sSup>
                      <m:sSupPr>
                        <m:ctrlPr>
                          <a:rPr lang="pt-BR" b="0" i="1" smtClean="0">
                            <a:solidFill>
                              <a:srgbClr val="FFC000"/>
                            </a:solidFill>
                            <a:latin typeface="Cambria Math" panose="02040503050406030204" pitchFamily="18" charset="0"/>
                          </a:rPr>
                        </m:ctrlPr>
                      </m:sSupPr>
                      <m:e>
                        <m:d>
                          <m:dPr>
                            <m:begChr m:val="["/>
                            <m:endChr m:val="]"/>
                            <m:ctrlPr>
                              <a:rPr lang="pt-BR" b="0" i="1">
                                <a:solidFill>
                                  <a:srgbClr val="FFC000"/>
                                </a:solidFill>
                                <a:latin typeface="Cambria Math" panose="02040503050406030204" pitchFamily="18" charset="0"/>
                              </a:rPr>
                            </m:ctrlPr>
                          </m:dPr>
                          <m:e>
                            <m:r>
                              <a:rPr lang="ro-RO" b="0" i="1">
                                <a:solidFill>
                                  <a:srgbClr val="FFC000"/>
                                </a:solidFill>
                                <a:latin typeface="Cambria Math" panose="02040503050406030204" pitchFamily="18" charset="0"/>
                              </a:rPr>
                              <m:t>𝐻</m:t>
                            </m:r>
                            <m:r>
                              <a:rPr lang="ro-RO" b="0" i="1">
                                <a:solidFill>
                                  <a:srgbClr val="FFC000"/>
                                </a:solidFill>
                                <a:latin typeface="Cambria Math" panose="02040503050406030204" pitchFamily="18" charset="0"/>
                              </a:rPr>
                              <m:t>(</m:t>
                            </m:r>
                            <m:r>
                              <a:rPr lang="ro-RO" b="0" i="1">
                                <a:solidFill>
                                  <a:srgbClr val="FFC000"/>
                                </a:solidFill>
                                <a:latin typeface="Cambria Math" panose="02040503050406030204" pitchFamily="18" charset="0"/>
                              </a:rPr>
                              <m:t>𝑚</m:t>
                            </m:r>
                            <m:r>
                              <a:rPr lang="ro-RO" b="0" i="1">
                                <a:solidFill>
                                  <a:srgbClr val="FFC000"/>
                                </a:solidFill>
                                <a:latin typeface="Cambria Math" panose="02040503050406030204" pitchFamily="18" charset="0"/>
                              </a:rPr>
                              <m:t>)</m:t>
                            </m:r>
                          </m:e>
                        </m:d>
                      </m:e>
                      <m:sup>
                        <m:r>
                          <a:rPr lang="ro-RO" b="0" i="1">
                            <a:solidFill>
                              <a:srgbClr val="FFC000"/>
                            </a:solidFill>
                            <a:latin typeface="Cambria Math" panose="02040503050406030204" pitchFamily="18" charset="0"/>
                          </a:rPr>
                          <m:t>𝑑</m:t>
                        </m:r>
                      </m:sup>
                    </m:sSup>
                  </m:oMath>
                </a14:m>
                <a:r>
                  <a:rPr lang="pt-BR" b="0" dirty="0">
                    <a:solidFill>
                      <a:srgbClr val="FFC000"/>
                    </a:solidFill>
                    <a:latin typeface="ITC Lubalin Graph Std Book" panose="02060502020205020404" pitchFamily="18" charset="0"/>
                    <a:cs typeface="Arial" panose="020B0604020202020204" pitchFamily="34" charset="0"/>
                  </a:rPr>
                  <a:t> (mod </a:t>
                </a:r>
                <a:r>
                  <a:rPr lang="pt-BR" b="0" i="1" dirty="0">
                    <a:solidFill>
                      <a:srgbClr val="FFC000"/>
                    </a:solidFill>
                    <a:latin typeface="ITC Lubalin Graph Std Book" panose="02060502020205020404" pitchFamily="18" charset="0"/>
                    <a:cs typeface="Arial" panose="020B0604020202020204" pitchFamily="34" charset="0"/>
                  </a:rPr>
                  <a:t>n</a:t>
                </a:r>
                <a:r>
                  <a:rPr lang="pt-BR" b="0" dirty="0">
                    <a:solidFill>
                      <a:srgbClr val="FFC000"/>
                    </a:solidFill>
                    <a:latin typeface="ITC Lubalin Graph Std Book" panose="02060502020205020404" pitchFamily="18" charset="0"/>
                    <a:cs typeface="Arial" panose="020B0604020202020204" pitchFamily="34" charset="0"/>
                  </a:rPr>
                  <a:t>), </a:t>
                </a:r>
                <a:r>
                  <a:rPr lang="pt-BR" b="0" dirty="0">
                    <a:latin typeface="ITC Lubalin Graph Std Book" panose="02060502020205020404" pitchFamily="18" charset="0"/>
                    <a:cs typeface="Arial" panose="020B0604020202020204" pitchFamily="34" charset="0"/>
                  </a:rPr>
                  <a:t>unde </a:t>
                </a:r>
                <a:r>
                  <a:rPr lang="pt-BR" b="0" i="1" dirty="0">
                    <a:solidFill>
                      <a:srgbClr val="FFC000"/>
                    </a:solidFill>
                    <a:latin typeface="ITC Lubalin Graph Std Book" panose="02060502020205020404" pitchFamily="18" charset="0"/>
                    <a:cs typeface="Arial" panose="020B0604020202020204" pitchFamily="34" charset="0"/>
                  </a:rPr>
                  <a:t>H</a:t>
                </a:r>
                <a:r>
                  <a:rPr lang="pt-BR" b="0" i="1" dirty="0">
                    <a:latin typeface="ITC Lubalin Graph Std Book" panose="02060502020205020404" pitchFamily="18" charset="0"/>
                    <a:cs typeface="Arial" panose="020B0604020202020204" pitchFamily="34" charset="0"/>
                  </a:rPr>
                  <a:t> </a:t>
                </a:r>
                <a:r>
                  <a:rPr lang="pt-BR" b="0" dirty="0">
                    <a:latin typeface="ITC Lubalin Graph Std Book" panose="02060502020205020404" pitchFamily="18" charset="0"/>
                    <a:cs typeface="Arial" panose="020B0604020202020204" pitchFamily="34" charset="0"/>
                  </a:rPr>
                  <a:t>este o funcţie</a:t>
                </a:r>
                <a:r>
                  <a:rPr lang="ro-RO" b="0" dirty="0">
                    <a:latin typeface="ITC Lubalin Graph Std Book" panose="02060502020205020404" pitchFamily="18" charset="0"/>
                    <a:cs typeface="Arial" panose="020B0604020202020204" pitchFamily="34" charset="0"/>
                  </a:rPr>
                  <a:t> </a:t>
                </a:r>
                <a:r>
                  <a:rPr lang="en-US" b="0" dirty="0">
                    <a:latin typeface="ITC Lubalin Graph Std Book" panose="02060502020205020404" pitchFamily="18" charset="0"/>
                    <a:cs typeface="Arial" panose="020B0604020202020204" pitchFamily="34" charset="0"/>
                  </a:rPr>
                  <a:t>hash;</a:t>
                </a:r>
              </a:p>
              <a:p>
                <a:r>
                  <a:rPr lang="en-US" b="0" dirty="0" err="1">
                    <a:latin typeface="ITC Lubalin Graph Std Book" panose="02060502020205020404" pitchFamily="18" charset="0"/>
                    <a:cs typeface="Arial" panose="020B0604020202020204" pitchFamily="34" charset="0"/>
                  </a:rPr>
                  <a:t>Semnătura</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mesajului</a:t>
                </a:r>
                <a:r>
                  <a:rPr lang="en-US" b="0" dirty="0">
                    <a:latin typeface="ITC Lubalin Graph Std Book" panose="02060502020205020404" pitchFamily="18" charset="0"/>
                    <a:cs typeface="Arial" panose="020B0604020202020204" pitchFamily="34" charset="0"/>
                  </a:rPr>
                  <a:t> </a:t>
                </a:r>
                <a:r>
                  <a:rPr lang="en-US" b="0" i="1" dirty="0">
                    <a:solidFill>
                      <a:srgbClr val="FFC000"/>
                    </a:solidFill>
                    <a:latin typeface="ITC Lubalin Graph Std Book" panose="02060502020205020404" pitchFamily="18" charset="0"/>
                    <a:cs typeface="Arial" panose="020B0604020202020204" pitchFamily="34" charset="0"/>
                  </a:rPr>
                  <a:t>m</a:t>
                </a:r>
                <a:r>
                  <a:rPr lang="en-US" b="0" i="1"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este</a:t>
                </a:r>
                <a:r>
                  <a:rPr lang="en-US" b="0" dirty="0">
                    <a:latin typeface="ITC Lubalin Graph Std Book" panose="02060502020205020404" pitchFamily="18" charset="0"/>
                    <a:cs typeface="Arial" panose="020B0604020202020204" pitchFamily="34" charset="0"/>
                  </a:rPr>
                  <a:t> </a:t>
                </a:r>
                <a:r>
                  <a:rPr lang="en-US" b="0" i="1" dirty="0">
                    <a:solidFill>
                      <a:srgbClr val="FFC000"/>
                    </a:solidFill>
                    <a:latin typeface="ITC Lubalin Graph Std Book" panose="02060502020205020404" pitchFamily="18" charset="0"/>
                    <a:cs typeface="Arial" panose="020B0604020202020204" pitchFamily="34" charset="0"/>
                  </a:rPr>
                  <a:t>S</a:t>
                </a:r>
                <a:r>
                  <a:rPr lang="en-US" b="0" dirty="0">
                    <a:latin typeface="ITC Lubalin Graph Std Book" panose="02060502020205020404" pitchFamily="18" charset="0"/>
                    <a:cs typeface="Arial" panose="020B0604020202020204" pitchFamily="34" charset="0"/>
                  </a:rPr>
                  <a:t>.</a:t>
                </a:r>
                <a:endParaRPr lang="en-US" b="0" dirty="0">
                  <a:solidFill>
                    <a:srgbClr val="FF0000"/>
                  </a:solidFill>
                  <a:latin typeface="ITC Lubalin Graph Std Book" panose="02060502020205020404" pitchFamily="18"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rotWithShape="0">
                <a:blip r:embed="rId2"/>
                <a:stretch>
                  <a:fillRect l="-1538"/>
                </a:stretch>
              </a:blipFill>
            </p:spPr>
            <p:txBody>
              <a:bodyPr/>
              <a:lstStyle/>
              <a:p>
                <a:r>
                  <a:rPr lang="it-IT">
                    <a:noFill/>
                  </a:rPr>
                  <a:t> </a:t>
                </a:r>
              </a:p>
            </p:txBody>
          </p:sp>
        </mc:Fallback>
      </mc:AlternateContent>
    </p:spTree>
    <p:extLst>
      <p:ext uri="{BB962C8B-B14F-4D97-AF65-F5344CB8AC3E}">
        <p14:creationId xmlns:p14="http://schemas.microsoft.com/office/powerpoint/2010/main" val="3387563575"/>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normAutofit/>
              </a:bodyPr>
              <a:lstStyle/>
              <a:p>
                <a:pPr marL="0" indent="0">
                  <a:buNone/>
                </a:pPr>
                <a:r>
                  <a:rPr lang="en-US" sz="3200" b="0" dirty="0">
                    <a:solidFill>
                      <a:srgbClr val="FFC000"/>
                    </a:solidFill>
                    <a:latin typeface="ITC Lubalin Graph Std Book" panose="02060502020205020404" pitchFamily="18" charset="0"/>
                    <a:cs typeface="Arial" panose="020B0604020202020204" pitchFamily="34" charset="0"/>
                  </a:rPr>
                  <a:t>Verificarea </a:t>
                </a:r>
                <a:r>
                  <a:rPr lang="en-US" sz="3200" b="0" dirty="0" err="1">
                    <a:solidFill>
                      <a:srgbClr val="FFC000"/>
                    </a:solidFill>
                    <a:latin typeface="ITC Lubalin Graph Std Book" panose="02060502020205020404" pitchFamily="18" charset="0"/>
                    <a:cs typeface="Arial" panose="020B0604020202020204" pitchFamily="34" charset="0"/>
                  </a:rPr>
                  <a:t>semnăturii</a:t>
                </a:r>
                <a:r>
                  <a:rPr lang="ro-RO" sz="3200" b="0" dirty="0" smtClean="0">
                    <a:solidFill>
                      <a:srgbClr val="FFC000"/>
                    </a:solidFill>
                    <a:latin typeface="ITC Lubalin Graph Std Book" panose="02060502020205020404" pitchFamily="18" charset="0"/>
                    <a:cs typeface="Arial" panose="020B0604020202020204" pitchFamily="34" charset="0"/>
                  </a:rPr>
                  <a:t>:</a:t>
                </a:r>
                <a:endParaRPr lang="it-IT" sz="3200" b="0" dirty="0" smtClean="0">
                  <a:solidFill>
                    <a:srgbClr val="FFC000"/>
                  </a:solidFill>
                  <a:latin typeface="ITC Lubalin Graph Std Book" panose="02060502020205020404" pitchFamily="18" charset="0"/>
                  <a:cs typeface="Arial" panose="020B0604020202020204" pitchFamily="34" charset="0"/>
                </a:endParaRPr>
              </a:p>
              <a:p>
                <a:pPr marL="0" indent="0">
                  <a:buNone/>
                </a:pPr>
                <a:endParaRPr lang="ro-RO" b="0" dirty="0">
                  <a:solidFill>
                    <a:srgbClr val="FFC000"/>
                  </a:solidFill>
                  <a:latin typeface="ITC Lubalin Graph Std Book" panose="02060502020205020404" pitchFamily="18" charset="0"/>
                  <a:cs typeface="Arial" panose="020B0604020202020204" pitchFamily="34" charset="0"/>
                </a:endParaRPr>
              </a:p>
              <a:p>
                <a:r>
                  <a:rPr lang="pt-BR" b="0" dirty="0">
                    <a:latin typeface="ITC Lubalin Graph Std Book" panose="02060502020205020404" pitchFamily="18" charset="0"/>
                    <a:cs typeface="Arial" panose="020B0604020202020204" pitchFamily="34" charset="0"/>
                  </a:rPr>
                  <a:t>Obţine cheia publică autentică </a:t>
                </a:r>
                <a:r>
                  <a:rPr lang="pt-BR" b="0" dirty="0">
                    <a:solidFill>
                      <a:srgbClr val="FFC000"/>
                    </a:solidFill>
                    <a:latin typeface="ITC Lubalin Graph Std Book" panose="02060502020205020404" pitchFamily="18" charset="0"/>
                    <a:cs typeface="Arial" panose="020B0604020202020204" pitchFamily="34" charset="0"/>
                  </a:rPr>
                  <a:t>(</a:t>
                </a:r>
                <a:r>
                  <a:rPr lang="pt-BR" b="0" i="1" dirty="0">
                    <a:solidFill>
                      <a:srgbClr val="FFC000"/>
                    </a:solidFill>
                    <a:latin typeface="ITC Lubalin Graph Std Book" panose="02060502020205020404" pitchFamily="18" charset="0"/>
                    <a:cs typeface="Arial" panose="020B0604020202020204" pitchFamily="34" charset="0"/>
                  </a:rPr>
                  <a:t>e</a:t>
                </a:r>
                <a:r>
                  <a:rPr lang="pt-BR" b="0" dirty="0">
                    <a:solidFill>
                      <a:srgbClr val="FFC000"/>
                    </a:solidFill>
                    <a:latin typeface="ITC Lubalin Graph Std Book" panose="02060502020205020404" pitchFamily="18" charset="0"/>
                    <a:cs typeface="Arial" panose="020B0604020202020204" pitchFamily="34" charset="0"/>
                  </a:rPr>
                  <a:t>, </a:t>
                </a:r>
                <a:r>
                  <a:rPr lang="pt-BR" b="0" i="1" dirty="0">
                    <a:solidFill>
                      <a:srgbClr val="FFC000"/>
                    </a:solidFill>
                    <a:latin typeface="ITC Lubalin Graph Std Book" panose="02060502020205020404" pitchFamily="18" charset="0"/>
                    <a:cs typeface="Arial" panose="020B0604020202020204" pitchFamily="34" charset="0"/>
                  </a:rPr>
                  <a:t>n</a:t>
                </a:r>
                <a:r>
                  <a:rPr lang="pt-BR" b="0" dirty="0">
                    <a:solidFill>
                      <a:srgbClr val="FFC000"/>
                    </a:solidFill>
                    <a:latin typeface="ITC Lubalin Graph Std Book" panose="02060502020205020404" pitchFamily="18" charset="0"/>
                    <a:cs typeface="Arial" panose="020B0604020202020204" pitchFamily="34" charset="0"/>
                  </a:rPr>
                  <a:t>) </a:t>
                </a:r>
                <a:r>
                  <a:rPr lang="pt-BR" b="0" dirty="0" smtClean="0">
                    <a:solidFill>
                      <a:srgbClr val="FFC000"/>
                    </a:solidFill>
                    <a:latin typeface="ITC Lubalin Graph Std Book" panose="02060502020205020404" pitchFamily="18" charset="0"/>
                    <a:cs typeface="Arial" panose="020B0604020202020204" pitchFamily="34" charset="0"/>
                  </a:rPr>
                  <a:t/>
                </a:r>
                <a:br>
                  <a:rPr lang="pt-BR" b="0" dirty="0" smtClean="0">
                    <a:solidFill>
                      <a:srgbClr val="FFC000"/>
                    </a:solidFill>
                    <a:latin typeface="ITC Lubalin Graph Std Book" panose="02060502020205020404" pitchFamily="18" charset="0"/>
                    <a:cs typeface="Arial" panose="020B0604020202020204" pitchFamily="34" charset="0"/>
                  </a:rPr>
                </a:br>
                <a:r>
                  <a:rPr lang="pt-BR" b="0" dirty="0" smtClean="0">
                    <a:latin typeface="ITC Lubalin Graph Std Book" panose="02060502020205020404" pitchFamily="18" charset="0"/>
                    <a:cs typeface="Arial" panose="020B0604020202020204" pitchFamily="34" charset="0"/>
                  </a:rPr>
                  <a:t>a </a:t>
                </a:r>
                <a:r>
                  <a:rPr lang="pt-BR" b="0" dirty="0">
                    <a:latin typeface="ITC Lubalin Graph Std Book" panose="02060502020205020404" pitchFamily="18" charset="0"/>
                    <a:cs typeface="Arial" panose="020B0604020202020204" pitchFamily="34" charset="0"/>
                  </a:rPr>
                  <a:t>entităţii </a:t>
                </a:r>
                <a:r>
                  <a:rPr lang="pt-BR" b="0" i="1" dirty="0">
                    <a:solidFill>
                      <a:srgbClr val="FFC000"/>
                    </a:solidFill>
                    <a:latin typeface="ITC Lubalin Graph Std Book" panose="02060502020205020404" pitchFamily="18" charset="0"/>
                    <a:cs typeface="Arial" panose="020B0604020202020204" pitchFamily="34" charset="0"/>
                  </a:rPr>
                  <a:t>A</a:t>
                </a:r>
                <a:r>
                  <a:rPr lang="pt-BR" b="0" dirty="0" smtClean="0">
                    <a:latin typeface="ITC Lubalin Graph Std Book" panose="02060502020205020404" pitchFamily="18" charset="0"/>
                    <a:cs typeface="Arial" panose="020B0604020202020204" pitchFamily="34" charset="0"/>
                  </a:rPr>
                  <a:t>;</a:t>
                </a:r>
              </a:p>
              <a:p>
                <a:endParaRPr lang="pt-BR" b="0" dirty="0">
                  <a:latin typeface="ITC Lubalin Graph Std Book" panose="02060502020205020404" pitchFamily="18" charset="0"/>
                  <a:cs typeface="Arial" panose="020B0604020202020204" pitchFamily="34" charset="0"/>
                </a:endParaRPr>
              </a:p>
              <a:p>
                <a:r>
                  <a:rPr lang="pt-BR" b="0" dirty="0">
                    <a:latin typeface="ITC Lubalin Graph Std Book" panose="02060502020205020404" pitchFamily="18" charset="0"/>
                    <a:cs typeface="Arial" panose="020B0604020202020204" pitchFamily="34" charset="0"/>
                  </a:rPr>
                  <a:t> Calculează </a:t>
                </a:r>
                <a14:m>
                  <m:oMath xmlns:m="http://schemas.openxmlformats.org/officeDocument/2006/math">
                    <m:sSub>
                      <m:sSubPr>
                        <m:ctrlPr>
                          <a:rPr lang="pt-BR" b="0" i="1" dirty="0" smtClean="0">
                            <a:solidFill>
                              <a:srgbClr val="FFC000"/>
                            </a:solidFill>
                            <a:latin typeface="Cambria Math" panose="02040503050406030204" pitchFamily="18" charset="0"/>
                          </a:rPr>
                        </m:ctrlPr>
                      </m:sSubPr>
                      <m:e>
                        <m:r>
                          <a:rPr lang="ro-RO" b="0" i="1" dirty="0">
                            <a:solidFill>
                              <a:srgbClr val="FFC000"/>
                            </a:solidFill>
                            <a:latin typeface="Cambria Math" panose="02040503050406030204" pitchFamily="18" charset="0"/>
                          </a:rPr>
                          <m:t>𝐻</m:t>
                        </m:r>
                      </m:e>
                      <m:sub>
                        <m:r>
                          <a:rPr lang="ro-RO" b="0" i="1" dirty="0">
                            <a:solidFill>
                              <a:srgbClr val="FFC000"/>
                            </a:solidFill>
                            <a:latin typeface="Cambria Math" panose="02040503050406030204" pitchFamily="18" charset="0"/>
                          </a:rPr>
                          <m:t>1</m:t>
                        </m:r>
                      </m:sub>
                    </m:sSub>
                    <m:r>
                      <a:rPr lang="pt-BR" b="0" i="1" dirty="0" smtClean="0">
                        <a:solidFill>
                          <a:srgbClr val="FFC000"/>
                        </a:solidFill>
                        <a:latin typeface="Cambria Math" panose="02040503050406030204" pitchFamily="18" charset="0"/>
                      </a:rPr>
                      <m:t>=</m:t>
                    </m:r>
                    <m:sSup>
                      <m:sSupPr>
                        <m:ctrlPr>
                          <a:rPr lang="pt-BR" b="0" i="1" dirty="0" smtClean="0">
                            <a:solidFill>
                              <a:srgbClr val="FFC000"/>
                            </a:solidFill>
                            <a:latin typeface="Cambria Math" panose="02040503050406030204" pitchFamily="18" charset="0"/>
                          </a:rPr>
                        </m:ctrlPr>
                      </m:sSupPr>
                      <m:e>
                        <m:r>
                          <a:rPr lang="pt-BR" b="0" i="1" dirty="0">
                            <a:solidFill>
                              <a:srgbClr val="FFC000"/>
                            </a:solidFill>
                            <a:latin typeface="Cambria Math" panose="02040503050406030204" pitchFamily="18" charset="0"/>
                          </a:rPr>
                          <m:t>𝑆</m:t>
                        </m:r>
                      </m:e>
                      <m:sup>
                        <m:r>
                          <a:rPr lang="pt-BR" b="0" i="1" dirty="0">
                            <a:solidFill>
                              <a:srgbClr val="FFC000"/>
                            </a:solidFill>
                            <a:latin typeface="Cambria Math" panose="02040503050406030204" pitchFamily="18" charset="0"/>
                          </a:rPr>
                          <m:t>𝑒</m:t>
                        </m:r>
                      </m:sup>
                    </m:sSup>
                  </m:oMath>
                </a14:m>
                <a:r>
                  <a:rPr lang="pt-BR" b="0" i="1" dirty="0">
                    <a:latin typeface="ITC Lubalin Graph Std Book" panose="02060502020205020404" pitchFamily="18" charset="0"/>
                    <a:cs typeface="Arial" panose="020B0604020202020204" pitchFamily="34" charset="0"/>
                  </a:rPr>
                  <a:t> </a:t>
                </a:r>
                <a:r>
                  <a:rPr lang="pt-BR" b="0" dirty="0">
                    <a:latin typeface="ITC Lubalin Graph Std Book" panose="02060502020205020404" pitchFamily="18" charset="0"/>
                    <a:cs typeface="Arial" panose="020B0604020202020204" pitchFamily="34" charset="0"/>
                  </a:rPr>
                  <a:t>şi </a:t>
                </a:r>
                <a14:m>
                  <m:oMath xmlns:m="http://schemas.openxmlformats.org/officeDocument/2006/math">
                    <m:sSub>
                      <m:sSubPr>
                        <m:ctrlPr>
                          <a:rPr lang="pt-BR" b="0" i="1" dirty="0" smtClean="0">
                            <a:solidFill>
                              <a:srgbClr val="FFC000"/>
                            </a:solidFill>
                            <a:latin typeface="Cambria Math" panose="02040503050406030204" pitchFamily="18" charset="0"/>
                          </a:rPr>
                        </m:ctrlPr>
                      </m:sSubPr>
                      <m:e>
                        <m:r>
                          <a:rPr lang="pt-BR" b="0" i="1" dirty="0">
                            <a:solidFill>
                              <a:srgbClr val="FFC000"/>
                            </a:solidFill>
                            <a:latin typeface="Cambria Math" panose="02040503050406030204" pitchFamily="18" charset="0"/>
                          </a:rPr>
                          <m:t>𝐻</m:t>
                        </m:r>
                      </m:e>
                      <m:sub>
                        <m:r>
                          <a:rPr lang="pt-BR" b="0" i="1" dirty="0">
                            <a:solidFill>
                              <a:srgbClr val="FFC000"/>
                            </a:solidFill>
                            <a:latin typeface="Cambria Math" panose="02040503050406030204" pitchFamily="18" charset="0"/>
                          </a:rPr>
                          <m:t>2</m:t>
                        </m:r>
                      </m:sub>
                    </m:sSub>
                  </m:oMath>
                </a14:m>
                <a:r>
                  <a:rPr lang="pt-BR" b="0" dirty="0">
                    <a:solidFill>
                      <a:srgbClr val="FFC000"/>
                    </a:solidFill>
                    <a:latin typeface="ITC Lubalin Graph Std Book" panose="02060502020205020404" pitchFamily="18" charset="0"/>
                    <a:cs typeface="Arial" panose="020B0604020202020204" pitchFamily="34" charset="0"/>
                  </a:rPr>
                  <a:t> = </a:t>
                </a:r>
                <a:r>
                  <a:rPr lang="pt-BR" b="0" i="1" dirty="0">
                    <a:solidFill>
                      <a:srgbClr val="FFC000"/>
                    </a:solidFill>
                    <a:latin typeface="ITC Lubalin Graph Std Book" panose="02060502020205020404" pitchFamily="18" charset="0"/>
                    <a:cs typeface="Arial" panose="020B0604020202020204" pitchFamily="34" charset="0"/>
                  </a:rPr>
                  <a:t>H</a:t>
                </a:r>
                <a:r>
                  <a:rPr lang="pt-BR" b="0" dirty="0">
                    <a:solidFill>
                      <a:srgbClr val="FFC000"/>
                    </a:solidFill>
                    <a:latin typeface="ITC Lubalin Graph Std Book" panose="02060502020205020404" pitchFamily="18" charset="0"/>
                    <a:cs typeface="Arial" panose="020B0604020202020204" pitchFamily="34" charset="0"/>
                  </a:rPr>
                  <a:t>(</a:t>
                </a:r>
                <a:r>
                  <a:rPr lang="pt-BR" b="0" i="1" dirty="0">
                    <a:solidFill>
                      <a:srgbClr val="FFC000"/>
                    </a:solidFill>
                    <a:latin typeface="ITC Lubalin Graph Std Book" panose="02060502020205020404" pitchFamily="18" charset="0"/>
                    <a:cs typeface="Arial" panose="020B0604020202020204" pitchFamily="34" charset="0"/>
                  </a:rPr>
                  <a:t>m</a:t>
                </a:r>
                <a:r>
                  <a:rPr lang="pt-BR" b="0" dirty="0">
                    <a:solidFill>
                      <a:srgbClr val="FFC000"/>
                    </a:solidFill>
                    <a:latin typeface="ITC Lubalin Graph Std Book" panose="02060502020205020404" pitchFamily="18" charset="0"/>
                    <a:cs typeface="Arial" panose="020B0604020202020204" pitchFamily="34" charset="0"/>
                  </a:rPr>
                  <a:t>) (mod </a:t>
                </a:r>
                <a:r>
                  <a:rPr lang="pt-BR" b="0" i="1" dirty="0">
                    <a:solidFill>
                      <a:srgbClr val="FFC000"/>
                    </a:solidFill>
                    <a:latin typeface="ITC Lubalin Graph Std Book" panose="02060502020205020404" pitchFamily="18" charset="0"/>
                    <a:cs typeface="Arial" panose="020B0604020202020204" pitchFamily="34" charset="0"/>
                  </a:rPr>
                  <a:t>n</a:t>
                </a:r>
                <a:r>
                  <a:rPr lang="ro-RO" b="0" i="1" dirty="0">
                    <a:solidFill>
                      <a:srgbClr val="FFC000"/>
                    </a:solidFill>
                    <a:latin typeface="ITC Lubalin Graph Std Book" panose="02060502020205020404" pitchFamily="18" charset="0"/>
                    <a:cs typeface="Arial" panose="020B0604020202020204" pitchFamily="34" charset="0"/>
                  </a:rPr>
                  <a:t>).</a:t>
                </a:r>
                <a:endParaRPr lang="en-US" b="0" dirty="0">
                  <a:solidFill>
                    <a:srgbClr val="FFC000"/>
                  </a:solidFill>
                  <a:latin typeface="ITC Lubalin Graph Std Book" panose="02060502020205020404" pitchFamily="18"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xfrm>
                <a:off x="611187" y="728664"/>
                <a:ext cx="7921626" cy="4214811"/>
              </a:xfrm>
              <a:blipFill rotWithShape="0">
                <a:blip r:embed="rId3"/>
                <a:stretch>
                  <a:fillRect l="-1923"/>
                </a:stretch>
              </a:blipFill>
            </p:spPr>
            <p:txBody>
              <a:bodyPr/>
              <a:lstStyle/>
              <a:p>
                <a:r>
                  <a:rPr lang="it-IT">
                    <a:noFill/>
                  </a:rPr>
                  <a:t> </a:t>
                </a:r>
              </a:p>
            </p:txBody>
          </p:sp>
        </mc:Fallback>
      </mc:AlternateContent>
    </p:spTree>
    <p:extLst>
      <p:ext uri="{BB962C8B-B14F-4D97-AF65-F5344CB8AC3E}">
        <p14:creationId xmlns:p14="http://schemas.microsoft.com/office/powerpoint/2010/main" val="1056483211"/>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611187" y="1761970"/>
            <a:ext cx="7921625" cy="3656597"/>
          </a:xfrm>
        </p:spPr>
        <p:txBody>
          <a:bodyPr/>
          <a:lstStyle/>
          <a:p>
            <a:pPr>
              <a:lnSpc>
                <a:spcPct val="150000"/>
              </a:lnSpc>
            </a:pPr>
            <a:r>
              <a:rPr lang="en-US" b="0" smtClean="0"/>
              <a:t>Particula</a:t>
            </a:r>
            <a:r>
              <a:rPr lang="ro-MD" b="0" smtClean="0"/>
              <a:t>rități teoretice</a:t>
            </a:r>
            <a:endParaRPr lang="en-US" b="0" smtClean="0"/>
          </a:p>
          <a:p>
            <a:pPr>
              <a:lnSpc>
                <a:spcPct val="150000"/>
              </a:lnSpc>
            </a:pPr>
            <a:r>
              <a:rPr lang="en-US" b="0" smtClean="0"/>
              <a:t>Schema de semnătură RSA</a:t>
            </a:r>
          </a:p>
          <a:p>
            <a:pPr>
              <a:lnSpc>
                <a:spcPct val="150000"/>
              </a:lnSpc>
            </a:pPr>
            <a:r>
              <a:rPr lang="en-US" b="0" smtClean="0"/>
              <a:t>Schema de semnătură El</a:t>
            </a:r>
            <a:r>
              <a:rPr lang="ro-RO" b="0" smtClean="0"/>
              <a:t> </a:t>
            </a:r>
            <a:r>
              <a:rPr lang="en-US" b="0" smtClean="0"/>
              <a:t>Gamal </a:t>
            </a:r>
          </a:p>
          <a:p>
            <a:pPr>
              <a:lnSpc>
                <a:spcPct val="150000"/>
              </a:lnSpc>
            </a:pPr>
            <a:r>
              <a:rPr lang="en-US" b="0" smtClean="0"/>
              <a:t>Standardul DSS de semnătură digitală</a:t>
            </a:r>
            <a:endParaRPr lang="en-US" b="0" dirty="0"/>
          </a:p>
        </p:txBody>
      </p:sp>
      <p:sp>
        <p:nvSpPr>
          <p:cNvPr id="2" name="Title 1"/>
          <p:cNvSpPr>
            <a:spLocks noGrp="1"/>
          </p:cNvSpPr>
          <p:nvPr>
            <p:ph type="title"/>
          </p:nvPr>
        </p:nvSpPr>
        <p:spPr/>
        <p:txBody>
          <a:bodyPr/>
          <a:lstStyle/>
          <a:p>
            <a:r>
              <a:rPr lang="en-US" b="0" smtClean="0"/>
              <a:t>Cuprins</a:t>
            </a:r>
            <a:endParaRPr lang="en-US" b="0" dirty="0"/>
          </a:p>
        </p:txBody>
      </p:sp>
    </p:spTree>
    <p:extLst>
      <p:ext uri="{BB962C8B-B14F-4D97-AF65-F5344CB8AC3E}">
        <p14:creationId xmlns:p14="http://schemas.microsoft.com/office/powerpoint/2010/main" val="1437448723"/>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611188" y="1669465"/>
            <a:ext cx="7921625" cy="3656597"/>
          </a:xfrm>
        </p:spPr>
        <p:txBody>
          <a:bodyPr vert="horz" lIns="68580" tIns="34290" rIns="68580" bIns="34290" rtlCol="0">
            <a:normAutofit/>
          </a:bodyPr>
          <a:lstStyle/>
          <a:p>
            <a:r>
              <a:rPr lang="ro-RO" b="0" dirty="0">
                <a:solidFill>
                  <a:schemeClr val="bg1"/>
                </a:solidFill>
                <a:latin typeface="ITC Lubalin Graph Std Book" panose="02060502020205020404" pitchFamily="18" charset="0"/>
                <a:cs typeface="Arial" panose="020B0604020202020204" pitchFamily="34" charset="0"/>
              </a:rPr>
              <a:t>Exepmlificați </a:t>
            </a:r>
            <a:r>
              <a:rPr lang="pt-BR" b="0" dirty="0">
                <a:solidFill>
                  <a:schemeClr val="bg1"/>
                </a:solidFill>
                <a:latin typeface="ITC Lubalin Graph Std Book" panose="02060502020205020404" pitchFamily="18" charset="0"/>
                <a:cs typeface="Arial" panose="020B0604020202020204" pitchFamily="34" charset="0"/>
              </a:rPr>
              <a:t>algoritmul de </a:t>
            </a:r>
            <a:r>
              <a:rPr lang="pt-BR" b="0">
                <a:solidFill>
                  <a:schemeClr val="bg1"/>
                </a:solidFill>
                <a:latin typeface="ITC Lubalin Graph Std Book" panose="02060502020205020404" pitchFamily="18" charset="0"/>
                <a:cs typeface="Arial" panose="020B0604020202020204" pitchFamily="34" charset="0"/>
              </a:rPr>
              <a:t>generare </a:t>
            </a:r>
            <a:r>
              <a:rPr lang="pt-BR" b="0" smtClean="0">
                <a:solidFill>
                  <a:schemeClr val="bg1"/>
                </a:solidFill>
                <a:latin typeface="ITC Lubalin Graph Std Book" panose="02060502020205020404" pitchFamily="18" charset="0"/>
                <a:cs typeface="Arial" panose="020B0604020202020204" pitchFamily="34" charset="0"/>
              </a:rPr>
              <a:t/>
            </a:r>
            <a:br>
              <a:rPr lang="pt-BR" b="0" smtClean="0">
                <a:solidFill>
                  <a:schemeClr val="bg1"/>
                </a:solidFill>
                <a:latin typeface="ITC Lubalin Graph Std Book" panose="02060502020205020404" pitchFamily="18" charset="0"/>
                <a:cs typeface="Arial" panose="020B0604020202020204" pitchFamily="34" charset="0"/>
              </a:rPr>
            </a:br>
            <a:r>
              <a:rPr lang="pt-BR" b="0" smtClean="0">
                <a:solidFill>
                  <a:schemeClr val="bg1"/>
                </a:solidFill>
                <a:latin typeface="ITC Lubalin Graph Std Book" panose="02060502020205020404" pitchFamily="18" charset="0"/>
                <a:cs typeface="Arial" panose="020B0604020202020204" pitchFamily="34" charset="0"/>
              </a:rPr>
              <a:t>a </a:t>
            </a:r>
            <a:r>
              <a:rPr lang="pt-BR" b="0" dirty="0">
                <a:solidFill>
                  <a:schemeClr val="bg1"/>
                </a:solidFill>
                <a:latin typeface="ITC Lubalin Graph Std Book" panose="02060502020205020404" pitchFamily="18" charset="0"/>
                <a:cs typeface="Arial" panose="020B0604020202020204" pitchFamily="34" charset="0"/>
              </a:rPr>
              <a:t>cheilor </a:t>
            </a:r>
            <a:r>
              <a:rPr lang="pt-BR" b="0">
                <a:solidFill>
                  <a:schemeClr val="bg1"/>
                </a:solidFill>
                <a:latin typeface="ITC Lubalin Graph Std Book" panose="02060502020205020404" pitchFamily="18" charset="0"/>
                <a:cs typeface="Arial" panose="020B0604020202020204" pitchFamily="34" charset="0"/>
              </a:rPr>
              <a:t>RSA</a:t>
            </a:r>
            <a:r>
              <a:rPr lang="ro-RO" b="0" smtClean="0">
                <a:solidFill>
                  <a:schemeClr val="bg1"/>
                </a:solidFill>
                <a:latin typeface="ITC Lubalin Graph Std Book" panose="02060502020205020404" pitchFamily="18" charset="0"/>
                <a:cs typeface="Arial" panose="020B0604020202020204" pitchFamily="34" charset="0"/>
              </a:rPr>
              <a:t>?</a:t>
            </a:r>
            <a:endParaRPr lang="it-IT" b="0" smtClean="0">
              <a:solidFill>
                <a:schemeClr val="bg1"/>
              </a:solidFill>
              <a:latin typeface="ITC Lubalin Graph Std Book" panose="02060502020205020404" pitchFamily="18" charset="0"/>
              <a:cs typeface="Arial" panose="020B0604020202020204" pitchFamily="34" charset="0"/>
            </a:endParaRPr>
          </a:p>
          <a:p>
            <a:endParaRPr lang="ro-RO" sz="800" b="0" dirty="0">
              <a:solidFill>
                <a:schemeClr val="bg1"/>
              </a:solidFill>
              <a:latin typeface="ITC Lubalin Graph Std Book" panose="02060502020205020404" pitchFamily="18" charset="0"/>
              <a:cs typeface="Arial" panose="020B0604020202020204" pitchFamily="34" charset="0"/>
            </a:endParaRPr>
          </a:p>
          <a:p>
            <a:r>
              <a:rPr lang="ro-RO" b="0" dirty="0">
                <a:solidFill>
                  <a:schemeClr val="bg1"/>
                </a:solidFill>
                <a:latin typeface="ITC Lubalin Graph Std Book" panose="02060502020205020404" pitchFamily="18" charset="0"/>
                <a:cs typeface="Arial" panose="020B0604020202020204" pitchFamily="34" charset="0"/>
              </a:rPr>
              <a:t>Generarea </a:t>
            </a:r>
            <a:r>
              <a:rPr lang="ro-RO" b="0">
                <a:solidFill>
                  <a:schemeClr val="bg1"/>
                </a:solidFill>
                <a:latin typeface="ITC Lubalin Graph Std Book" panose="02060502020205020404" pitchFamily="18" charset="0"/>
                <a:cs typeface="Arial" panose="020B0604020202020204" pitchFamily="34" charset="0"/>
              </a:rPr>
              <a:t>cheilor</a:t>
            </a:r>
            <a:r>
              <a:rPr lang="ro-RO" b="0" smtClean="0">
                <a:solidFill>
                  <a:schemeClr val="bg1"/>
                </a:solidFill>
                <a:latin typeface="ITC Lubalin Graph Std Book" panose="02060502020205020404" pitchFamily="18" charset="0"/>
                <a:cs typeface="Arial" panose="020B0604020202020204" pitchFamily="34" charset="0"/>
              </a:rPr>
              <a:t>?</a:t>
            </a:r>
            <a:endParaRPr lang="it-IT" b="0" smtClean="0">
              <a:solidFill>
                <a:schemeClr val="bg1"/>
              </a:solidFill>
              <a:latin typeface="ITC Lubalin Graph Std Book" panose="02060502020205020404" pitchFamily="18" charset="0"/>
              <a:cs typeface="Arial" panose="020B0604020202020204" pitchFamily="34" charset="0"/>
            </a:endParaRPr>
          </a:p>
          <a:p>
            <a:endParaRPr lang="ro-RO" sz="800" b="0" dirty="0">
              <a:solidFill>
                <a:schemeClr val="bg1"/>
              </a:solidFill>
              <a:latin typeface="ITC Lubalin Graph Std Book" panose="02060502020205020404" pitchFamily="18" charset="0"/>
              <a:cs typeface="Arial" panose="020B0604020202020204" pitchFamily="34" charset="0"/>
            </a:endParaRPr>
          </a:p>
          <a:p>
            <a:r>
              <a:rPr lang="en-US" b="0" dirty="0" err="1">
                <a:solidFill>
                  <a:schemeClr val="bg1"/>
                </a:solidFill>
                <a:latin typeface="ITC Lubalin Graph Std Book" panose="02060502020205020404" pitchFamily="18" charset="0"/>
                <a:cs typeface="Arial" panose="020B0604020202020204" pitchFamily="34" charset="0"/>
              </a:rPr>
              <a:t>Generarea</a:t>
            </a:r>
            <a:r>
              <a:rPr lang="en-US" b="0" dirty="0">
                <a:solidFill>
                  <a:schemeClr val="bg1"/>
                </a:solidFill>
                <a:latin typeface="ITC Lubalin Graph Std Book" panose="02060502020205020404" pitchFamily="18" charset="0"/>
                <a:cs typeface="Arial" panose="020B0604020202020204" pitchFamily="34" charset="0"/>
              </a:rPr>
              <a:t> </a:t>
            </a:r>
            <a:r>
              <a:rPr lang="en-US" b="0" err="1">
                <a:solidFill>
                  <a:schemeClr val="bg1"/>
                </a:solidFill>
                <a:latin typeface="ITC Lubalin Graph Std Book" panose="02060502020205020404" pitchFamily="18" charset="0"/>
                <a:cs typeface="Arial" panose="020B0604020202020204" pitchFamily="34" charset="0"/>
              </a:rPr>
              <a:t>semnăturii</a:t>
            </a:r>
            <a:r>
              <a:rPr lang="ro-RO" b="0" smtClean="0">
                <a:solidFill>
                  <a:schemeClr val="bg1"/>
                </a:solidFill>
                <a:latin typeface="ITC Lubalin Graph Std Book" panose="02060502020205020404" pitchFamily="18" charset="0"/>
                <a:cs typeface="Arial" panose="020B0604020202020204" pitchFamily="34" charset="0"/>
              </a:rPr>
              <a:t>?</a:t>
            </a:r>
            <a:endParaRPr lang="it-IT" b="0" smtClean="0">
              <a:solidFill>
                <a:schemeClr val="bg1"/>
              </a:solidFill>
              <a:latin typeface="ITC Lubalin Graph Std Book" panose="02060502020205020404" pitchFamily="18" charset="0"/>
              <a:cs typeface="Arial" panose="020B0604020202020204" pitchFamily="34" charset="0"/>
            </a:endParaRPr>
          </a:p>
          <a:p>
            <a:endParaRPr lang="ro-RO" sz="800" b="0" dirty="0">
              <a:solidFill>
                <a:schemeClr val="bg1"/>
              </a:solidFill>
              <a:latin typeface="ITC Lubalin Graph Std Book" panose="02060502020205020404" pitchFamily="18" charset="0"/>
              <a:cs typeface="Arial" panose="020B0604020202020204" pitchFamily="34" charset="0"/>
            </a:endParaRPr>
          </a:p>
          <a:p>
            <a:r>
              <a:rPr lang="en-US" b="0" dirty="0" err="1">
                <a:solidFill>
                  <a:schemeClr val="bg1"/>
                </a:solidFill>
                <a:latin typeface="ITC Lubalin Graph Std Book" panose="02060502020205020404" pitchFamily="18" charset="0"/>
                <a:cs typeface="Arial" panose="020B0604020202020204" pitchFamily="34" charset="0"/>
              </a:rPr>
              <a:t>Verificarea</a:t>
            </a:r>
            <a:r>
              <a:rPr lang="en-US" b="0" dirty="0">
                <a:solidFill>
                  <a:schemeClr val="bg1"/>
                </a:solidFill>
                <a:latin typeface="ITC Lubalin Graph Std Book" panose="02060502020205020404" pitchFamily="18" charset="0"/>
                <a:cs typeface="Arial" panose="020B0604020202020204" pitchFamily="34" charset="0"/>
              </a:rPr>
              <a:t> </a:t>
            </a:r>
            <a:r>
              <a:rPr lang="en-US" b="0" dirty="0" err="1">
                <a:solidFill>
                  <a:schemeClr val="bg1"/>
                </a:solidFill>
                <a:latin typeface="ITC Lubalin Graph Std Book" panose="02060502020205020404" pitchFamily="18" charset="0"/>
                <a:cs typeface="Arial" panose="020B0604020202020204" pitchFamily="34" charset="0"/>
              </a:rPr>
              <a:t>semnăturii</a:t>
            </a:r>
            <a:r>
              <a:rPr lang="ro-RO" b="0" dirty="0">
                <a:solidFill>
                  <a:schemeClr val="bg1"/>
                </a:solidFill>
                <a:latin typeface="ITC Lubalin Graph Std Book" panose="02060502020205020404" pitchFamily="18" charset="0"/>
                <a:cs typeface="Arial" panose="020B0604020202020204" pitchFamily="34" charset="0"/>
              </a:rPr>
              <a:t>?</a:t>
            </a:r>
          </a:p>
          <a:p>
            <a:endParaRPr lang="ro-RO" b="0" dirty="0">
              <a:latin typeface="ITC Lubalin Graph Std Book" panose="02060502020205020404" pitchFamily="18" charset="0"/>
              <a:cs typeface="Arial" panose="020B0604020202020204" pitchFamily="34" charset="0"/>
            </a:endParaRPr>
          </a:p>
          <a:p>
            <a:endParaRPr lang="ro-RO" b="0" dirty="0">
              <a:latin typeface="ITC Lubalin Graph Std Book" panose="02060502020205020404" pitchFamily="18" charset="0"/>
              <a:cs typeface="Arial" panose="020B0604020202020204" pitchFamily="34" charset="0"/>
            </a:endParaRPr>
          </a:p>
          <a:p>
            <a:endParaRPr lang="en-US" b="0" dirty="0">
              <a:latin typeface="ITC Lubalin Graph Std Book" panose="02060502020205020404" pitchFamily="18" charset="0"/>
              <a:cs typeface="Arial" panose="020B0604020202020204" pitchFamily="34" charset="0"/>
            </a:endParaRPr>
          </a:p>
        </p:txBody>
      </p:sp>
      <p:sp>
        <p:nvSpPr>
          <p:cNvPr id="2" name="Titolo 1"/>
          <p:cNvSpPr>
            <a:spLocks noGrp="1"/>
          </p:cNvSpPr>
          <p:nvPr>
            <p:ph type="title"/>
          </p:nvPr>
        </p:nvSpPr>
        <p:spPr/>
        <p:txBody>
          <a:bodyPr/>
          <a:lstStyle/>
          <a:p>
            <a:r>
              <a:rPr lang="it-IT" b="0"/>
              <a:t>Întrebare de control</a:t>
            </a:r>
          </a:p>
        </p:txBody>
      </p:sp>
    </p:spTree>
    <p:extLst>
      <p:ext uri="{BB962C8B-B14F-4D97-AF65-F5344CB8AC3E}">
        <p14:creationId xmlns:p14="http://schemas.microsoft.com/office/powerpoint/2010/main" val="3566267643"/>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28664"/>
            <a:ext cx="7921625" cy="4533012"/>
          </a:xfrm>
        </p:spPr>
        <p:txBody>
          <a:bodyPr/>
          <a:lstStyle/>
          <a:p>
            <a:r>
              <a:rPr lang="en-US" b="0" smtClean="0"/>
              <a:t>SCHEMA </a:t>
            </a:r>
            <a:br>
              <a:rPr lang="en-US" b="0" smtClean="0"/>
            </a:br>
            <a:r>
              <a:rPr lang="en-US" b="0" smtClean="0"/>
              <a:t>DE SEMNĂTURĂ </a:t>
            </a:r>
            <a:r>
              <a:rPr lang="ro-RO" b="0" smtClean="0"/>
              <a:t/>
            </a:r>
            <a:br>
              <a:rPr lang="ro-RO" b="0" smtClean="0"/>
            </a:br>
            <a:r>
              <a:rPr lang="en-US" b="0" smtClean="0"/>
              <a:t>EL</a:t>
            </a:r>
            <a:r>
              <a:rPr lang="ro-RO" b="0" smtClean="0"/>
              <a:t> </a:t>
            </a:r>
            <a:r>
              <a:rPr lang="en-US" b="0" smtClean="0"/>
              <a:t>GAMAL</a:t>
            </a:r>
            <a:endParaRPr lang="en-US" b="0" dirty="0"/>
          </a:p>
        </p:txBody>
      </p:sp>
    </p:spTree>
    <p:extLst>
      <p:ext uri="{BB962C8B-B14F-4D97-AF65-F5344CB8AC3E}">
        <p14:creationId xmlns:p14="http://schemas.microsoft.com/office/powerpoint/2010/main" val="2873686297"/>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noAutofit/>
              </a:bodyPr>
              <a:lstStyle/>
              <a:p>
                <a:pPr marL="0" indent="0">
                  <a:buNone/>
                </a:pPr>
                <a:r>
                  <a:rPr lang="en-US" b="0" dirty="0" err="1">
                    <a:solidFill>
                      <a:srgbClr val="FFC000"/>
                    </a:solidFill>
                    <a:latin typeface="ITC Lubalin Graph Std Book" panose="02060502020205020404" pitchFamily="18" charset="0"/>
                    <a:cs typeface="Arial" panose="020B0604020202020204" pitchFamily="34" charset="0"/>
                  </a:rPr>
                  <a:t>Generarea</a:t>
                </a:r>
                <a:r>
                  <a:rPr lang="en-US" b="0" dirty="0">
                    <a:solidFill>
                      <a:srgbClr val="FFC000"/>
                    </a:solidFill>
                    <a:latin typeface="ITC Lubalin Graph Std Book" panose="02060502020205020404" pitchFamily="18" charset="0"/>
                    <a:cs typeface="Arial" panose="020B0604020202020204" pitchFamily="34" charset="0"/>
                  </a:rPr>
                  <a:t> </a:t>
                </a:r>
                <a:r>
                  <a:rPr lang="en-US" b="0" dirty="0" err="1">
                    <a:solidFill>
                      <a:srgbClr val="FFC000"/>
                    </a:solidFill>
                    <a:latin typeface="ITC Lubalin Graph Std Book" panose="02060502020205020404" pitchFamily="18" charset="0"/>
                    <a:cs typeface="Arial" panose="020B0604020202020204" pitchFamily="34" charset="0"/>
                  </a:rPr>
                  <a:t>cheilor</a:t>
                </a:r>
                <a:r>
                  <a:rPr lang="ro-RO" b="0" dirty="0">
                    <a:solidFill>
                      <a:srgbClr val="FFC000"/>
                    </a:solidFill>
                    <a:latin typeface="ITC Lubalin Graph Std Book" panose="02060502020205020404" pitchFamily="18" charset="0"/>
                    <a:cs typeface="Arial" panose="020B0604020202020204" pitchFamily="34" charset="0"/>
                  </a:rPr>
                  <a:t>:</a:t>
                </a:r>
              </a:p>
              <a:p>
                <a:r>
                  <a:rPr lang="en-US" b="0" dirty="0" err="1">
                    <a:latin typeface="ITC Lubalin Graph Std Book" panose="02060502020205020404" pitchFamily="18" charset="0"/>
                    <a:cs typeface="Arial" panose="020B0604020202020204" pitchFamily="34" charset="0"/>
                  </a:rPr>
                  <a:t>Generează</a:t>
                </a:r>
                <a:r>
                  <a:rPr lang="en-US" b="0" dirty="0">
                    <a:latin typeface="ITC Lubalin Graph Std Book" panose="02060502020205020404" pitchFamily="18" charset="0"/>
                    <a:cs typeface="Arial" panose="020B0604020202020204" pitchFamily="34" charset="0"/>
                  </a:rPr>
                  <a:t> un </a:t>
                </a:r>
                <a:r>
                  <a:rPr lang="en-US" b="0" dirty="0" err="1">
                    <a:latin typeface="ITC Lubalin Graph Std Book" panose="02060502020205020404" pitchFamily="18" charset="0"/>
                    <a:cs typeface="Arial" panose="020B0604020202020204" pitchFamily="34" charset="0"/>
                  </a:rPr>
                  <a:t>număr</a:t>
                </a:r>
                <a:r>
                  <a:rPr lang="en-US" b="0" dirty="0">
                    <a:latin typeface="ITC Lubalin Graph Std Book" panose="02060502020205020404" pitchFamily="18" charset="0"/>
                    <a:cs typeface="Arial" panose="020B0604020202020204" pitchFamily="34" charset="0"/>
                  </a:rPr>
                  <a:t> prim mare </a:t>
                </a:r>
                <a:r>
                  <a:rPr lang="en-US" b="0" dirty="0">
                    <a:solidFill>
                      <a:srgbClr val="FFC000"/>
                    </a:solidFill>
                    <a:latin typeface="ITC Lubalin Graph Std Book" panose="02060502020205020404" pitchFamily="18" charset="0"/>
                    <a:cs typeface="Arial" panose="020B0604020202020204" pitchFamily="34" charset="0"/>
                  </a:rPr>
                  <a:t>p</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şi</a:t>
                </a:r>
                <a:r>
                  <a:rPr lang="en-US" b="0" dirty="0">
                    <a:latin typeface="ITC Lubalin Graph Std Book" panose="02060502020205020404" pitchFamily="18" charset="0"/>
                    <a:cs typeface="Arial" panose="020B0604020202020204" pitchFamily="34" charset="0"/>
                  </a:rPr>
                  <a:t> un generator </a:t>
                </a:r>
                <a:r>
                  <a:rPr lang="el-GR" b="0" dirty="0">
                    <a:solidFill>
                      <a:srgbClr val="FFC000"/>
                    </a:solidFill>
                    <a:latin typeface="ITC Lubalin Graph Std Book" panose="02060502020205020404" pitchFamily="18" charset="0"/>
                    <a:cs typeface="Arial" panose="020B0604020202020204" pitchFamily="34" charset="0"/>
                  </a:rPr>
                  <a:t>α</a:t>
                </a:r>
                <a:r>
                  <a:rPr lang="el-GR" b="0" dirty="0">
                    <a:latin typeface="ITC Lubalin Graph Std Book" panose="02060502020205020404" pitchFamily="18" charset="0"/>
                    <a:cs typeface="Arial" panose="020B0604020202020204" pitchFamily="34" charset="0"/>
                  </a:rPr>
                  <a:t> </a:t>
                </a:r>
                <a:r>
                  <a:rPr lang="en-US" b="0" dirty="0">
                    <a:latin typeface="ITC Lubalin Graph Std Book" panose="02060502020205020404" pitchFamily="18" charset="0"/>
                    <a:cs typeface="Arial" panose="020B0604020202020204" pitchFamily="34" charset="0"/>
                  </a:rPr>
                  <a:t>al </a:t>
                </a:r>
                <a:r>
                  <a:rPr lang="en-US" b="0" dirty="0" err="1">
                    <a:latin typeface="ITC Lubalin Graph Std Book" panose="02060502020205020404" pitchFamily="18" charset="0"/>
                    <a:cs typeface="Arial" panose="020B0604020202020204" pitchFamily="34" charset="0"/>
                  </a:rPr>
                  <a:t>grupului</a:t>
                </a:r>
                <a:r>
                  <a:rPr lang="ro-RO"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multiplicativ</a:t>
                </a:r>
                <a:r>
                  <a:rPr lang="en-US" b="0" dirty="0">
                    <a:latin typeface="ITC Lubalin Graph Std Book" panose="02060502020205020404" pitchFamily="18" charset="0"/>
                    <a:cs typeface="Arial" panose="020B0604020202020204" pitchFamily="34" charset="0"/>
                  </a:rPr>
                  <a:t> </a:t>
                </a:r>
                <a14:m>
                  <m:oMath xmlns:m="http://schemas.openxmlformats.org/officeDocument/2006/math">
                    <m:sSub>
                      <m:sSubPr>
                        <m:ctrlPr>
                          <a:rPr lang="en-US" b="0" i="1" dirty="0" smtClean="0">
                            <a:solidFill>
                              <a:srgbClr val="FFC000"/>
                            </a:solidFill>
                            <a:latin typeface="Cambria Math" panose="02040503050406030204" pitchFamily="18" charset="0"/>
                            <a:cs typeface="Arial" panose="020B0604020202020204" pitchFamily="34" charset="0"/>
                          </a:rPr>
                        </m:ctrlPr>
                      </m:sSubPr>
                      <m:e>
                        <m:r>
                          <a:rPr lang="en-US" b="0" i="1" dirty="0">
                            <a:solidFill>
                              <a:srgbClr val="FFC000"/>
                            </a:solidFill>
                            <a:latin typeface="Cambria Math" panose="02040503050406030204" pitchFamily="18" charset="0"/>
                            <a:cs typeface="Arial" panose="020B0604020202020204" pitchFamily="34" charset="0"/>
                          </a:rPr>
                          <m:t>𝑍</m:t>
                        </m:r>
                      </m:e>
                      <m:sub>
                        <m:r>
                          <a:rPr lang="en-US" b="0" i="1" dirty="0">
                            <a:solidFill>
                              <a:srgbClr val="FFC000"/>
                            </a:solidFill>
                            <a:latin typeface="Cambria Math" panose="02040503050406030204" pitchFamily="18" charset="0"/>
                            <a:cs typeface="Arial" panose="020B0604020202020204" pitchFamily="34" charset="0"/>
                          </a:rPr>
                          <m:t>𝑝</m:t>
                        </m:r>
                        <m:r>
                          <m:rPr>
                            <m:nor/>
                          </m:rPr>
                          <a:rPr lang="en-US" b="0" dirty="0">
                            <a:solidFill>
                              <a:srgbClr val="FFC000"/>
                            </a:solidFill>
                            <a:latin typeface="ITC Lubalin Graph Std Book" panose="02060502020205020404" pitchFamily="18" charset="0"/>
                            <a:cs typeface="Arial" panose="020B0604020202020204" pitchFamily="34" charset="0"/>
                          </a:rPr>
                          <m:t> </m:t>
                        </m:r>
                      </m:sub>
                    </m:sSub>
                  </m:oMath>
                </a14:m>
                <a:r>
                  <a:rPr lang="en-US" b="0" dirty="0">
                    <a:solidFill>
                      <a:srgbClr val="FFC000"/>
                    </a:solidFill>
                    <a:latin typeface="ITC Lubalin Graph Std Book" panose="02060502020205020404" pitchFamily="18" charset="0"/>
                    <a:cs typeface="Arial" panose="020B0604020202020204" pitchFamily="34" charset="0"/>
                  </a:rPr>
                  <a:t>*</a:t>
                </a:r>
                <a:r>
                  <a:rPr lang="en-US" b="0" dirty="0">
                    <a:latin typeface="ITC Lubalin Graph Std Book" panose="02060502020205020404" pitchFamily="18" charset="0"/>
                    <a:cs typeface="Arial" panose="020B0604020202020204" pitchFamily="34" charset="0"/>
                  </a:rPr>
                  <a:t>;</a:t>
                </a:r>
              </a:p>
              <a:p>
                <a:r>
                  <a:rPr lang="en-US" b="0" dirty="0" err="1">
                    <a:latin typeface="ITC Lubalin Graph Std Book" panose="02060502020205020404" pitchFamily="18" charset="0"/>
                    <a:cs typeface="Arial" panose="020B0604020202020204" pitchFamily="34" charset="0"/>
                  </a:rPr>
                  <a:t>Selectează</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aleator</a:t>
                </a:r>
                <a:r>
                  <a:rPr lang="en-US" b="0" dirty="0">
                    <a:latin typeface="ITC Lubalin Graph Std Book" panose="02060502020205020404" pitchFamily="18" charset="0"/>
                    <a:cs typeface="Arial" panose="020B0604020202020204" pitchFamily="34" charset="0"/>
                  </a:rPr>
                  <a:t> un </a:t>
                </a:r>
                <a:r>
                  <a:rPr lang="en-US" b="0" dirty="0" err="1">
                    <a:latin typeface="ITC Lubalin Graph Std Book" panose="02060502020205020404" pitchFamily="18" charset="0"/>
                    <a:cs typeface="Arial" panose="020B0604020202020204" pitchFamily="34" charset="0"/>
                  </a:rPr>
                  <a:t>număr</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întreg</a:t>
                </a:r>
                <a:r>
                  <a:rPr lang="en-US" b="0" dirty="0">
                    <a:latin typeface="ITC Lubalin Graph Std Book" panose="02060502020205020404" pitchFamily="18" charset="0"/>
                    <a:cs typeface="Arial" panose="020B0604020202020204" pitchFamily="34" charset="0"/>
                  </a:rPr>
                  <a:t> </a:t>
                </a:r>
                <a:r>
                  <a:rPr lang="ro-RO" b="0" dirty="0">
                    <a:solidFill>
                      <a:srgbClr val="FFC000"/>
                    </a:solidFill>
                    <a:latin typeface="ITC Lubalin Graph Std Book" panose="02060502020205020404" pitchFamily="18" charset="0"/>
                    <a:cs typeface="Arial" panose="020B0604020202020204" pitchFamily="34" charset="0"/>
                  </a:rPr>
                  <a:t>a</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astfel</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încât</a:t>
                </a:r>
                <a:r>
                  <a:rPr lang="en-US" b="0" dirty="0">
                    <a:latin typeface="ITC Lubalin Graph Std Book" panose="02060502020205020404" pitchFamily="18" charset="0"/>
                    <a:cs typeface="Arial" panose="020B0604020202020204" pitchFamily="34" charset="0"/>
                  </a:rPr>
                  <a:t> </a:t>
                </a:r>
                <a:r>
                  <a:rPr lang="en-US" b="0" dirty="0">
                    <a:solidFill>
                      <a:srgbClr val="FFC000"/>
                    </a:solidFill>
                    <a:latin typeface="ITC Lubalin Graph Std Book" panose="02060502020205020404" pitchFamily="18" charset="0"/>
                    <a:cs typeface="Arial" panose="020B0604020202020204" pitchFamily="34" charset="0"/>
                  </a:rPr>
                  <a:t>1 ≤ </a:t>
                </a:r>
                <a:r>
                  <a:rPr lang="ro-RO" b="0" dirty="0">
                    <a:solidFill>
                      <a:srgbClr val="FFC000"/>
                    </a:solidFill>
                    <a:latin typeface="ITC Lubalin Graph Std Book" panose="02060502020205020404" pitchFamily="18" charset="0"/>
                    <a:cs typeface="Arial" panose="020B0604020202020204" pitchFamily="34" charset="0"/>
                  </a:rPr>
                  <a:t>a</a:t>
                </a:r>
                <a:r>
                  <a:rPr lang="en-US" b="0" dirty="0">
                    <a:solidFill>
                      <a:srgbClr val="FFC000"/>
                    </a:solidFill>
                    <a:latin typeface="ITC Lubalin Graph Std Book" panose="02060502020205020404" pitchFamily="18" charset="0"/>
                    <a:cs typeface="Arial" panose="020B0604020202020204" pitchFamily="34" charset="0"/>
                  </a:rPr>
                  <a:t> ≤ p–2</a:t>
                </a:r>
                <a:r>
                  <a:rPr lang="en-US" b="0" dirty="0">
                    <a:latin typeface="ITC Lubalin Graph Std Book" panose="02060502020205020404" pitchFamily="18" charset="0"/>
                    <a:cs typeface="Arial" panose="020B0604020202020204" pitchFamily="34" charset="0"/>
                  </a:rPr>
                  <a:t>;</a:t>
                </a:r>
              </a:p>
              <a:p>
                <a:r>
                  <a:rPr lang="en-US" b="0" dirty="0" err="1">
                    <a:latin typeface="ITC Lubalin Graph Std Book" panose="02060502020205020404" pitchFamily="18" charset="0"/>
                    <a:cs typeface="Arial" panose="020B0604020202020204" pitchFamily="34" charset="0"/>
                  </a:rPr>
                  <a:t>Calculează</a:t>
                </a:r>
                <a:r>
                  <a:rPr lang="en-US" b="0" dirty="0">
                    <a:latin typeface="ITC Lubalin Graph Std Book" panose="02060502020205020404" pitchFamily="18" charset="0"/>
                    <a:cs typeface="Arial" panose="020B0604020202020204" pitchFamily="34" charset="0"/>
                  </a:rPr>
                  <a:t> </a:t>
                </a:r>
                <a:r>
                  <a:rPr lang="en-US" b="0" dirty="0">
                    <a:solidFill>
                      <a:srgbClr val="FFC000"/>
                    </a:solidFill>
                    <a:latin typeface="ITC Lubalin Graph Std Book" panose="02060502020205020404" pitchFamily="18" charset="0"/>
                    <a:cs typeface="Arial" panose="020B0604020202020204" pitchFamily="34" charset="0"/>
                  </a:rPr>
                  <a:t>y = </a:t>
                </a:r>
                <a14:m>
                  <m:oMath xmlns:m="http://schemas.openxmlformats.org/officeDocument/2006/math">
                    <m:sSup>
                      <m:sSupPr>
                        <m:ctrlPr>
                          <a:rPr lang="el-GR" b="0" i="1" dirty="0" smtClean="0">
                            <a:solidFill>
                              <a:srgbClr val="FFC000"/>
                            </a:solidFill>
                            <a:latin typeface="Cambria Math" panose="02040503050406030204" pitchFamily="18" charset="0"/>
                            <a:cs typeface="Arial" panose="020B0604020202020204" pitchFamily="34" charset="0"/>
                          </a:rPr>
                        </m:ctrlPr>
                      </m:sSupPr>
                      <m:e>
                        <m:r>
                          <a:rPr lang="el-GR" b="0" i="1" dirty="0">
                            <a:solidFill>
                              <a:srgbClr val="FFC000"/>
                            </a:solidFill>
                            <a:latin typeface="Cambria Math" panose="02040503050406030204" pitchFamily="18" charset="0"/>
                            <a:cs typeface="Arial" panose="020B0604020202020204" pitchFamily="34" charset="0"/>
                          </a:rPr>
                          <m:t>𝛼</m:t>
                        </m:r>
                      </m:e>
                      <m:sup>
                        <m:r>
                          <a:rPr lang="en-US" b="0" i="1" dirty="0">
                            <a:solidFill>
                              <a:srgbClr val="FFC000"/>
                            </a:solidFill>
                            <a:latin typeface="Cambria Math" panose="02040503050406030204" pitchFamily="18" charset="0"/>
                            <a:cs typeface="Arial" panose="020B0604020202020204" pitchFamily="34" charset="0"/>
                          </a:rPr>
                          <m:t>𝑎</m:t>
                        </m:r>
                      </m:sup>
                    </m:sSup>
                    <m:r>
                      <a:rPr lang="en-US" b="0" dirty="0" smtClean="0">
                        <a:solidFill>
                          <a:srgbClr val="FFC000"/>
                        </a:solidFill>
                        <a:latin typeface="Cambria Math" panose="02040503050406030204" pitchFamily="18" charset="0"/>
                        <a:cs typeface="Arial" panose="020B0604020202020204" pitchFamily="34" charset="0"/>
                      </a:rPr>
                      <m:t> </m:t>
                    </m:r>
                  </m:oMath>
                </a14:m>
                <a:r>
                  <a:rPr lang="en-US" b="0" dirty="0">
                    <a:solidFill>
                      <a:srgbClr val="FFC000"/>
                    </a:solidFill>
                    <a:latin typeface="ITC Lubalin Graph Std Book" panose="02060502020205020404" pitchFamily="18" charset="0"/>
                    <a:cs typeface="Arial" panose="020B0604020202020204" pitchFamily="34" charset="0"/>
                  </a:rPr>
                  <a:t>mod p</a:t>
                </a:r>
                <a:r>
                  <a:rPr lang="ro-RO" b="0" dirty="0">
                    <a:latin typeface="ITC Lubalin Graph Std Book" panose="02060502020205020404" pitchFamily="18" charset="0"/>
                    <a:cs typeface="Arial" panose="020B0604020202020204" pitchFamily="34" charset="0"/>
                  </a:rPr>
                  <a:t>;</a:t>
                </a:r>
                <a:endParaRPr lang="en-US" b="0" dirty="0">
                  <a:latin typeface="ITC Lubalin Graph Std Book" panose="02060502020205020404" pitchFamily="18" charset="0"/>
                  <a:cs typeface="Arial" panose="020B0604020202020204" pitchFamily="34" charset="0"/>
                </a:endParaRPr>
              </a:p>
              <a:p>
                <a:r>
                  <a:rPr lang="en-US" b="0" dirty="0" err="1">
                    <a:latin typeface="ITC Lubalin Graph Std Book" panose="02060502020205020404" pitchFamily="18" charset="0"/>
                    <a:cs typeface="Arial" panose="020B0604020202020204" pitchFamily="34" charset="0"/>
                  </a:rPr>
                  <a:t>Cheia</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publică</a:t>
                </a:r>
                <a:r>
                  <a:rPr lang="en-US" b="0" dirty="0">
                    <a:latin typeface="ITC Lubalin Graph Std Book" panose="02060502020205020404" pitchFamily="18" charset="0"/>
                    <a:cs typeface="Arial" panose="020B0604020202020204" pitchFamily="34" charset="0"/>
                  </a:rPr>
                  <a:t> a </a:t>
                </a:r>
                <a:r>
                  <a:rPr lang="en-US" b="0" dirty="0" err="1">
                    <a:latin typeface="ITC Lubalin Graph Std Book" panose="02060502020205020404" pitchFamily="18" charset="0"/>
                    <a:cs typeface="Arial" panose="020B0604020202020204" pitchFamily="34" charset="0"/>
                  </a:rPr>
                  <a:t>entităţii</a:t>
                </a:r>
                <a:r>
                  <a:rPr lang="en-US" b="0" dirty="0">
                    <a:latin typeface="ITC Lubalin Graph Std Book" panose="02060502020205020404" pitchFamily="18" charset="0"/>
                    <a:cs typeface="Arial" panose="020B0604020202020204" pitchFamily="34" charset="0"/>
                  </a:rPr>
                  <a:t> </a:t>
                </a:r>
                <a:r>
                  <a:rPr lang="en-US" b="0" dirty="0">
                    <a:solidFill>
                      <a:srgbClr val="FFC000"/>
                    </a:solidFill>
                    <a:latin typeface="ITC Lubalin Graph Std Book" panose="02060502020205020404" pitchFamily="18" charset="0"/>
                    <a:cs typeface="Arial" panose="020B0604020202020204" pitchFamily="34" charset="0"/>
                  </a:rPr>
                  <a:t>A</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este</a:t>
                </a:r>
                <a:r>
                  <a:rPr lang="en-US" b="0" dirty="0">
                    <a:latin typeface="ITC Lubalin Graph Std Book" panose="02060502020205020404" pitchFamily="18" charset="0"/>
                    <a:cs typeface="Arial" panose="020B0604020202020204" pitchFamily="34" charset="0"/>
                  </a:rPr>
                  <a:t> </a:t>
                </a:r>
                <a:r>
                  <a:rPr lang="en-US" b="0" dirty="0">
                    <a:solidFill>
                      <a:srgbClr val="FFC000"/>
                    </a:solidFill>
                    <a:latin typeface="ITC Lubalin Graph Std Book" panose="02060502020205020404" pitchFamily="18" charset="0"/>
                    <a:cs typeface="Arial" panose="020B0604020202020204" pitchFamily="34" charset="0"/>
                  </a:rPr>
                  <a:t>(p, </a:t>
                </a:r>
                <a:r>
                  <a:rPr lang="el-GR" b="0" dirty="0">
                    <a:solidFill>
                      <a:srgbClr val="FFC000"/>
                    </a:solidFill>
                    <a:latin typeface="ITC Lubalin Graph Std Book" panose="02060502020205020404" pitchFamily="18" charset="0"/>
                    <a:cs typeface="Arial" panose="020B0604020202020204" pitchFamily="34" charset="0"/>
                  </a:rPr>
                  <a:t>α, </a:t>
                </a:r>
                <a:r>
                  <a:rPr lang="en-US" b="0" dirty="0">
                    <a:solidFill>
                      <a:srgbClr val="FFC000"/>
                    </a:solidFill>
                    <a:latin typeface="ITC Lubalin Graph Std Book" panose="02060502020205020404" pitchFamily="18" charset="0"/>
                    <a:cs typeface="Arial" panose="020B0604020202020204" pitchFamily="34" charset="0"/>
                  </a:rPr>
                  <a:t>y); </a:t>
                </a:r>
                <a:r>
                  <a:rPr lang="en-US" b="0" dirty="0" err="1">
                    <a:latin typeface="ITC Lubalin Graph Std Book" panose="02060502020205020404" pitchFamily="18" charset="0"/>
                    <a:cs typeface="Arial" panose="020B0604020202020204" pitchFamily="34" charset="0"/>
                  </a:rPr>
                  <a:t>cheia</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privată</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este</a:t>
                </a:r>
                <a:r>
                  <a:rPr lang="en-US" b="0" dirty="0">
                    <a:latin typeface="ITC Lubalin Graph Std Book" panose="02060502020205020404" pitchFamily="18" charset="0"/>
                    <a:cs typeface="Arial" panose="020B0604020202020204" pitchFamily="34" charset="0"/>
                  </a:rPr>
                  <a:t> </a:t>
                </a:r>
                <a:r>
                  <a:rPr lang="en-US" b="0" dirty="0">
                    <a:solidFill>
                      <a:srgbClr val="FFC000"/>
                    </a:solidFill>
                    <a:latin typeface="ITC Lubalin Graph Std Book" panose="02060502020205020404" pitchFamily="18" charset="0"/>
                    <a:cs typeface="Arial" panose="020B0604020202020204" pitchFamily="34" charset="0"/>
                  </a:rPr>
                  <a:t>a</a:t>
                </a:r>
                <a:r>
                  <a:rPr lang="en-US" b="0" dirty="0">
                    <a:latin typeface="ITC Lubalin Graph Std Book" panose="02060502020205020404" pitchFamily="18" charset="0"/>
                    <a:cs typeface="Arial" panose="020B0604020202020204" pitchFamily="34"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rotWithShape="0">
                <a:blip r:embed="rId3"/>
                <a:stretch>
                  <a:fillRect l="-1538" b="-1013"/>
                </a:stretch>
              </a:blipFill>
            </p:spPr>
            <p:txBody>
              <a:bodyPr/>
              <a:lstStyle/>
              <a:p>
                <a:r>
                  <a:rPr lang="it-IT">
                    <a:noFill/>
                  </a:rPr>
                  <a:t> </a:t>
                </a:r>
              </a:p>
            </p:txBody>
          </p:sp>
        </mc:Fallback>
      </mc:AlternateContent>
    </p:spTree>
    <p:extLst>
      <p:ext uri="{BB962C8B-B14F-4D97-AF65-F5344CB8AC3E}">
        <p14:creationId xmlns:p14="http://schemas.microsoft.com/office/powerpoint/2010/main" val="2781303278"/>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noAutofit/>
              </a:bodyPr>
              <a:lstStyle/>
              <a:p>
                <a:pPr marL="0" indent="0">
                  <a:buNone/>
                </a:pPr>
                <a:r>
                  <a:rPr lang="en-US" sz="2400" b="0" dirty="0" err="1">
                    <a:solidFill>
                      <a:srgbClr val="FFC000"/>
                    </a:solidFill>
                    <a:latin typeface="ITC Lubalin Graph Std Book" panose="02060502020205020404" pitchFamily="18" charset="0"/>
                    <a:cs typeface="Arial" panose="020B0604020202020204" pitchFamily="34" charset="0"/>
                  </a:rPr>
                  <a:t>Generarea</a:t>
                </a:r>
                <a:r>
                  <a:rPr lang="en-US" sz="2400" b="0" dirty="0">
                    <a:solidFill>
                      <a:srgbClr val="FFC000"/>
                    </a:solidFill>
                    <a:latin typeface="ITC Lubalin Graph Std Book" panose="02060502020205020404" pitchFamily="18" charset="0"/>
                    <a:cs typeface="Arial" panose="020B0604020202020204" pitchFamily="34" charset="0"/>
                  </a:rPr>
                  <a:t> </a:t>
                </a:r>
                <a:r>
                  <a:rPr lang="en-US" sz="2400" b="0" dirty="0" err="1">
                    <a:solidFill>
                      <a:srgbClr val="FFC000"/>
                    </a:solidFill>
                    <a:latin typeface="ITC Lubalin Graph Std Book" panose="02060502020205020404" pitchFamily="18" charset="0"/>
                    <a:cs typeface="Arial" panose="020B0604020202020204" pitchFamily="34" charset="0"/>
                  </a:rPr>
                  <a:t>semnăturii</a:t>
                </a:r>
                <a:r>
                  <a:rPr lang="ro-RO" sz="2400" b="0" dirty="0">
                    <a:solidFill>
                      <a:srgbClr val="FFC000"/>
                    </a:solidFill>
                    <a:latin typeface="ITC Lubalin Graph Std Book" panose="02060502020205020404" pitchFamily="18" charset="0"/>
                    <a:cs typeface="Arial" panose="020B0604020202020204" pitchFamily="34" charset="0"/>
                  </a:rPr>
                  <a:t>:</a:t>
                </a:r>
              </a:p>
              <a:p>
                <a:r>
                  <a:rPr lang="en-US" sz="2400" b="0" dirty="0" err="1">
                    <a:latin typeface="ITC Lubalin Graph Std Book" panose="02060502020205020404" pitchFamily="18" charset="0"/>
                    <a:cs typeface="Arial" panose="020B0604020202020204" pitchFamily="34" charset="0"/>
                  </a:rPr>
                  <a:t>Selectează</a:t>
                </a:r>
                <a:r>
                  <a:rPr lang="en-US" sz="2400" b="0" dirty="0">
                    <a:latin typeface="ITC Lubalin Graph Std Book" panose="02060502020205020404" pitchFamily="18" charset="0"/>
                    <a:cs typeface="Arial" panose="020B0604020202020204" pitchFamily="34" charset="0"/>
                  </a:rPr>
                  <a:t> </a:t>
                </a:r>
                <a:r>
                  <a:rPr lang="en-US" sz="2400" b="0" dirty="0" err="1">
                    <a:latin typeface="ITC Lubalin Graph Std Book" panose="02060502020205020404" pitchFamily="18" charset="0"/>
                    <a:cs typeface="Arial" panose="020B0604020202020204" pitchFamily="34" charset="0"/>
                  </a:rPr>
                  <a:t>aleator</a:t>
                </a:r>
                <a:r>
                  <a:rPr lang="en-US" sz="2400" b="0" dirty="0">
                    <a:latin typeface="ITC Lubalin Graph Std Book" panose="02060502020205020404" pitchFamily="18" charset="0"/>
                    <a:cs typeface="Arial" panose="020B0604020202020204" pitchFamily="34" charset="0"/>
                  </a:rPr>
                  <a:t> un </a:t>
                </a:r>
                <a:r>
                  <a:rPr lang="en-US" sz="2400" b="0" dirty="0" err="1">
                    <a:latin typeface="ITC Lubalin Graph Std Book" panose="02060502020205020404" pitchFamily="18" charset="0"/>
                    <a:cs typeface="Arial" panose="020B0604020202020204" pitchFamily="34" charset="0"/>
                  </a:rPr>
                  <a:t>număr</a:t>
                </a:r>
                <a:r>
                  <a:rPr lang="en-US" sz="2400" b="0" dirty="0">
                    <a:latin typeface="ITC Lubalin Graph Std Book" panose="02060502020205020404" pitchFamily="18" charset="0"/>
                    <a:cs typeface="Arial" panose="020B0604020202020204" pitchFamily="34" charset="0"/>
                  </a:rPr>
                  <a:t> </a:t>
                </a:r>
                <a:r>
                  <a:rPr lang="en-US" sz="2400" b="0" dirty="0" err="1">
                    <a:latin typeface="ITC Lubalin Graph Std Book" panose="02060502020205020404" pitchFamily="18" charset="0"/>
                    <a:cs typeface="Arial" panose="020B0604020202020204" pitchFamily="34" charset="0"/>
                  </a:rPr>
                  <a:t>intreg</a:t>
                </a:r>
                <a:r>
                  <a:rPr lang="en-US" sz="2400" b="0" dirty="0">
                    <a:latin typeface="ITC Lubalin Graph Std Book" panose="02060502020205020404" pitchFamily="18" charset="0"/>
                    <a:cs typeface="Arial" panose="020B0604020202020204" pitchFamily="34" charset="0"/>
                  </a:rPr>
                  <a:t> secret </a:t>
                </a:r>
                <a:r>
                  <a:rPr lang="en-US" sz="2400" b="0" i="1" dirty="0">
                    <a:latin typeface="ITC Lubalin Graph Std Book" panose="02060502020205020404" pitchFamily="18" charset="0"/>
                    <a:cs typeface="Arial" panose="020B0604020202020204" pitchFamily="34" charset="0"/>
                  </a:rPr>
                  <a:t>k</a:t>
                </a:r>
                <a:r>
                  <a:rPr lang="en-US" sz="2400" b="0" dirty="0">
                    <a:latin typeface="ITC Lubalin Graph Std Book" panose="02060502020205020404" pitchFamily="18" charset="0"/>
                    <a:cs typeface="Arial" panose="020B0604020202020204" pitchFamily="34" charset="0"/>
                  </a:rPr>
                  <a:t>, </a:t>
                </a:r>
                <a:r>
                  <a:rPr lang="en-US" sz="2400" b="0" dirty="0">
                    <a:solidFill>
                      <a:srgbClr val="FFC000"/>
                    </a:solidFill>
                    <a:latin typeface="ITC Lubalin Graph Std Book" panose="02060502020205020404" pitchFamily="18" charset="0"/>
                    <a:cs typeface="Arial" panose="020B0604020202020204" pitchFamily="34" charset="0"/>
                  </a:rPr>
                  <a:t>1 ≤ </a:t>
                </a:r>
                <a:r>
                  <a:rPr lang="en-US" sz="2400" b="0" i="1" dirty="0">
                    <a:solidFill>
                      <a:srgbClr val="FFC000"/>
                    </a:solidFill>
                    <a:latin typeface="ITC Lubalin Graph Std Book" panose="02060502020205020404" pitchFamily="18" charset="0"/>
                    <a:cs typeface="Arial" panose="020B0604020202020204" pitchFamily="34" charset="0"/>
                  </a:rPr>
                  <a:t>k </a:t>
                </a:r>
                <a:r>
                  <a:rPr lang="en-US" sz="2400" b="0" dirty="0">
                    <a:solidFill>
                      <a:srgbClr val="FFC000"/>
                    </a:solidFill>
                    <a:latin typeface="ITC Lubalin Graph Std Book" panose="02060502020205020404" pitchFamily="18" charset="0"/>
                    <a:cs typeface="Arial" panose="020B0604020202020204" pitchFamily="34" charset="0"/>
                  </a:rPr>
                  <a:t>≤ </a:t>
                </a:r>
                <a:r>
                  <a:rPr lang="en-US" sz="2400" b="0" i="1" dirty="0">
                    <a:solidFill>
                      <a:srgbClr val="FFC000"/>
                    </a:solidFill>
                    <a:latin typeface="ITC Lubalin Graph Std Book" panose="02060502020205020404" pitchFamily="18" charset="0"/>
                    <a:cs typeface="Arial" panose="020B0604020202020204" pitchFamily="34" charset="0"/>
                  </a:rPr>
                  <a:t>p </a:t>
                </a:r>
                <a:r>
                  <a:rPr lang="en-US" sz="2400" b="0" dirty="0">
                    <a:solidFill>
                      <a:srgbClr val="FFC000"/>
                    </a:solidFill>
                    <a:latin typeface="ITC Lubalin Graph Std Book" panose="02060502020205020404" pitchFamily="18" charset="0"/>
                    <a:cs typeface="Arial" panose="020B0604020202020204" pitchFamily="34" charset="0"/>
                  </a:rPr>
                  <a:t>–2</a:t>
                </a:r>
                <a:r>
                  <a:rPr lang="en-US" sz="2400" b="0" dirty="0">
                    <a:latin typeface="ITC Lubalin Graph Std Book" panose="02060502020205020404" pitchFamily="18" charset="0"/>
                    <a:cs typeface="Arial" panose="020B0604020202020204" pitchFamily="34" charset="0"/>
                  </a:rPr>
                  <a:t>, </a:t>
                </a:r>
                <a:r>
                  <a:rPr lang="en-US" sz="2400" b="0" dirty="0" err="1">
                    <a:latin typeface="ITC Lubalin Graph Std Book" panose="02060502020205020404" pitchFamily="18" charset="0"/>
                    <a:cs typeface="Arial" panose="020B0604020202020204" pitchFamily="34" charset="0"/>
                  </a:rPr>
                  <a:t>astfel</a:t>
                </a:r>
                <a:endParaRPr lang="en-US" sz="2400" b="0" dirty="0">
                  <a:latin typeface="ITC Lubalin Graph Std Book" panose="02060502020205020404" pitchFamily="18" charset="0"/>
                  <a:cs typeface="Arial" panose="020B0604020202020204" pitchFamily="34" charset="0"/>
                </a:endParaRPr>
              </a:p>
              <a:p>
                <a:pPr marL="0" indent="0">
                  <a:buNone/>
                </a:pPr>
                <a:r>
                  <a:rPr lang="ro-RO" sz="2400" b="0" i="1" dirty="0">
                    <a:latin typeface="ITC Lubalin Graph Std Book" panose="02060502020205020404" pitchFamily="18" charset="0"/>
                    <a:cs typeface="Arial" panose="020B0604020202020204" pitchFamily="34" charset="0"/>
                  </a:rPr>
                  <a:t>   încât </a:t>
                </a:r>
                <a:r>
                  <a:rPr lang="en-US" sz="2400" b="0" i="1" dirty="0" err="1">
                    <a:latin typeface="ITC Lubalin Graph Std Book" panose="02060502020205020404" pitchFamily="18" charset="0"/>
                    <a:cs typeface="Arial" panose="020B0604020202020204" pitchFamily="34" charset="0"/>
                  </a:rPr>
                  <a:t>cmmdc</a:t>
                </a:r>
                <a:r>
                  <a:rPr lang="en-US" sz="2400" b="0" dirty="0">
                    <a:latin typeface="ITC Lubalin Graph Std Book" panose="02060502020205020404" pitchFamily="18" charset="0"/>
                    <a:cs typeface="Arial" panose="020B0604020202020204" pitchFamily="34" charset="0"/>
                  </a:rPr>
                  <a:t>(</a:t>
                </a:r>
                <a:r>
                  <a:rPr lang="en-US" sz="2400" b="0" i="1" dirty="0">
                    <a:latin typeface="ITC Lubalin Graph Std Book" panose="02060502020205020404" pitchFamily="18" charset="0"/>
                    <a:cs typeface="Arial" panose="020B0604020202020204" pitchFamily="34" charset="0"/>
                  </a:rPr>
                  <a:t>k</a:t>
                </a:r>
                <a:r>
                  <a:rPr lang="en-US" sz="2400" b="0" dirty="0">
                    <a:latin typeface="ITC Lubalin Graph Std Book" panose="02060502020205020404" pitchFamily="18" charset="0"/>
                    <a:cs typeface="Arial" panose="020B0604020202020204" pitchFamily="34" charset="0"/>
                  </a:rPr>
                  <a:t>, </a:t>
                </a:r>
                <a:r>
                  <a:rPr lang="en-US" sz="2400" b="0" i="1" dirty="0">
                    <a:latin typeface="ITC Lubalin Graph Std Book" panose="02060502020205020404" pitchFamily="18" charset="0"/>
                    <a:cs typeface="Arial" panose="020B0604020202020204" pitchFamily="34" charset="0"/>
                  </a:rPr>
                  <a:t>p </a:t>
                </a:r>
                <a:r>
                  <a:rPr lang="en-US" sz="2400" b="0" dirty="0">
                    <a:latin typeface="ITC Lubalin Graph Std Book" panose="02060502020205020404" pitchFamily="18" charset="0"/>
                    <a:cs typeface="Arial" panose="020B0604020202020204" pitchFamily="34" charset="0"/>
                  </a:rPr>
                  <a:t>–1) = 1;</a:t>
                </a:r>
              </a:p>
              <a:p>
                <a:r>
                  <a:rPr lang="en-US" sz="2400" b="0" dirty="0">
                    <a:latin typeface="ITC Lubalin Graph Std Book" panose="02060502020205020404" pitchFamily="18" charset="0"/>
                    <a:cs typeface="Arial" panose="020B0604020202020204" pitchFamily="34" charset="0"/>
                  </a:rPr>
                  <a:t> </a:t>
                </a:r>
                <a:r>
                  <a:rPr lang="en-US" sz="2400" b="0" dirty="0" err="1">
                    <a:latin typeface="ITC Lubalin Graph Std Book" panose="02060502020205020404" pitchFamily="18" charset="0"/>
                    <a:cs typeface="Arial" panose="020B0604020202020204" pitchFamily="34" charset="0"/>
                  </a:rPr>
                  <a:t>Calculează</a:t>
                </a:r>
                <a:r>
                  <a:rPr lang="en-US" sz="2400" b="0" dirty="0">
                    <a:latin typeface="ITC Lubalin Graph Std Book" panose="02060502020205020404" pitchFamily="18" charset="0"/>
                    <a:cs typeface="Arial" panose="020B0604020202020204" pitchFamily="34" charset="0"/>
                  </a:rPr>
                  <a:t> </a:t>
                </a:r>
                <a:r>
                  <a:rPr lang="en-US" sz="2400" b="0" i="1" dirty="0">
                    <a:latin typeface="ITC Lubalin Graph Std Book" panose="02060502020205020404" pitchFamily="18" charset="0"/>
                    <a:cs typeface="Arial" panose="020B0604020202020204" pitchFamily="34" charset="0"/>
                  </a:rPr>
                  <a:t>r </a:t>
                </a:r>
                <a:r>
                  <a:rPr lang="en-US" sz="2400" b="0" dirty="0">
                    <a:latin typeface="ITC Lubalin Graph Std Book" panose="02060502020205020404" pitchFamily="18" charset="0"/>
                    <a:cs typeface="Arial" panose="020B0604020202020204" pitchFamily="34" charset="0"/>
                  </a:rPr>
                  <a:t>= </a:t>
                </a:r>
                <a14:m>
                  <m:oMath xmlns:m="http://schemas.openxmlformats.org/officeDocument/2006/math">
                    <m:sSup>
                      <m:sSupPr>
                        <m:ctrlPr>
                          <a:rPr lang="el-GR" sz="2400" b="0" i="1" dirty="0">
                            <a:latin typeface="Cambria Math" panose="02040503050406030204" pitchFamily="18" charset="0"/>
                          </a:rPr>
                        </m:ctrlPr>
                      </m:sSupPr>
                      <m:e>
                        <m:r>
                          <a:rPr lang="el-GR" sz="2400" b="0" i="1" dirty="0">
                            <a:latin typeface="Cambria Math" panose="02040503050406030204" pitchFamily="18" charset="0"/>
                          </a:rPr>
                          <m:t>𝛼</m:t>
                        </m:r>
                      </m:e>
                      <m:sup>
                        <m:r>
                          <a:rPr lang="en-US" sz="2400" b="0" i="1" dirty="0">
                            <a:latin typeface="Cambria Math" panose="02040503050406030204" pitchFamily="18" charset="0"/>
                          </a:rPr>
                          <m:t>𝑘</m:t>
                        </m:r>
                      </m:sup>
                    </m:sSup>
                    <m:r>
                      <a:rPr lang="en-US" sz="2400" b="0" i="1" dirty="0">
                        <a:latin typeface="Cambria Math" panose="02040503050406030204" pitchFamily="18" charset="0"/>
                      </a:rPr>
                      <m:t> </m:t>
                    </m:r>
                  </m:oMath>
                </a14:m>
                <a:r>
                  <a:rPr lang="en-US" sz="2400" b="0" dirty="0">
                    <a:latin typeface="ITC Lubalin Graph Std Book" panose="02060502020205020404" pitchFamily="18" charset="0"/>
                    <a:cs typeface="Arial" panose="020B0604020202020204" pitchFamily="34" charset="0"/>
                  </a:rPr>
                  <a:t>mod </a:t>
                </a:r>
                <a:r>
                  <a:rPr lang="en-US" sz="2400" b="0" i="1" dirty="0">
                    <a:latin typeface="ITC Lubalin Graph Std Book" panose="02060502020205020404" pitchFamily="18" charset="0"/>
                    <a:cs typeface="Arial" panose="020B0604020202020204" pitchFamily="34" charset="0"/>
                  </a:rPr>
                  <a:t>p </a:t>
                </a:r>
                <a:r>
                  <a:rPr lang="en-US" sz="2400" b="0" dirty="0" err="1">
                    <a:latin typeface="ITC Lubalin Graph Std Book" panose="02060502020205020404" pitchFamily="18" charset="0"/>
                    <a:cs typeface="Arial" panose="020B0604020202020204" pitchFamily="34" charset="0"/>
                  </a:rPr>
                  <a:t>şi</a:t>
                </a:r>
                <a:r>
                  <a:rPr lang="en-US" sz="2400" b="0" dirty="0">
                    <a:latin typeface="ITC Lubalin Graph Std Book" panose="02060502020205020404" pitchFamily="18" charset="0"/>
                    <a:cs typeface="Arial" panose="020B0604020202020204" pitchFamily="34" charset="0"/>
                  </a:rPr>
                  <a:t> </a:t>
                </a:r>
                <a14:m>
                  <m:oMath xmlns:m="http://schemas.openxmlformats.org/officeDocument/2006/math">
                    <m:sSup>
                      <m:sSupPr>
                        <m:ctrlPr>
                          <a:rPr lang="en-US" sz="2400" b="0" i="1" dirty="0">
                            <a:latin typeface="Cambria Math" panose="02040503050406030204" pitchFamily="18" charset="0"/>
                          </a:rPr>
                        </m:ctrlPr>
                      </m:sSupPr>
                      <m:e>
                        <m:r>
                          <a:rPr lang="en-US" sz="2400" b="0" i="1" dirty="0">
                            <a:latin typeface="Cambria Math" panose="02040503050406030204" pitchFamily="18" charset="0"/>
                          </a:rPr>
                          <m:t>𝑘</m:t>
                        </m:r>
                      </m:e>
                      <m:sup>
                        <m:r>
                          <a:rPr lang="en-US" sz="2400" b="0" i="1" dirty="0">
                            <a:latin typeface="Cambria Math" panose="02040503050406030204" pitchFamily="18" charset="0"/>
                          </a:rPr>
                          <m:t>–1</m:t>
                        </m:r>
                      </m:sup>
                    </m:sSup>
                    <m:r>
                      <a:rPr lang="en-US" sz="2400" b="0" i="1" dirty="0">
                        <a:latin typeface="Cambria Math" panose="02040503050406030204" pitchFamily="18" charset="0"/>
                      </a:rPr>
                      <m:t> </m:t>
                    </m:r>
                  </m:oMath>
                </a14:m>
                <a:r>
                  <a:rPr lang="en-US" sz="2400" b="0" dirty="0">
                    <a:latin typeface="ITC Lubalin Graph Std Book" panose="02060502020205020404" pitchFamily="18" charset="0"/>
                    <a:cs typeface="Arial" panose="020B0604020202020204" pitchFamily="34" charset="0"/>
                  </a:rPr>
                  <a:t>mod (</a:t>
                </a:r>
                <a:r>
                  <a:rPr lang="en-US" sz="2400" b="0" i="1" dirty="0">
                    <a:latin typeface="ITC Lubalin Graph Std Book" panose="02060502020205020404" pitchFamily="18" charset="0"/>
                    <a:cs typeface="Arial" panose="020B0604020202020204" pitchFamily="34" charset="0"/>
                  </a:rPr>
                  <a:t>p </a:t>
                </a:r>
                <a:r>
                  <a:rPr lang="en-US" sz="2400" b="0" dirty="0">
                    <a:latin typeface="ITC Lubalin Graph Std Book" panose="02060502020205020404" pitchFamily="18" charset="0"/>
                    <a:cs typeface="Arial" panose="020B0604020202020204" pitchFamily="34" charset="0"/>
                  </a:rPr>
                  <a:t>–1);</a:t>
                </a:r>
              </a:p>
              <a:p>
                <a:r>
                  <a:rPr lang="pt-BR" sz="2400" b="0" dirty="0">
                    <a:latin typeface="ITC Lubalin Graph Std Book" panose="02060502020205020404" pitchFamily="18" charset="0"/>
                    <a:cs typeface="Arial" panose="020B0604020202020204" pitchFamily="34" charset="0"/>
                  </a:rPr>
                  <a:t>Calculează </a:t>
                </a:r>
                <a:r>
                  <a:rPr lang="pt-BR" sz="2400" b="0" i="1" dirty="0">
                    <a:latin typeface="ITC Lubalin Graph Std Book" panose="02060502020205020404" pitchFamily="18" charset="0"/>
                    <a:cs typeface="Arial" panose="020B0604020202020204" pitchFamily="34" charset="0"/>
                  </a:rPr>
                  <a:t>s </a:t>
                </a:r>
                <a:r>
                  <a:rPr lang="pt-BR" sz="2400" b="0" dirty="0">
                    <a:latin typeface="ITC Lubalin Graph Std Book" panose="02060502020205020404" pitchFamily="18" charset="0"/>
                    <a:cs typeface="Arial" panose="020B0604020202020204" pitchFamily="34" charset="0"/>
                  </a:rPr>
                  <a:t>= </a:t>
                </a:r>
                <a14:m>
                  <m:oMath xmlns:m="http://schemas.openxmlformats.org/officeDocument/2006/math">
                    <m:sSup>
                      <m:sSupPr>
                        <m:ctrlPr>
                          <a:rPr lang="en-US" sz="2400" b="0" i="1" dirty="0">
                            <a:latin typeface="Cambria Math" panose="02040503050406030204" pitchFamily="18" charset="0"/>
                          </a:rPr>
                        </m:ctrlPr>
                      </m:sSupPr>
                      <m:e>
                        <m:r>
                          <a:rPr lang="en-US" sz="2400" b="0" i="1" dirty="0">
                            <a:latin typeface="Cambria Math" panose="02040503050406030204" pitchFamily="18" charset="0"/>
                          </a:rPr>
                          <m:t>𝑘</m:t>
                        </m:r>
                      </m:e>
                      <m:sup>
                        <m:r>
                          <a:rPr lang="en-US" sz="2400" b="0" i="1" dirty="0">
                            <a:latin typeface="Cambria Math" panose="02040503050406030204" pitchFamily="18" charset="0"/>
                          </a:rPr>
                          <m:t>–1</m:t>
                        </m:r>
                      </m:sup>
                    </m:sSup>
                    <m:r>
                      <a:rPr lang="en-US" sz="2400" b="0" i="1" dirty="0">
                        <a:latin typeface="Cambria Math" panose="02040503050406030204" pitchFamily="18" charset="0"/>
                      </a:rPr>
                      <m:t> </m:t>
                    </m:r>
                  </m:oMath>
                </a14:m>
                <a:r>
                  <a:rPr lang="pt-BR" sz="2400" b="0" dirty="0">
                    <a:latin typeface="ITC Lubalin Graph Std Book" panose="02060502020205020404" pitchFamily="18" charset="0"/>
                    <a:cs typeface="Arial" panose="020B0604020202020204" pitchFamily="34" charset="0"/>
                  </a:rPr>
                  <a:t>(</a:t>
                </a:r>
                <a:r>
                  <a:rPr lang="pt-BR" sz="2400" b="0" i="1" dirty="0">
                    <a:latin typeface="ITC Lubalin Graph Std Book" panose="02060502020205020404" pitchFamily="18" charset="0"/>
                    <a:cs typeface="Arial" panose="020B0604020202020204" pitchFamily="34" charset="0"/>
                  </a:rPr>
                  <a:t>H</a:t>
                </a:r>
                <a:r>
                  <a:rPr lang="pt-BR" sz="2400" b="0" dirty="0">
                    <a:latin typeface="ITC Lubalin Graph Std Book" panose="02060502020205020404" pitchFamily="18" charset="0"/>
                    <a:cs typeface="Arial" panose="020B0604020202020204" pitchFamily="34" charset="0"/>
                  </a:rPr>
                  <a:t>(</a:t>
                </a:r>
                <a:r>
                  <a:rPr lang="pt-BR" sz="2400" b="0" i="1" dirty="0">
                    <a:latin typeface="ITC Lubalin Graph Std Book" panose="02060502020205020404" pitchFamily="18" charset="0"/>
                    <a:cs typeface="Arial" panose="020B0604020202020204" pitchFamily="34" charset="0"/>
                  </a:rPr>
                  <a:t>m</a:t>
                </a:r>
                <a:r>
                  <a:rPr lang="pt-BR" sz="2400" b="0" dirty="0">
                    <a:latin typeface="ITC Lubalin Graph Std Book" panose="02060502020205020404" pitchFamily="18" charset="0"/>
                    <a:cs typeface="Arial" panose="020B0604020202020204" pitchFamily="34" charset="0"/>
                  </a:rPr>
                  <a:t>) – </a:t>
                </a:r>
                <a:r>
                  <a:rPr lang="pt-BR" sz="2400" b="0" i="1" dirty="0">
                    <a:latin typeface="ITC Lubalin Graph Std Book" panose="02060502020205020404" pitchFamily="18" charset="0"/>
                    <a:cs typeface="Arial" panose="020B0604020202020204" pitchFamily="34" charset="0"/>
                  </a:rPr>
                  <a:t>a</a:t>
                </a:r>
                <a:r>
                  <a:rPr lang="ro-RO" sz="2400" b="0" dirty="0">
                    <a:latin typeface="ITC Lubalin Graph Std Book" panose="02060502020205020404" pitchFamily="18" charset="0"/>
                    <a:cs typeface="Arial" panose="020B0604020202020204" pitchFamily="34" charset="0"/>
                  </a:rPr>
                  <a:t>*</a:t>
                </a:r>
                <a:r>
                  <a:rPr lang="pt-BR" sz="2400" b="0" i="1" dirty="0">
                    <a:latin typeface="ITC Lubalin Graph Std Book" panose="02060502020205020404" pitchFamily="18" charset="0"/>
                    <a:cs typeface="Arial" panose="020B0604020202020204" pitchFamily="34" charset="0"/>
                  </a:rPr>
                  <a:t>r</a:t>
                </a:r>
                <a:r>
                  <a:rPr lang="pt-BR" sz="2400" b="0" dirty="0">
                    <a:latin typeface="ITC Lubalin Graph Std Book" panose="02060502020205020404" pitchFamily="18" charset="0"/>
                    <a:cs typeface="Arial" panose="020B0604020202020204" pitchFamily="34" charset="0"/>
                  </a:rPr>
                  <a:t>) mod (</a:t>
                </a:r>
                <a:r>
                  <a:rPr lang="pt-BR" sz="2400" b="0" i="1" dirty="0">
                    <a:latin typeface="ITC Lubalin Graph Std Book" panose="02060502020205020404" pitchFamily="18" charset="0"/>
                    <a:cs typeface="Arial" panose="020B0604020202020204" pitchFamily="34" charset="0"/>
                  </a:rPr>
                  <a:t>p </a:t>
                </a:r>
                <a:r>
                  <a:rPr lang="pt-BR" sz="2400" b="0" dirty="0">
                    <a:latin typeface="ITC Lubalin Graph Std Book" panose="02060502020205020404" pitchFamily="18" charset="0"/>
                    <a:cs typeface="Arial" panose="020B0604020202020204" pitchFamily="34" charset="0"/>
                  </a:rPr>
                  <a:t>–1), unde </a:t>
                </a:r>
                <a:r>
                  <a:rPr lang="pt-BR" sz="2400" b="0" i="1" dirty="0">
                    <a:latin typeface="ITC Lubalin Graph Std Book" panose="02060502020205020404" pitchFamily="18" charset="0"/>
                    <a:cs typeface="Arial" panose="020B0604020202020204" pitchFamily="34" charset="0"/>
                  </a:rPr>
                  <a:t>H </a:t>
                </a:r>
                <a:r>
                  <a:rPr lang="pt-BR" sz="2400" b="0" dirty="0">
                    <a:latin typeface="ITC Lubalin Graph Std Book" panose="02060502020205020404" pitchFamily="18" charset="0"/>
                    <a:cs typeface="Arial" panose="020B0604020202020204" pitchFamily="34" charset="0"/>
                  </a:rPr>
                  <a:t>este o funcţie</a:t>
                </a:r>
                <a:r>
                  <a:rPr lang="ro-RO" sz="2400" b="0" dirty="0">
                    <a:latin typeface="ITC Lubalin Graph Std Book" panose="02060502020205020404" pitchFamily="18" charset="0"/>
                    <a:cs typeface="Arial" panose="020B0604020202020204" pitchFamily="34" charset="0"/>
                  </a:rPr>
                  <a:t> </a:t>
                </a:r>
                <a:r>
                  <a:rPr lang="en-US" sz="2400" b="0" dirty="0">
                    <a:latin typeface="ITC Lubalin Graph Std Book" panose="02060502020205020404" pitchFamily="18" charset="0"/>
                    <a:cs typeface="Arial" panose="020B0604020202020204" pitchFamily="34" charset="0"/>
                  </a:rPr>
                  <a:t>hash;</a:t>
                </a:r>
              </a:p>
              <a:p>
                <a:r>
                  <a:rPr lang="pt-BR" sz="2400" b="0" dirty="0">
                    <a:latin typeface="ITC Lubalin Graph Std Book" panose="02060502020205020404" pitchFamily="18" charset="0"/>
                    <a:cs typeface="Arial" panose="020B0604020202020204" pitchFamily="34" charset="0"/>
                  </a:rPr>
                  <a:t>Semnătura mesajului </a:t>
                </a:r>
                <a:r>
                  <a:rPr lang="pt-BR" sz="2400" b="0" i="1" dirty="0">
                    <a:latin typeface="ITC Lubalin Graph Std Book" panose="02060502020205020404" pitchFamily="18" charset="0"/>
                    <a:cs typeface="Arial" panose="020B0604020202020204" pitchFamily="34" charset="0"/>
                  </a:rPr>
                  <a:t>m </a:t>
                </a:r>
                <a:r>
                  <a:rPr lang="pt-BR" sz="2400" b="0" dirty="0">
                    <a:latin typeface="ITC Lubalin Graph Std Book" panose="02060502020205020404" pitchFamily="18" charset="0"/>
                    <a:cs typeface="Arial" panose="020B0604020202020204" pitchFamily="34" charset="0"/>
                  </a:rPr>
                  <a:t>este perechea (</a:t>
                </a:r>
                <a:r>
                  <a:rPr lang="pt-BR" sz="2400" b="0" i="1" dirty="0">
                    <a:latin typeface="ITC Lubalin Graph Std Book" panose="02060502020205020404" pitchFamily="18" charset="0"/>
                    <a:cs typeface="Arial" panose="020B0604020202020204" pitchFamily="34" charset="0"/>
                  </a:rPr>
                  <a:t>r</a:t>
                </a:r>
                <a:r>
                  <a:rPr lang="pt-BR" sz="2400" b="0" dirty="0">
                    <a:latin typeface="ITC Lubalin Graph Std Book" panose="02060502020205020404" pitchFamily="18" charset="0"/>
                    <a:cs typeface="Arial" panose="020B0604020202020204" pitchFamily="34" charset="0"/>
                  </a:rPr>
                  <a:t>, </a:t>
                </a:r>
                <a:r>
                  <a:rPr lang="pt-BR" sz="2400" b="0" i="1" dirty="0">
                    <a:latin typeface="ITC Lubalin Graph Std Book" panose="02060502020205020404" pitchFamily="18" charset="0"/>
                    <a:cs typeface="Arial" panose="020B0604020202020204" pitchFamily="34" charset="0"/>
                  </a:rPr>
                  <a:t>s</a:t>
                </a:r>
                <a:r>
                  <a:rPr lang="pt-BR" sz="2400" b="0" dirty="0">
                    <a:latin typeface="ITC Lubalin Graph Std Book" panose="02060502020205020404" pitchFamily="18" charset="0"/>
                    <a:cs typeface="Arial" panose="020B0604020202020204" pitchFamily="34" charset="0"/>
                  </a:rPr>
                  <a:t>).</a:t>
                </a:r>
                <a:endParaRPr lang="en-US" sz="2400" b="0" dirty="0">
                  <a:solidFill>
                    <a:srgbClr val="FF0000"/>
                  </a:solidFill>
                  <a:latin typeface="ITC Lubalin Graph Std Book" panose="02060502020205020404" pitchFamily="18"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rotWithShape="0">
                <a:blip r:embed="rId3"/>
                <a:stretch>
                  <a:fillRect l="-1154" r="-2231"/>
                </a:stretch>
              </a:blipFill>
            </p:spPr>
            <p:txBody>
              <a:bodyPr/>
              <a:lstStyle/>
              <a:p>
                <a:r>
                  <a:rPr lang="it-IT">
                    <a:noFill/>
                  </a:rPr>
                  <a:t> </a:t>
                </a:r>
              </a:p>
            </p:txBody>
          </p:sp>
        </mc:Fallback>
      </mc:AlternateContent>
    </p:spTree>
    <p:extLst>
      <p:ext uri="{BB962C8B-B14F-4D97-AF65-F5344CB8AC3E}">
        <p14:creationId xmlns:p14="http://schemas.microsoft.com/office/powerpoint/2010/main" val="526802279"/>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normAutofit/>
              </a:bodyPr>
              <a:lstStyle/>
              <a:p>
                <a:pPr marL="0" indent="0">
                  <a:buNone/>
                </a:pPr>
                <a:r>
                  <a:rPr lang="en-US" b="0" dirty="0">
                    <a:solidFill>
                      <a:srgbClr val="FFC000"/>
                    </a:solidFill>
                    <a:latin typeface="ITC Lubalin Graph Std Book" panose="02060502020205020404" pitchFamily="18" charset="0"/>
                    <a:cs typeface="Arial" panose="020B0604020202020204" pitchFamily="34" charset="0"/>
                  </a:rPr>
                  <a:t>Verificarea </a:t>
                </a:r>
                <a:r>
                  <a:rPr lang="en-US" b="0" dirty="0" err="1">
                    <a:solidFill>
                      <a:srgbClr val="FFC000"/>
                    </a:solidFill>
                    <a:latin typeface="ITC Lubalin Graph Std Book" panose="02060502020205020404" pitchFamily="18" charset="0"/>
                    <a:cs typeface="Arial" panose="020B0604020202020204" pitchFamily="34" charset="0"/>
                  </a:rPr>
                  <a:t>semnăturii</a:t>
                </a:r>
                <a:r>
                  <a:rPr lang="ro-RO" b="0" dirty="0">
                    <a:solidFill>
                      <a:srgbClr val="FFC000"/>
                    </a:solidFill>
                    <a:latin typeface="ITC Lubalin Graph Std Book" panose="02060502020205020404" pitchFamily="18" charset="0"/>
                    <a:cs typeface="Arial" panose="020B0604020202020204" pitchFamily="34" charset="0"/>
                  </a:rPr>
                  <a:t>:</a:t>
                </a:r>
              </a:p>
              <a:p>
                <a:r>
                  <a:rPr lang="en-US" b="0" dirty="0" err="1">
                    <a:latin typeface="ITC Lubalin Graph Std Book" panose="02060502020205020404" pitchFamily="18" charset="0"/>
                    <a:cs typeface="Arial" panose="020B0604020202020204" pitchFamily="34" charset="0"/>
                  </a:rPr>
                  <a:t>Obţine</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cheia</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publică</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autentică</a:t>
                </a:r>
                <a:r>
                  <a:rPr lang="en-US" b="0" dirty="0">
                    <a:latin typeface="ITC Lubalin Graph Std Book" panose="02060502020205020404" pitchFamily="18" charset="0"/>
                    <a:cs typeface="Arial" panose="020B0604020202020204" pitchFamily="34" charset="0"/>
                  </a:rPr>
                  <a:t> (</a:t>
                </a:r>
                <a:r>
                  <a:rPr lang="en-US" b="0" i="1" dirty="0">
                    <a:latin typeface="ITC Lubalin Graph Std Book" panose="02060502020205020404" pitchFamily="18" charset="0"/>
                    <a:cs typeface="Arial" panose="020B0604020202020204" pitchFamily="34" charset="0"/>
                  </a:rPr>
                  <a:t>p</a:t>
                </a:r>
                <a:r>
                  <a:rPr lang="en-US" b="0" dirty="0">
                    <a:latin typeface="ITC Lubalin Graph Std Book" panose="02060502020205020404" pitchFamily="18" charset="0"/>
                    <a:cs typeface="Arial" panose="020B0604020202020204" pitchFamily="34" charset="0"/>
                  </a:rPr>
                  <a:t>, </a:t>
                </a:r>
                <a:r>
                  <a:rPr lang="el-GR" b="0" i="1" dirty="0">
                    <a:latin typeface="ITC Lubalin Graph Std Book" panose="02060502020205020404" pitchFamily="18" charset="0"/>
                    <a:cs typeface="Arial" panose="020B0604020202020204" pitchFamily="34" charset="0"/>
                  </a:rPr>
                  <a:t>α</a:t>
                </a:r>
                <a:r>
                  <a:rPr lang="el-GR" b="0" dirty="0">
                    <a:latin typeface="ITC Lubalin Graph Std Book" panose="02060502020205020404" pitchFamily="18" charset="0"/>
                    <a:cs typeface="Arial" panose="020B0604020202020204" pitchFamily="34" charset="0"/>
                  </a:rPr>
                  <a:t>, </a:t>
                </a:r>
                <a:r>
                  <a:rPr lang="en-US" b="0" i="1" dirty="0">
                    <a:latin typeface="ITC Lubalin Graph Std Book" panose="02060502020205020404" pitchFamily="18" charset="0"/>
                    <a:cs typeface="Arial" panose="020B0604020202020204" pitchFamily="34" charset="0"/>
                  </a:rPr>
                  <a:t>y</a:t>
                </a:r>
                <a:r>
                  <a:rPr lang="en-US" b="0" dirty="0">
                    <a:latin typeface="ITC Lubalin Graph Std Book" panose="02060502020205020404" pitchFamily="18" charset="0"/>
                    <a:cs typeface="Arial" panose="020B0604020202020204" pitchFamily="34" charset="0"/>
                  </a:rPr>
                  <a:t>) a </a:t>
                </a:r>
                <a:r>
                  <a:rPr lang="en-US" b="0" dirty="0" err="1">
                    <a:latin typeface="ITC Lubalin Graph Std Book" panose="02060502020205020404" pitchFamily="18" charset="0"/>
                    <a:cs typeface="Arial" panose="020B0604020202020204" pitchFamily="34" charset="0"/>
                  </a:rPr>
                  <a:t>entităţii</a:t>
                </a:r>
                <a:r>
                  <a:rPr lang="en-US" b="0" dirty="0">
                    <a:latin typeface="ITC Lubalin Graph Std Book" panose="02060502020205020404" pitchFamily="18" charset="0"/>
                    <a:cs typeface="Arial" panose="020B0604020202020204" pitchFamily="34" charset="0"/>
                  </a:rPr>
                  <a:t> </a:t>
                </a:r>
                <a:r>
                  <a:rPr lang="en-US" b="0" i="1" dirty="0">
                    <a:latin typeface="ITC Lubalin Graph Std Book" panose="02060502020205020404" pitchFamily="18" charset="0"/>
                    <a:cs typeface="Arial" panose="020B0604020202020204" pitchFamily="34" charset="0"/>
                  </a:rPr>
                  <a:t>A </a:t>
                </a:r>
                <a:r>
                  <a:rPr lang="en-US" b="0" dirty="0">
                    <a:latin typeface="ITC Lubalin Graph Std Book" panose="02060502020205020404" pitchFamily="18" charset="0"/>
                    <a:cs typeface="Arial" panose="020B0604020202020204" pitchFamily="34" charset="0"/>
                  </a:rPr>
                  <a:t>;</a:t>
                </a:r>
              </a:p>
              <a:p>
                <a:r>
                  <a:rPr lang="en-US" b="0" dirty="0" err="1">
                    <a:latin typeface="ITC Lubalin Graph Std Book" panose="02060502020205020404" pitchFamily="18" charset="0"/>
                    <a:cs typeface="Arial" panose="020B0604020202020204" pitchFamily="34" charset="0"/>
                  </a:rPr>
                  <a:t>Verifică</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dacă</a:t>
                </a:r>
                <a:r>
                  <a:rPr lang="en-US" b="0" dirty="0">
                    <a:latin typeface="ITC Lubalin Graph Std Book" panose="02060502020205020404" pitchFamily="18" charset="0"/>
                    <a:cs typeface="Arial" panose="020B0604020202020204" pitchFamily="34" charset="0"/>
                  </a:rPr>
                  <a:t> 1 ≤ </a:t>
                </a:r>
                <a:r>
                  <a:rPr lang="en-US" b="0" i="1" dirty="0">
                    <a:latin typeface="ITC Lubalin Graph Std Book" panose="02060502020205020404" pitchFamily="18" charset="0"/>
                    <a:cs typeface="Arial" panose="020B0604020202020204" pitchFamily="34" charset="0"/>
                  </a:rPr>
                  <a:t>r </a:t>
                </a:r>
                <a:r>
                  <a:rPr lang="en-US" b="0" dirty="0">
                    <a:latin typeface="ITC Lubalin Graph Std Book" panose="02060502020205020404" pitchFamily="18" charset="0"/>
                    <a:cs typeface="Arial" panose="020B0604020202020204" pitchFamily="34" charset="0"/>
                  </a:rPr>
                  <a:t>≤ </a:t>
                </a:r>
                <a:r>
                  <a:rPr lang="en-US" b="0" i="1" dirty="0">
                    <a:latin typeface="ITC Lubalin Graph Std Book" panose="02060502020205020404" pitchFamily="18" charset="0"/>
                    <a:cs typeface="Arial" panose="020B0604020202020204" pitchFamily="34" charset="0"/>
                  </a:rPr>
                  <a:t>p </a:t>
                </a:r>
                <a:r>
                  <a:rPr lang="en-US" b="0" dirty="0">
                    <a:latin typeface="ITC Lubalin Graph Std Book" panose="02060502020205020404" pitchFamily="18" charset="0"/>
                    <a:cs typeface="Arial" panose="020B0604020202020204" pitchFamily="34" charset="0"/>
                  </a:rPr>
                  <a:t>–</a:t>
                </a:r>
                <a:r>
                  <a:rPr lang="ro-RO" b="0" dirty="0">
                    <a:latin typeface="ITC Lubalin Graph Std Book" panose="02060502020205020404" pitchFamily="18" charset="0"/>
                    <a:cs typeface="Arial" panose="020B0604020202020204" pitchFamily="34" charset="0"/>
                  </a:rPr>
                  <a:t> 1;</a:t>
                </a:r>
                <a:r>
                  <a:rPr lang="en-US" b="0" dirty="0">
                    <a:latin typeface="ITC Lubalin Graph Std Book" panose="02060502020205020404" pitchFamily="18" charset="0"/>
                    <a:cs typeface="Arial" panose="020B0604020202020204" pitchFamily="34" charset="0"/>
                  </a:rPr>
                  <a:t> </a:t>
                </a:r>
                <a:endParaRPr lang="ro-RO" b="0" dirty="0">
                  <a:latin typeface="ITC Lubalin Graph Std Book" panose="02060502020205020404" pitchFamily="18" charset="0"/>
                  <a:cs typeface="Arial" panose="020B0604020202020204" pitchFamily="34" charset="0"/>
                </a:endParaRPr>
              </a:p>
              <a:p>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Calculează</a:t>
                </a:r>
                <a:r>
                  <a:rPr lang="en-US" b="0" dirty="0">
                    <a:latin typeface="ITC Lubalin Graph Std Book" panose="02060502020205020404" pitchFamily="18" charset="0"/>
                    <a:cs typeface="Arial" panose="020B0604020202020204" pitchFamily="34" charset="0"/>
                  </a:rPr>
                  <a:t> </a:t>
                </a:r>
                <a14:m>
                  <m:oMath xmlns:m="http://schemas.openxmlformats.org/officeDocument/2006/math">
                    <m:sSub>
                      <m:sSubPr>
                        <m:ctrlPr>
                          <a:rPr lang="en-US" b="0" i="1" dirty="0">
                            <a:latin typeface="Cambria Math" panose="02040503050406030204" pitchFamily="18" charset="0"/>
                          </a:rPr>
                        </m:ctrlPr>
                      </m:sSubPr>
                      <m:e>
                        <m:r>
                          <a:rPr lang="en-US" b="0" i="1" dirty="0">
                            <a:latin typeface="Cambria Math" panose="02040503050406030204" pitchFamily="18" charset="0"/>
                          </a:rPr>
                          <m:t>𝑣</m:t>
                        </m:r>
                      </m:e>
                      <m:sub>
                        <m:r>
                          <a:rPr lang="en-US" b="0" i="1" dirty="0">
                            <a:latin typeface="Cambria Math" panose="02040503050406030204" pitchFamily="18" charset="0"/>
                          </a:rPr>
                          <m:t>1</m:t>
                        </m:r>
                      </m:sub>
                    </m:sSub>
                    <m:r>
                      <a:rPr lang="en-US" b="0" i="1" dirty="0">
                        <a:latin typeface="Cambria Math" panose="02040503050406030204" pitchFamily="18" charset="0"/>
                      </a:rPr>
                      <m:t> = </m:t>
                    </m:r>
                    <m:sSup>
                      <m:sSupPr>
                        <m:ctrlPr>
                          <a:rPr lang="en-US" b="0" i="1" dirty="0">
                            <a:latin typeface="Cambria Math" panose="02040503050406030204" pitchFamily="18" charset="0"/>
                          </a:rPr>
                        </m:ctrlPr>
                      </m:sSupPr>
                      <m:e>
                        <m:r>
                          <a:rPr lang="en-US" b="0" i="1" dirty="0">
                            <a:latin typeface="Cambria Math" panose="02040503050406030204" pitchFamily="18" charset="0"/>
                          </a:rPr>
                          <m:t>𝑦</m:t>
                        </m:r>
                      </m:e>
                      <m:sup>
                        <m:r>
                          <a:rPr lang="en-US" b="0" i="1" dirty="0">
                            <a:latin typeface="Cambria Math" panose="02040503050406030204" pitchFamily="18" charset="0"/>
                          </a:rPr>
                          <m:t>𝑟</m:t>
                        </m:r>
                      </m:sup>
                    </m:sSup>
                    <m:sSup>
                      <m:sSupPr>
                        <m:ctrlPr>
                          <a:rPr lang="en-US" b="0" i="1" dirty="0">
                            <a:latin typeface="Cambria Math" panose="02040503050406030204" pitchFamily="18" charset="0"/>
                          </a:rPr>
                        </m:ctrlPr>
                      </m:sSupPr>
                      <m:e>
                        <m:r>
                          <a:rPr lang="en-US" b="0" i="1" dirty="0">
                            <a:latin typeface="Cambria Math" panose="02040503050406030204" pitchFamily="18" charset="0"/>
                          </a:rPr>
                          <m:t>𝑟</m:t>
                        </m:r>
                      </m:e>
                      <m:sup>
                        <m:r>
                          <a:rPr lang="en-US" b="0" i="1" dirty="0">
                            <a:latin typeface="Cambria Math" panose="02040503050406030204" pitchFamily="18" charset="0"/>
                          </a:rPr>
                          <m:t>𝑠</m:t>
                        </m:r>
                      </m:sup>
                    </m:sSup>
                    <m:r>
                      <a:rPr lang="en-US" b="0" i="1" dirty="0">
                        <a:latin typeface="Cambria Math" panose="02040503050406030204" pitchFamily="18" charset="0"/>
                      </a:rPr>
                      <m:t> </m:t>
                    </m:r>
                    <m:r>
                      <a:rPr lang="en-US" b="0" i="1" dirty="0">
                        <a:latin typeface="Cambria Math" panose="02040503050406030204" pitchFamily="18" charset="0"/>
                      </a:rPr>
                      <m:t>𝑚𝑜𝑑</m:t>
                    </m:r>
                    <m:r>
                      <a:rPr lang="en-US" b="0" i="1" dirty="0">
                        <a:latin typeface="Cambria Math" panose="02040503050406030204" pitchFamily="18" charset="0"/>
                      </a:rPr>
                      <m:t> </m:t>
                    </m:r>
                    <m:r>
                      <a:rPr lang="en-US" b="0" i="1" dirty="0">
                        <a:latin typeface="Cambria Math" panose="02040503050406030204" pitchFamily="18" charset="0"/>
                      </a:rPr>
                      <m:t>𝑝</m:t>
                    </m:r>
                    <m:r>
                      <a:rPr lang="en-US" b="0" i="1" dirty="0">
                        <a:latin typeface="Cambria Math" panose="02040503050406030204" pitchFamily="18" charset="0"/>
                      </a:rPr>
                      <m:t>;</m:t>
                    </m:r>
                  </m:oMath>
                </a14:m>
                <a:endParaRPr lang="en-US" b="0" dirty="0">
                  <a:latin typeface="ITC Lubalin Graph Std Book" panose="02060502020205020404" pitchFamily="18" charset="0"/>
                  <a:cs typeface="Arial" panose="020B0604020202020204" pitchFamily="34" charset="0"/>
                </a:endParaRPr>
              </a:p>
              <a:p>
                <a:r>
                  <a:rPr lang="en-US" b="0" dirty="0" err="1">
                    <a:latin typeface="ITC Lubalin Graph Std Book" panose="02060502020205020404" pitchFamily="18" charset="0"/>
                    <a:cs typeface="Arial" panose="020B0604020202020204" pitchFamily="34" charset="0"/>
                  </a:rPr>
                  <a:t>Calculează</a:t>
                </a:r>
                <a:r>
                  <a:rPr lang="en-US" b="0" dirty="0">
                    <a:latin typeface="ITC Lubalin Graph Std Book" panose="02060502020205020404" pitchFamily="18" charset="0"/>
                    <a:cs typeface="Arial" panose="020B0604020202020204" pitchFamily="34" charset="0"/>
                  </a:rPr>
                  <a:t> </a:t>
                </a:r>
                <a:r>
                  <a:rPr lang="en-US" b="0" i="1" dirty="0">
                    <a:latin typeface="ITC Lubalin Graph Std Book" panose="02060502020205020404" pitchFamily="18" charset="0"/>
                    <a:cs typeface="Arial" panose="020B0604020202020204" pitchFamily="34" charset="0"/>
                  </a:rPr>
                  <a:t>H</a:t>
                </a:r>
                <a:r>
                  <a:rPr lang="en-US" b="0" dirty="0">
                    <a:latin typeface="ITC Lubalin Graph Std Book" panose="02060502020205020404" pitchFamily="18" charset="0"/>
                    <a:cs typeface="Arial" panose="020B0604020202020204" pitchFamily="34" charset="0"/>
                  </a:rPr>
                  <a:t>(</a:t>
                </a:r>
                <a:r>
                  <a:rPr lang="en-US" b="0" i="1" dirty="0">
                    <a:latin typeface="ITC Lubalin Graph Std Book" panose="02060502020205020404" pitchFamily="18" charset="0"/>
                    <a:cs typeface="Arial" panose="020B0604020202020204" pitchFamily="34" charset="0"/>
                  </a:rPr>
                  <a:t>m</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şi</a:t>
                </a:r>
                <a:r>
                  <a:rPr lang="en-US" b="0" dirty="0">
                    <a:latin typeface="ITC Lubalin Graph Std Book" panose="02060502020205020404" pitchFamily="18" charset="0"/>
                    <a:cs typeface="Arial" panose="020B0604020202020204" pitchFamily="34" charset="0"/>
                  </a:rPr>
                  <a:t> </a:t>
                </a:r>
                <a14:m>
                  <m:oMath xmlns:m="http://schemas.openxmlformats.org/officeDocument/2006/math">
                    <m:sSub>
                      <m:sSubPr>
                        <m:ctrlPr>
                          <a:rPr lang="en-US" b="0" i="1">
                            <a:latin typeface="Cambria Math" panose="02040503050406030204" pitchFamily="18" charset="0"/>
                          </a:rPr>
                        </m:ctrlPr>
                      </m:sSubPr>
                      <m:e>
                        <m:r>
                          <a:rPr lang="ro-RO" b="0" i="1">
                            <a:latin typeface="Cambria Math" panose="02040503050406030204" pitchFamily="18" charset="0"/>
                          </a:rPr>
                          <m:t>𝑣</m:t>
                        </m:r>
                      </m:e>
                      <m:sub>
                        <m:r>
                          <a:rPr lang="ro-RO" b="0" i="1">
                            <a:latin typeface="Cambria Math" panose="02040503050406030204" pitchFamily="18" charset="0"/>
                          </a:rPr>
                          <m:t>2</m:t>
                        </m:r>
                      </m:sub>
                    </m:sSub>
                  </m:oMath>
                </a14:m>
                <a:r>
                  <a:rPr lang="ro-RO" b="0" dirty="0">
                    <a:latin typeface="ITC Lubalin Graph Std Book" panose="02060502020205020404" pitchFamily="18" charset="0"/>
                    <a:cs typeface="Arial" panose="020B0604020202020204" pitchFamily="34" charset="0"/>
                  </a:rPr>
                  <a:t> = </a:t>
                </a:r>
                <a14:m>
                  <m:oMath xmlns:m="http://schemas.openxmlformats.org/officeDocument/2006/math">
                    <m:sSup>
                      <m:sSupPr>
                        <m:ctrlPr>
                          <a:rPr lang="ro-RO" b="0" i="1">
                            <a:latin typeface="Cambria Math" panose="02040503050406030204" pitchFamily="18" charset="0"/>
                          </a:rPr>
                        </m:ctrlPr>
                      </m:sSupPr>
                      <m:e>
                        <m:r>
                          <a:rPr lang="ro-RO" b="0" i="1">
                            <a:latin typeface="Cambria Math" panose="02040503050406030204" pitchFamily="18" charset="0"/>
                            <a:ea typeface="Cambria Math" panose="02040503050406030204" pitchFamily="18" charset="0"/>
                          </a:rPr>
                          <m:t>𝛼</m:t>
                        </m:r>
                      </m:e>
                      <m:sup>
                        <m:r>
                          <a:rPr lang="ro-RO" b="0" i="1">
                            <a:latin typeface="Cambria Math" panose="02040503050406030204" pitchFamily="18" charset="0"/>
                          </a:rPr>
                          <m:t>𝐻</m:t>
                        </m:r>
                        <m:r>
                          <a:rPr lang="ro-RO" b="0" i="1">
                            <a:latin typeface="Cambria Math" panose="02040503050406030204" pitchFamily="18" charset="0"/>
                          </a:rPr>
                          <m:t>(</m:t>
                        </m:r>
                        <m:r>
                          <a:rPr lang="ro-RO" b="0" i="1">
                            <a:latin typeface="Cambria Math" panose="02040503050406030204" pitchFamily="18" charset="0"/>
                          </a:rPr>
                          <m:t>𝑚</m:t>
                        </m:r>
                        <m:r>
                          <a:rPr lang="ro-RO" b="0" i="1">
                            <a:latin typeface="Cambria Math" panose="02040503050406030204" pitchFamily="18" charset="0"/>
                          </a:rPr>
                          <m:t>)</m:t>
                        </m:r>
                      </m:sup>
                    </m:sSup>
                    <m:r>
                      <a:rPr lang="ro-RO" b="0">
                        <a:latin typeface="Cambria Math" panose="02040503050406030204" pitchFamily="18" charset="0"/>
                      </a:rPr>
                      <m:t>;</m:t>
                    </m:r>
                  </m:oMath>
                </a14:m>
                <a:endParaRPr lang="en-US" b="0" dirty="0">
                  <a:latin typeface="ITC Lubalin Graph Std Book" panose="02060502020205020404" pitchFamily="18" charset="0"/>
                  <a:cs typeface="Arial" panose="020B0604020202020204" pitchFamily="34" charset="0"/>
                </a:endParaRPr>
              </a:p>
              <a:p>
                <a:r>
                  <a:rPr lang="pt-BR" b="0" dirty="0">
                    <a:latin typeface="ITC Lubalin Graph Std Book" panose="02060502020205020404" pitchFamily="18" charset="0"/>
                    <a:cs typeface="Arial" panose="020B0604020202020204" pitchFamily="34" charset="0"/>
                  </a:rPr>
                  <a:t>Semnătura (</a:t>
                </a:r>
                <a:r>
                  <a:rPr lang="pt-BR" b="0" i="1" dirty="0">
                    <a:latin typeface="ITC Lubalin Graph Std Book" panose="02060502020205020404" pitchFamily="18" charset="0"/>
                    <a:cs typeface="Arial" panose="020B0604020202020204" pitchFamily="34" charset="0"/>
                  </a:rPr>
                  <a:t>r</a:t>
                </a:r>
                <a:r>
                  <a:rPr lang="pt-BR" b="0" dirty="0">
                    <a:latin typeface="ITC Lubalin Graph Std Book" panose="02060502020205020404" pitchFamily="18" charset="0"/>
                    <a:cs typeface="Arial" panose="020B0604020202020204" pitchFamily="34" charset="0"/>
                  </a:rPr>
                  <a:t>, </a:t>
                </a:r>
                <a:r>
                  <a:rPr lang="pt-BR" b="0" i="1" dirty="0">
                    <a:latin typeface="ITC Lubalin Graph Std Book" panose="02060502020205020404" pitchFamily="18" charset="0"/>
                    <a:cs typeface="Arial" panose="020B0604020202020204" pitchFamily="34" charset="0"/>
                  </a:rPr>
                  <a:t>s</a:t>
                </a:r>
                <a:r>
                  <a:rPr lang="pt-BR" b="0" dirty="0">
                    <a:latin typeface="ITC Lubalin Graph Std Book" panose="02060502020205020404" pitchFamily="18" charset="0"/>
                    <a:cs typeface="Arial" panose="020B0604020202020204" pitchFamily="34" charset="0"/>
                  </a:rPr>
                  <a:t>) este acceptată dacă şi numai dacă </a:t>
                </a:r>
                <a:r>
                  <a:rPr lang="pt-BR" b="0" i="1" dirty="0">
                    <a:latin typeface="ITC Lubalin Graph Std Book" panose="02060502020205020404" pitchFamily="18" charset="0"/>
                    <a:cs typeface="Arial" panose="020B0604020202020204" pitchFamily="34" charset="0"/>
                  </a:rPr>
                  <a:t>v</a:t>
                </a:r>
                <a:r>
                  <a:rPr lang="pt-BR" b="0" dirty="0">
                    <a:latin typeface="ITC Lubalin Graph Std Book" panose="02060502020205020404" pitchFamily="18" charset="0"/>
                    <a:cs typeface="Arial" panose="020B0604020202020204" pitchFamily="34" charset="0"/>
                  </a:rPr>
                  <a:t>1 = </a:t>
                </a:r>
                <a:r>
                  <a:rPr lang="pt-BR" b="0" i="1" dirty="0">
                    <a:latin typeface="ITC Lubalin Graph Std Book" panose="02060502020205020404" pitchFamily="18" charset="0"/>
                    <a:cs typeface="Arial" panose="020B0604020202020204" pitchFamily="34" charset="0"/>
                  </a:rPr>
                  <a:t>v</a:t>
                </a:r>
                <a:r>
                  <a:rPr lang="pt-BR" b="0" dirty="0">
                    <a:latin typeface="ITC Lubalin Graph Std Book" panose="02060502020205020404" pitchFamily="18" charset="0"/>
                    <a:cs typeface="Arial" panose="020B0604020202020204" pitchFamily="34" charset="0"/>
                  </a:rPr>
                  <a:t>2.</a:t>
                </a:r>
                <a:endParaRPr lang="en-US" b="0" dirty="0">
                  <a:latin typeface="ITC Lubalin Graph Std Book" panose="02060502020205020404" pitchFamily="18"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3"/>
                <a:stretch>
                  <a:fillRect l="-1538" r="-2000" b="-851"/>
                </a:stretch>
              </a:blipFill>
            </p:spPr>
            <p:txBody>
              <a:bodyPr/>
              <a:lstStyle/>
              <a:p>
                <a:r>
                  <a:rPr lang="en-US">
                    <a:noFill/>
                  </a:rPr>
                  <a:t> </a:t>
                </a:r>
              </a:p>
            </p:txBody>
          </p:sp>
        </mc:Fallback>
      </mc:AlternateContent>
    </p:spTree>
    <p:extLst>
      <p:ext uri="{BB962C8B-B14F-4D97-AF65-F5344CB8AC3E}">
        <p14:creationId xmlns:p14="http://schemas.microsoft.com/office/powerpoint/2010/main" val="2610145602"/>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a:xfrm>
            <a:off x="611188" y="1717090"/>
            <a:ext cx="7313613" cy="3656597"/>
          </a:xfrm>
        </p:spPr>
        <p:txBody>
          <a:bodyPr/>
          <a:lstStyle/>
          <a:p>
            <a:r>
              <a:rPr lang="ro-RO" b="0" dirty="0">
                <a:solidFill>
                  <a:schemeClr val="bg1"/>
                </a:solidFill>
                <a:latin typeface="ITC Lubalin Graph Std Book" panose="02060502020205020404" pitchFamily="18" charset="0"/>
                <a:cs typeface="Arial" panose="020B0604020202020204" pitchFamily="34" charset="0"/>
              </a:rPr>
              <a:t>Exepmlificați </a:t>
            </a:r>
            <a:r>
              <a:rPr lang="pt-BR" b="0" dirty="0">
                <a:solidFill>
                  <a:schemeClr val="bg1"/>
                </a:solidFill>
                <a:latin typeface="ITC Lubalin Graph Std Book" panose="02060502020205020404" pitchFamily="18" charset="0"/>
                <a:cs typeface="Arial" panose="020B0604020202020204" pitchFamily="34" charset="0"/>
              </a:rPr>
              <a:t>algoritmul de generare a cheilor </a:t>
            </a:r>
            <a:r>
              <a:rPr lang="en-US" b="0" dirty="0">
                <a:solidFill>
                  <a:schemeClr val="bg1"/>
                </a:solidFill>
                <a:latin typeface="ITC Lubalin Graph Std Book" panose="02060502020205020404" pitchFamily="18" charset="0"/>
                <a:cs typeface="Arial" panose="020B0604020202020204" pitchFamily="34" charset="0"/>
              </a:rPr>
              <a:t>El</a:t>
            </a:r>
            <a:r>
              <a:rPr lang="ro-RO" b="0" dirty="0">
                <a:solidFill>
                  <a:schemeClr val="bg1"/>
                </a:solidFill>
                <a:latin typeface="ITC Lubalin Graph Std Book" panose="02060502020205020404" pitchFamily="18" charset="0"/>
                <a:cs typeface="Arial" panose="020B0604020202020204" pitchFamily="34" charset="0"/>
              </a:rPr>
              <a:t> </a:t>
            </a:r>
            <a:r>
              <a:rPr lang="en-US" b="0" dirty="0">
                <a:solidFill>
                  <a:schemeClr val="bg1"/>
                </a:solidFill>
                <a:latin typeface="ITC Lubalin Graph Std Book" panose="02060502020205020404" pitchFamily="18" charset="0"/>
                <a:cs typeface="Arial" panose="020B0604020202020204" pitchFamily="34" charset="0"/>
              </a:rPr>
              <a:t>Gamal</a:t>
            </a:r>
            <a:r>
              <a:rPr lang="ro-RO" b="0" dirty="0" smtClean="0">
                <a:solidFill>
                  <a:schemeClr val="bg1"/>
                </a:solidFill>
                <a:latin typeface="ITC Lubalin Graph Std Book" panose="02060502020205020404" pitchFamily="18" charset="0"/>
                <a:cs typeface="Arial" panose="020B0604020202020204" pitchFamily="34" charset="0"/>
              </a:rPr>
              <a:t>?</a:t>
            </a:r>
            <a:endParaRPr lang="it-IT" b="0" dirty="0" smtClean="0">
              <a:solidFill>
                <a:schemeClr val="bg1"/>
              </a:solidFill>
              <a:latin typeface="ITC Lubalin Graph Std Book" panose="02060502020205020404" pitchFamily="18" charset="0"/>
              <a:cs typeface="Arial" panose="020B0604020202020204" pitchFamily="34" charset="0"/>
            </a:endParaRPr>
          </a:p>
          <a:p>
            <a:endParaRPr lang="ro-RO" sz="800" b="0" dirty="0">
              <a:solidFill>
                <a:schemeClr val="bg1"/>
              </a:solidFill>
              <a:latin typeface="ITC Lubalin Graph Std Book" panose="02060502020205020404" pitchFamily="18" charset="0"/>
              <a:cs typeface="Arial" panose="020B0604020202020204" pitchFamily="34" charset="0"/>
            </a:endParaRPr>
          </a:p>
          <a:p>
            <a:r>
              <a:rPr lang="ro-RO" b="0" dirty="0">
                <a:solidFill>
                  <a:schemeClr val="bg1"/>
                </a:solidFill>
                <a:latin typeface="ITC Lubalin Graph Std Book" panose="02060502020205020404" pitchFamily="18" charset="0"/>
                <a:cs typeface="Arial" panose="020B0604020202020204" pitchFamily="34" charset="0"/>
              </a:rPr>
              <a:t>Generarea cheilor</a:t>
            </a:r>
            <a:r>
              <a:rPr lang="ro-RO" b="0" dirty="0" smtClean="0">
                <a:solidFill>
                  <a:schemeClr val="bg1"/>
                </a:solidFill>
                <a:latin typeface="ITC Lubalin Graph Std Book" panose="02060502020205020404" pitchFamily="18" charset="0"/>
                <a:cs typeface="Arial" panose="020B0604020202020204" pitchFamily="34" charset="0"/>
              </a:rPr>
              <a:t>?</a:t>
            </a:r>
            <a:endParaRPr lang="it-IT" b="0" dirty="0" smtClean="0">
              <a:solidFill>
                <a:schemeClr val="bg1"/>
              </a:solidFill>
              <a:latin typeface="ITC Lubalin Graph Std Book" panose="02060502020205020404" pitchFamily="18" charset="0"/>
              <a:cs typeface="Arial" panose="020B0604020202020204" pitchFamily="34" charset="0"/>
            </a:endParaRPr>
          </a:p>
          <a:p>
            <a:endParaRPr lang="ro-RO" sz="800" b="0" dirty="0">
              <a:solidFill>
                <a:schemeClr val="bg1"/>
              </a:solidFill>
              <a:latin typeface="ITC Lubalin Graph Std Book" panose="02060502020205020404" pitchFamily="18" charset="0"/>
              <a:cs typeface="Arial" panose="020B0604020202020204" pitchFamily="34" charset="0"/>
            </a:endParaRPr>
          </a:p>
          <a:p>
            <a:r>
              <a:rPr lang="en-US" b="0" dirty="0" err="1">
                <a:solidFill>
                  <a:schemeClr val="bg1"/>
                </a:solidFill>
                <a:latin typeface="ITC Lubalin Graph Std Book" panose="02060502020205020404" pitchFamily="18" charset="0"/>
                <a:cs typeface="Arial" panose="020B0604020202020204" pitchFamily="34" charset="0"/>
              </a:rPr>
              <a:t>Generarea</a:t>
            </a:r>
            <a:r>
              <a:rPr lang="en-US" b="0" dirty="0">
                <a:solidFill>
                  <a:schemeClr val="bg1"/>
                </a:solidFill>
                <a:latin typeface="ITC Lubalin Graph Std Book" panose="02060502020205020404" pitchFamily="18" charset="0"/>
                <a:cs typeface="Arial" panose="020B0604020202020204" pitchFamily="34" charset="0"/>
              </a:rPr>
              <a:t> </a:t>
            </a:r>
            <a:r>
              <a:rPr lang="en-US" b="0" dirty="0" err="1">
                <a:solidFill>
                  <a:schemeClr val="bg1"/>
                </a:solidFill>
                <a:latin typeface="ITC Lubalin Graph Std Book" panose="02060502020205020404" pitchFamily="18" charset="0"/>
                <a:cs typeface="Arial" panose="020B0604020202020204" pitchFamily="34" charset="0"/>
              </a:rPr>
              <a:t>semnăturii</a:t>
            </a:r>
            <a:r>
              <a:rPr lang="ro-RO" b="0" dirty="0" smtClean="0">
                <a:solidFill>
                  <a:schemeClr val="bg1"/>
                </a:solidFill>
                <a:latin typeface="ITC Lubalin Graph Std Book" panose="02060502020205020404" pitchFamily="18" charset="0"/>
                <a:cs typeface="Arial" panose="020B0604020202020204" pitchFamily="34" charset="0"/>
              </a:rPr>
              <a:t>?</a:t>
            </a:r>
            <a:endParaRPr lang="it-IT" b="0" dirty="0" smtClean="0">
              <a:solidFill>
                <a:schemeClr val="bg1"/>
              </a:solidFill>
              <a:latin typeface="ITC Lubalin Graph Std Book" panose="02060502020205020404" pitchFamily="18" charset="0"/>
              <a:cs typeface="Arial" panose="020B0604020202020204" pitchFamily="34" charset="0"/>
            </a:endParaRPr>
          </a:p>
          <a:p>
            <a:endParaRPr lang="ro-RO" sz="800" b="0" dirty="0">
              <a:solidFill>
                <a:schemeClr val="bg1"/>
              </a:solidFill>
              <a:latin typeface="ITC Lubalin Graph Std Book" panose="02060502020205020404" pitchFamily="18" charset="0"/>
              <a:cs typeface="Arial" panose="020B0604020202020204" pitchFamily="34" charset="0"/>
            </a:endParaRPr>
          </a:p>
          <a:p>
            <a:r>
              <a:rPr lang="en-US" b="0" dirty="0" err="1">
                <a:solidFill>
                  <a:schemeClr val="bg1"/>
                </a:solidFill>
                <a:latin typeface="ITC Lubalin Graph Std Book" panose="02060502020205020404" pitchFamily="18" charset="0"/>
                <a:cs typeface="Arial" panose="020B0604020202020204" pitchFamily="34" charset="0"/>
              </a:rPr>
              <a:t>Verificarea</a:t>
            </a:r>
            <a:r>
              <a:rPr lang="en-US" b="0" dirty="0">
                <a:solidFill>
                  <a:schemeClr val="bg1"/>
                </a:solidFill>
                <a:latin typeface="ITC Lubalin Graph Std Book" panose="02060502020205020404" pitchFamily="18" charset="0"/>
                <a:cs typeface="Arial" panose="020B0604020202020204" pitchFamily="34" charset="0"/>
              </a:rPr>
              <a:t> </a:t>
            </a:r>
            <a:r>
              <a:rPr lang="en-US" b="0" dirty="0" err="1">
                <a:solidFill>
                  <a:schemeClr val="bg1"/>
                </a:solidFill>
                <a:latin typeface="ITC Lubalin Graph Std Book" panose="02060502020205020404" pitchFamily="18" charset="0"/>
                <a:cs typeface="Arial" panose="020B0604020202020204" pitchFamily="34" charset="0"/>
              </a:rPr>
              <a:t>semnăturii</a:t>
            </a:r>
            <a:r>
              <a:rPr lang="ro-RO" b="0" dirty="0">
                <a:solidFill>
                  <a:schemeClr val="bg1"/>
                </a:solidFill>
                <a:latin typeface="ITC Lubalin Graph Std Book" panose="02060502020205020404" pitchFamily="18" charset="0"/>
                <a:cs typeface="Arial" panose="020B0604020202020204" pitchFamily="34" charset="0"/>
              </a:rPr>
              <a:t>?</a:t>
            </a:r>
          </a:p>
          <a:p>
            <a:endParaRPr lang="en-US" sz="3200" b="0" dirty="0"/>
          </a:p>
        </p:txBody>
      </p:sp>
      <p:sp>
        <p:nvSpPr>
          <p:cNvPr id="6" name="Titolo 5"/>
          <p:cNvSpPr>
            <a:spLocks noGrp="1"/>
          </p:cNvSpPr>
          <p:nvPr>
            <p:ph type="title"/>
          </p:nvPr>
        </p:nvSpPr>
        <p:spPr>
          <a:prstGeom prst="rect">
            <a:avLst/>
          </a:prstGeom>
        </p:spPr>
        <p:txBody>
          <a:bodyPr wrap="none">
            <a:spAutoFit/>
          </a:bodyPr>
          <a:lstStyle/>
          <a:p>
            <a:r>
              <a:rPr lang="it-IT" b="0"/>
              <a:t>Întrebare de control</a:t>
            </a:r>
          </a:p>
        </p:txBody>
      </p:sp>
    </p:spTree>
    <p:extLst>
      <p:ext uri="{BB962C8B-B14F-4D97-AF65-F5344CB8AC3E}">
        <p14:creationId xmlns:p14="http://schemas.microsoft.com/office/powerpoint/2010/main" val="1894081605"/>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947738"/>
            <a:ext cx="7921625" cy="4224337"/>
          </a:xfrm>
        </p:spPr>
        <p:txBody>
          <a:bodyPr/>
          <a:lstStyle/>
          <a:p>
            <a:r>
              <a:rPr lang="en-US" b="0" smtClean="0"/>
              <a:t>STANDARDUL DSS DE SEMNĂTURĂ DIGITALĂ</a:t>
            </a:r>
            <a:br>
              <a:rPr lang="en-US" b="0" smtClean="0"/>
            </a:br>
            <a:endParaRPr lang="en-US" b="0" dirty="0"/>
          </a:p>
        </p:txBody>
      </p:sp>
    </p:spTree>
    <p:extLst>
      <p:ext uri="{BB962C8B-B14F-4D97-AF65-F5344CB8AC3E}">
        <p14:creationId xmlns:p14="http://schemas.microsoft.com/office/powerpoint/2010/main" val="1482409489"/>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noAutofit/>
              </a:bodyPr>
              <a:lstStyle/>
              <a:p>
                <a:pPr marL="0" indent="0">
                  <a:buNone/>
                </a:pPr>
                <a:r>
                  <a:rPr lang="en-US" sz="2800" b="0" dirty="0" err="1">
                    <a:solidFill>
                      <a:srgbClr val="FFC000"/>
                    </a:solidFill>
                    <a:latin typeface="ITC Lubalin Graph Std Book" panose="02060502020205020404" pitchFamily="18" charset="0"/>
                    <a:cs typeface="Arial" panose="020B0604020202020204" pitchFamily="34" charset="0"/>
                  </a:rPr>
                  <a:t>Generarea</a:t>
                </a:r>
                <a:r>
                  <a:rPr lang="en-US" sz="2800" b="0" dirty="0">
                    <a:solidFill>
                      <a:srgbClr val="FFC000"/>
                    </a:solidFill>
                    <a:latin typeface="ITC Lubalin Graph Std Book" panose="02060502020205020404" pitchFamily="18" charset="0"/>
                    <a:cs typeface="Arial" panose="020B0604020202020204" pitchFamily="34" charset="0"/>
                  </a:rPr>
                  <a:t> </a:t>
                </a:r>
                <a:r>
                  <a:rPr lang="en-US" sz="2800" b="0" dirty="0" err="1">
                    <a:solidFill>
                      <a:srgbClr val="FFC000"/>
                    </a:solidFill>
                    <a:latin typeface="ITC Lubalin Graph Std Book" panose="02060502020205020404" pitchFamily="18" charset="0"/>
                    <a:cs typeface="Arial" panose="020B0604020202020204" pitchFamily="34" charset="0"/>
                  </a:rPr>
                  <a:t>cheilor</a:t>
                </a:r>
                <a:r>
                  <a:rPr lang="ro-RO" sz="2800" b="0" dirty="0">
                    <a:solidFill>
                      <a:srgbClr val="FFC000"/>
                    </a:solidFill>
                    <a:latin typeface="ITC Lubalin Graph Std Book" panose="02060502020205020404" pitchFamily="18" charset="0"/>
                    <a:cs typeface="Arial" panose="020B0604020202020204" pitchFamily="34" charset="0"/>
                  </a:rPr>
                  <a:t>:</a:t>
                </a:r>
              </a:p>
              <a:p>
                <a:r>
                  <a:rPr lang="it-IT" sz="2800" b="0" dirty="0">
                    <a:latin typeface="ITC Lubalin Graph Std Book" panose="02060502020205020404" pitchFamily="18" charset="0"/>
                    <a:cs typeface="Arial" panose="020B0604020202020204" pitchFamily="34" charset="0"/>
                  </a:rPr>
                  <a:t>Generează un număr prim </a:t>
                </a:r>
                <a:r>
                  <a:rPr lang="it-IT" sz="2800" b="0" i="1" dirty="0">
                    <a:solidFill>
                      <a:srgbClr val="FFC000"/>
                    </a:solidFill>
                    <a:latin typeface="ITC Lubalin Graph Std Book" panose="02060502020205020404" pitchFamily="18" charset="0"/>
                    <a:cs typeface="Arial" panose="020B0604020202020204" pitchFamily="34" charset="0"/>
                  </a:rPr>
                  <a:t>q</a:t>
                </a:r>
                <a:r>
                  <a:rPr lang="it-IT" sz="2800" b="0" i="1" dirty="0">
                    <a:latin typeface="ITC Lubalin Graph Std Book" panose="02060502020205020404" pitchFamily="18" charset="0"/>
                    <a:cs typeface="Arial" panose="020B0604020202020204" pitchFamily="34" charset="0"/>
                  </a:rPr>
                  <a:t> </a:t>
                </a:r>
                <a:r>
                  <a:rPr lang="it-IT" sz="2800" b="0" dirty="0">
                    <a:latin typeface="ITC Lubalin Graph Std Book" panose="02060502020205020404" pitchFamily="18" charset="0"/>
                    <a:cs typeface="Arial" panose="020B0604020202020204" pitchFamily="34" charset="0"/>
                  </a:rPr>
                  <a:t>astfel incat </a:t>
                </a:r>
                <a14:m>
                  <m:oMath xmlns:m="http://schemas.openxmlformats.org/officeDocument/2006/math">
                    <m:sSup>
                      <m:sSupPr>
                        <m:ctrlPr>
                          <a:rPr lang="it-IT" sz="2800" b="0" i="1" smtClean="0">
                            <a:solidFill>
                              <a:srgbClr val="FFC000"/>
                            </a:solidFill>
                            <a:latin typeface="Cambria Math" panose="02040503050406030204" pitchFamily="18" charset="0"/>
                            <a:cs typeface="Arial" panose="020B0604020202020204" pitchFamily="34" charset="0"/>
                          </a:rPr>
                        </m:ctrlPr>
                      </m:sSupPr>
                      <m:e>
                        <m:r>
                          <m:rPr>
                            <m:nor/>
                          </m:rPr>
                          <a:rPr lang="it-IT" sz="2800" b="0" i="1" dirty="0">
                            <a:solidFill>
                              <a:srgbClr val="FFC000"/>
                            </a:solidFill>
                            <a:latin typeface="ITC Lubalin Graph Std Book" panose="02060502020205020404" pitchFamily="18" charset="0"/>
                            <a:cs typeface="Arial" panose="020B0604020202020204" pitchFamily="34" charset="0"/>
                          </a:rPr>
                          <m:t>2</m:t>
                        </m:r>
                      </m:e>
                      <m:sup>
                        <m:r>
                          <m:rPr>
                            <m:nor/>
                          </m:rPr>
                          <a:rPr lang="it-IT" sz="2800" b="0" i="1" dirty="0">
                            <a:solidFill>
                              <a:srgbClr val="FFC000"/>
                            </a:solidFill>
                            <a:latin typeface="ITC Lubalin Graph Std Book" panose="02060502020205020404" pitchFamily="18" charset="0"/>
                            <a:cs typeface="Arial" panose="020B0604020202020204" pitchFamily="34" charset="0"/>
                          </a:rPr>
                          <m:t>159</m:t>
                        </m:r>
                      </m:sup>
                    </m:sSup>
                  </m:oMath>
                </a14:m>
                <a:r>
                  <a:rPr lang="it-IT" sz="2800" b="0" i="1" dirty="0">
                    <a:solidFill>
                      <a:srgbClr val="FFC000"/>
                    </a:solidFill>
                    <a:latin typeface="ITC Lubalin Graph Std Book" panose="02060502020205020404" pitchFamily="18" charset="0"/>
                    <a:cs typeface="Arial" panose="020B0604020202020204" pitchFamily="34" charset="0"/>
                  </a:rPr>
                  <a:t> &lt; q &lt; </a:t>
                </a:r>
                <a14:m>
                  <m:oMath xmlns:m="http://schemas.openxmlformats.org/officeDocument/2006/math">
                    <m:sSup>
                      <m:sSupPr>
                        <m:ctrlPr>
                          <a:rPr lang="it-IT" sz="2800" b="0" i="1" smtClean="0">
                            <a:solidFill>
                              <a:srgbClr val="FFC000"/>
                            </a:solidFill>
                            <a:latin typeface="Cambria Math" panose="02040503050406030204" pitchFamily="18" charset="0"/>
                            <a:cs typeface="Arial" panose="020B0604020202020204" pitchFamily="34" charset="0"/>
                          </a:rPr>
                        </m:ctrlPr>
                      </m:sSupPr>
                      <m:e>
                        <m:r>
                          <m:rPr>
                            <m:nor/>
                          </m:rPr>
                          <a:rPr lang="it-IT" sz="2800" b="0" i="1" dirty="0">
                            <a:solidFill>
                              <a:srgbClr val="FFC000"/>
                            </a:solidFill>
                            <a:latin typeface="ITC Lubalin Graph Std Book" panose="02060502020205020404" pitchFamily="18" charset="0"/>
                            <a:cs typeface="Arial" panose="020B0604020202020204" pitchFamily="34" charset="0"/>
                          </a:rPr>
                          <m:t>2</m:t>
                        </m:r>
                      </m:e>
                      <m:sup>
                        <m:r>
                          <m:rPr>
                            <m:nor/>
                          </m:rPr>
                          <a:rPr lang="it-IT" sz="2800" b="0" i="1" dirty="0">
                            <a:solidFill>
                              <a:srgbClr val="FFC000"/>
                            </a:solidFill>
                            <a:latin typeface="ITC Lubalin Graph Std Book" panose="02060502020205020404" pitchFamily="18" charset="0"/>
                            <a:cs typeface="Arial" panose="020B0604020202020204" pitchFamily="34" charset="0"/>
                          </a:rPr>
                          <m:t>160</m:t>
                        </m:r>
                      </m:sup>
                    </m:sSup>
                  </m:oMath>
                </a14:m>
                <a:r>
                  <a:rPr lang="it-IT" sz="2800" b="0" dirty="0">
                    <a:latin typeface="ITC Lubalin Graph Std Book" panose="02060502020205020404" pitchFamily="18" charset="0"/>
                    <a:cs typeface="Arial" panose="020B0604020202020204" pitchFamily="34" charset="0"/>
                  </a:rPr>
                  <a:t>;</a:t>
                </a:r>
              </a:p>
              <a:p>
                <a:r>
                  <a:rPr lang="en-US" sz="2800" b="0" dirty="0" err="1">
                    <a:latin typeface="ITC Lubalin Graph Std Book" panose="02060502020205020404" pitchFamily="18" charset="0"/>
                    <a:cs typeface="Arial" panose="020B0604020202020204" pitchFamily="34" charset="0"/>
                  </a:rPr>
                  <a:t>Generează</a:t>
                </a:r>
                <a:r>
                  <a:rPr lang="en-US" sz="2800" b="0" dirty="0">
                    <a:latin typeface="ITC Lubalin Graph Std Book" panose="02060502020205020404" pitchFamily="18" charset="0"/>
                    <a:cs typeface="Arial" panose="020B0604020202020204" pitchFamily="34" charset="0"/>
                  </a:rPr>
                  <a:t> un </a:t>
                </a:r>
                <a:r>
                  <a:rPr lang="en-US" sz="2800" b="0" dirty="0" err="1">
                    <a:latin typeface="ITC Lubalin Graph Std Book" panose="02060502020205020404" pitchFamily="18" charset="0"/>
                    <a:cs typeface="Arial" panose="020B0604020202020204" pitchFamily="34" charset="0"/>
                  </a:rPr>
                  <a:t>număr</a:t>
                </a:r>
                <a:r>
                  <a:rPr lang="en-US" sz="2800" b="0" dirty="0">
                    <a:latin typeface="ITC Lubalin Graph Std Book" panose="02060502020205020404" pitchFamily="18" charset="0"/>
                    <a:cs typeface="Arial" panose="020B0604020202020204" pitchFamily="34" charset="0"/>
                  </a:rPr>
                  <a:t> prim </a:t>
                </a:r>
                <a:r>
                  <a:rPr lang="en-US" sz="2800" b="0" i="1" dirty="0">
                    <a:solidFill>
                      <a:srgbClr val="FFC000"/>
                    </a:solidFill>
                    <a:latin typeface="ITC Lubalin Graph Std Book" panose="02060502020205020404" pitchFamily="18" charset="0"/>
                    <a:cs typeface="Arial" panose="020B0604020202020204" pitchFamily="34" charset="0"/>
                  </a:rPr>
                  <a:t>p</a:t>
                </a:r>
                <a:r>
                  <a:rPr lang="en-US" sz="2800" b="0" i="1" dirty="0">
                    <a:latin typeface="ITC Lubalin Graph Std Book" panose="02060502020205020404" pitchFamily="18" charset="0"/>
                    <a:cs typeface="Arial" panose="020B0604020202020204" pitchFamily="34" charset="0"/>
                  </a:rPr>
                  <a:t> </a:t>
                </a:r>
                <a:r>
                  <a:rPr lang="en-US" sz="2800" b="0" dirty="0" err="1">
                    <a:latin typeface="ITC Lubalin Graph Std Book" panose="02060502020205020404" pitchFamily="18" charset="0"/>
                    <a:cs typeface="Arial" panose="020B0604020202020204" pitchFamily="34" charset="0"/>
                  </a:rPr>
                  <a:t>astfel</a:t>
                </a:r>
                <a:r>
                  <a:rPr lang="en-US" sz="2800" b="0" dirty="0">
                    <a:latin typeface="ITC Lubalin Graph Std Book" panose="02060502020205020404" pitchFamily="18" charset="0"/>
                    <a:cs typeface="Arial" panose="020B0604020202020204" pitchFamily="34" charset="0"/>
                  </a:rPr>
                  <a:t> </a:t>
                </a:r>
                <a:r>
                  <a:rPr lang="en-US" sz="2800" b="0" dirty="0" err="1">
                    <a:latin typeface="ITC Lubalin Graph Std Book" panose="02060502020205020404" pitchFamily="18" charset="0"/>
                    <a:cs typeface="Arial" panose="020B0604020202020204" pitchFamily="34" charset="0"/>
                  </a:rPr>
                  <a:t>incat</a:t>
                </a:r>
                <a:r>
                  <a:rPr lang="en-US" sz="2800" b="0" dirty="0">
                    <a:latin typeface="ITC Lubalin Graph Std Book" panose="02060502020205020404" pitchFamily="18" charset="0"/>
                    <a:cs typeface="Arial" panose="020B0604020202020204" pitchFamily="34" charset="0"/>
                  </a:rPr>
                  <a:t> </a:t>
                </a:r>
                <a14:m>
                  <m:oMath xmlns:m="http://schemas.openxmlformats.org/officeDocument/2006/math">
                    <m:sSup>
                      <m:sSupPr>
                        <m:ctrlPr>
                          <a:rPr lang="en-US" sz="2800" b="0" i="1" smtClean="0">
                            <a:solidFill>
                              <a:srgbClr val="FFC000"/>
                            </a:solidFill>
                            <a:latin typeface="Cambria Math" panose="02040503050406030204" pitchFamily="18" charset="0"/>
                            <a:cs typeface="Arial" panose="020B0604020202020204" pitchFamily="34" charset="0"/>
                          </a:rPr>
                        </m:ctrlPr>
                      </m:sSupPr>
                      <m:e>
                        <m:r>
                          <m:rPr>
                            <m:nor/>
                          </m:rPr>
                          <a:rPr lang="en-US" sz="2800" b="0" i="1" dirty="0">
                            <a:solidFill>
                              <a:srgbClr val="FFC000"/>
                            </a:solidFill>
                            <a:latin typeface="ITC Lubalin Graph Std Book" panose="02060502020205020404" pitchFamily="18" charset="0"/>
                            <a:cs typeface="Arial" panose="020B0604020202020204" pitchFamily="34" charset="0"/>
                          </a:rPr>
                          <m:t>2</m:t>
                        </m:r>
                      </m:e>
                      <m:sup>
                        <m:r>
                          <m:rPr>
                            <m:nor/>
                          </m:rPr>
                          <a:rPr lang="en-US" sz="2800" b="0" i="1" dirty="0">
                            <a:solidFill>
                              <a:srgbClr val="FFC000"/>
                            </a:solidFill>
                            <a:latin typeface="ITC Lubalin Graph Std Book" panose="02060502020205020404" pitchFamily="18" charset="0"/>
                            <a:cs typeface="Arial" panose="020B0604020202020204" pitchFamily="34" charset="0"/>
                          </a:rPr>
                          <m:t>512</m:t>
                        </m:r>
                      </m:sup>
                    </m:sSup>
                  </m:oMath>
                </a14:m>
                <a:r>
                  <a:rPr lang="en-US" sz="2800" b="0" i="1" dirty="0">
                    <a:solidFill>
                      <a:srgbClr val="FFC000"/>
                    </a:solidFill>
                    <a:latin typeface="ITC Lubalin Graph Std Book" panose="02060502020205020404" pitchFamily="18" charset="0"/>
                    <a:cs typeface="Arial" panose="020B0604020202020204" pitchFamily="34" charset="0"/>
                  </a:rPr>
                  <a:t>≤ p &lt; </a:t>
                </a:r>
                <a14:m>
                  <m:oMath xmlns:m="http://schemas.openxmlformats.org/officeDocument/2006/math">
                    <m:sSup>
                      <m:sSupPr>
                        <m:ctrlPr>
                          <a:rPr lang="en-US" sz="2800" b="0" i="1" smtClean="0">
                            <a:solidFill>
                              <a:srgbClr val="FFC000"/>
                            </a:solidFill>
                            <a:latin typeface="Cambria Math" panose="02040503050406030204" pitchFamily="18" charset="0"/>
                            <a:cs typeface="Arial" panose="020B0604020202020204" pitchFamily="34" charset="0"/>
                          </a:rPr>
                        </m:ctrlPr>
                      </m:sSupPr>
                      <m:e>
                        <m:r>
                          <m:rPr>
                            <m:nor/>
                          </m:rPr>
                          <a:rPr lang="en-US" sz="2800" b="0" i="1" dirty="0">
                            <a:solidFill>
                              <a:srgbClr val="FFC000"/>
                            </a:solidFill>
                            <a:latin typeface="ITC Lubalin Graph Std Book" panose="02060502020205020404" pitchFamily="18" charset="0"/>
                            <a:cs typeface="Arial" panose="020B0604020202020204" pitchFamily="34" charset="0"/>
                          </a:rPr>
                          <m:t>2</m:t>
                        </m:r>
                      </m:e>
                      <m:sup>
                        <m:r>
                          <m:rPr>
                            <m:nor/>
                          </m:rPr>
                          <a:rPr lang="en-US" sz="2800" b="0" i="1" dirty="0">
                            <a:solidFill>
                              <a:srgbClr val="FFC000"/>
                            </a:solidFill>
                            <a:latin typeface="ITC Lubalin Graph Std Book" panose="02060502020205020404" pitchFamily="18" charset="0"/>
                            <a:cs typeface="Arial" panose="020B0604020202020204" pitchFamily="34" charset="0"/>
                          </a:rPr>
                          <m:t>1024</m:t>
                        </m:r>
                      </m:sup>
                    </m:sSup>
                  </m:oMath>
                </a14:m>
                <a:r>
                  <a:rPr lang="en-US" sz="2800" b="0" i="1" dirty="0">
                    <a:solidFill>
                      <a:srgbClr val="FFC000"/>
                    </a:solidFill>
                    <a:latin typeface="ITC Lubalin Graph Std Book" panose="02060502020205020404" pitchFamily="18" charset="0"/>
                    <a:cs typeface="Arial" panose="020B0604020202020204" pitchFamily="34" charset="0"/>
                  </a:rPr>
                  <a:t>şi q|(p –1)</a:t>
                </a:r>
                <a:r>
                  <a:rPr lang="en-US" sz="2800" b="0" dirty="0">
                    <a:latin typeface="ITC Lubalin Graph Std Book" panose="02060502020205020404" pitchFamily="18" charset="0"/>
                    <a:cs typeface="Arial" panose="020B0604020202020204" pitchFamily="34" charset="0"/>
                  </a:rPr>
                  <a:t>;</a:t>
                </a:r>
              </a:p>
              <a:p>
                <a:r>
                  <a:rPr lang="en-US" sz="2800" b="0" dirty="0" err="1">
                    <a:latin typeface="ITC Lubalin Graph Std Book" panose="02060502020205020404" pitchFamily="18" charset="0"/>
                    <a:cs typeface="Arial" panose="020B0604020202020204" pitchFamily="34" charset="0"/>
                  </a:rPr>
                  <a:t>Selectează</a:t>
                </a:r>
                <a:r>
                  <a:rPr lang="en-US" sz="2800" b="0" dirty="0">
                    <a:latin typeface="ITC Lubalin Graph Std Book" panose="02060502020205020404" pitchFamily="18" charset="0"/>
                    <a:cs typeface="Arial" panose="020B0604020202020204" pitchFamily="34" charset="0"/>
                  </a:rPr>
                  <a:t> un generator </a:t>
                </a:r>
                <a:r>
                  <a:rPr lang="el-GR" sz="2800" b="0" i="1" dirty="0">
                    <a:solidFill>
                      <a:srgbClr val="FFC000"/>
                    </a:solidFill>
                    <a:latin typeface="ITC Lubalin Graph Std Book" panose="02060502020205020404" pitchFamily="18" charset="0"/>
                    <a:cs typeface="Arial" panose="020B0604020202020204" pitchFamily="34" charset="0"/>
                  </a:rPr>
                  <a:t>α</a:t>
                </a:r>
                <a:r>
                  <a:rPr lang="el-GR" sz="2800" b="0" dirty="0">
                    <a:latin typeface="ITC Lubalin Graph Std Book" panose="02060502020205020404" pitchFamily="18" charset="0"/>
                    <a:cs typeface="Arial" panose="020B0604020202020204" pitchFamily="34" charset="0"/>
                  </a:rPr>
                  <a:t> </a:t>
                </a:r>
                <a:r>
                  <a:rPr lang="en-US" sz="2800" b="0" dirty="0" err="1">
                    <a:latin typeface="ITC Lubalin Graph Std Book" panose="02060502020205020404" pitchFamily="18" charset="0"/>
                    <a:cs typeface="Arial" panose="020B0604020202020204" pitchFamily="34" charset="0"/>
                  </a:rPr>
                  <a:t>pentru</a:t>
                </a:r>
                <a:r>
                  <a:rPr lang="en-US" sz="2800" b="0" dirty="0">
                    <a:latin typeface="ITC Lubalin Graph Std Book" panose="02060502020205020404" pitchFamily="18" charset="0"/>
                    <a:cs typeface="Arial" panose="020B0604020202020204" pitchFamily="34" charset="0"/>
                  </a:rPr>
                  <a:t> </a:t>
                </a:r>
                <a:r>
                  <a:rPr lang="en-US" sz="2800" b="0" dirty="0" err="1">
                    <a:latin typeface="ITC Lubalin Graph Std Book" panose="02060502020205020404" pitchFamily="18" charset="0"/>
                    <a:cs typeface="Arial" panose="020B0604020202020204" pitchFamily="34" charset="0"/>
                  </a:rPr>
                  <a:t>grupul</a:t>
                </a:r>
                <a:r>
                  <a:rPr lang="en-US" sz="2800" b="0" dirty="0">
                    <a:latin typeface="ITC Lubalin Graph Std Book" panose="02060502020205020404" pitchFamily="18" charset="0"/>
                    <a:cs typeface="Arial" panose="020B0604020202020204" pitchFamily="34" charset="0"/>
                  </a:rPr>
                  <a:t> </a:t>
                </a:r>
                <a:r>
                  <a:rPr lang="en-US" sz="2800" b="0" dirty="0" err="1">
                    <a:latin typeface="ITC Lubalin Graph Std Book" panose="02060502020205020404" pitchFamily="18" charset="0"/>
                    <a:cs typeface="Arial" panose="020B0604020202020204" pitchFamily="34" charset="0"/>
                  </a:rPr>
                  <a:t>ciclic</a:t>
                </a:r>
                <a:r>
                  <a:rPr lang="en-US" sz="2800" b="0" dirty="0">
                    <a:latin typeface="ITC Lubalin Graph Std Book" panose="02060502020205020404" pitchFamily="18" charset="0"/>
                    <a:cs typeface="Arial" panose="020B0604020202020204" pitchFamily="34" charset="0"/>
                  </a:rPr>
                  <a:t> </a:t>
                </a:r>
                <a14:m>
                  <m:oMath xmlns:m="http://schemas.openxmlformats.org/officeDocument/2006/math">
                    <m:sSub>
                      <m:sSubPr>
                        <m:ctrlPr>
                          <a:rPr lang="en-US" sz="2800" b="0" i="1" dirty="0" smtClean="0">
                            <a:solidFill>
                              <a:srgbClr val="FFC000"/>
                            </a:solidFill>
                            <a:latin typeface="Cambria Math" panose="02040503050406030204" pitchFamily="18" charset="0"/>
                            <a:cs typeface="Arial" panose="020B0604020202020204" pitchFamily="34" charset="0"/>
                          </a:rPr>
                        </m:ctrlPr>
                      </m:sSubPr>
                      <m:e>
                        <m:r>
                          <a:rPr lang="en-US" sz="2800" b="0" i="1" dirty="0">
                            <a:solidFill>
                              <a:srgbClr val="FFC000"/>
                            </a:solidFill>
                            <a:latin typeface="Cambria Math" panose="02040503050406030204" pitchFamily="18" charset="0"/>
                            <a:cs typeface="Arial" panose="020B0604020202020204" pitchFamily="34" charset="0"/>
                          </a:rPr>
                          <m:t>𝑍</m:t>
                        </m:r>
                      </m:e>
                      <m:sub>
                        <m:r>
                          <a:rPr lang="en-US" sz="2800" b="0" i="1" dirty="0">
                            <a:solidFill>
                              <a:srgbClr val="FFC000"/>
                            </a:solidFill>
                            <a:latin typeface="Cambria Math" panose="02040503050406030204" pitchFamily="18" charset="0"/>
                            <a:cs typeface="Arial" panose="020B0604020202020204" pitchFamily="34" charset="0"/>
                          </a:rPr>
                          <m:t>𝑝</m:t>
                        </m:r>
                      </m:sub>
                    </m:sSub>
                  </m:oMath>
                </a14:m>
                <a:r>
                  <a:rPr lang="en-US" sz="2800" b="0" dirty="0">
                    <a:latin typeface="ITC Lubalin Graph Std Book" panose="02060502020205020404" pitchFamily="18" charset="0"/>
                    <a:cs typeface="Arial" panose="020B0604020202020204" pitchFamily="34" charset="0"/>
                  </a:rPr>
                  <a:t>de </a:t>
                </a:r>
                <a:r>
                  <a:rPr lang="en-US" sz="2800" b="0" dirty="0" err="1">
                    <a:latin typeface="ITC Lubalin Graph Std Book" panose="02060502020205020404" pitchFamily="18" charset="0"/>
                    <a:cs typeface="Arial" panose="020B0604020202020204" pitchFamily="34" charset="0"/>
                  </a:rPr>
                  <a:t>ordin</a:t>
                </a:r>
                <a:r>
                  <a:rPr lang="en-US" sz="2800" b="0" dirty="0">
                    <a:latin typeface="ITC Lubalin Graph Std Book" panose="02060502020205020404" pitchFamily="18" charset="0"/>
                    <a:cs typeface="Arial" panose="020B0604020202020204" pitchFamily="34" charset="0"/>
                  </a:rPr>
                  <a:t> </a:t>
                </a:r>
                <a:r>
                  <a:rPr lang="en-US" sz="2800" b="0" i="1" dirty="0">
                    <a:solidFill>
                      <a:srgbClr val="FFC000"/>
                    </a:solidFill>
                    <a:latin typeface="ITC Lubalin Graph Std Book" panose="02060502020205020404" pitchFamily="18" charset="0"/>
                    <a:cs typeface="Arial" panose="020B0604020202020204" pitchFamily="34" charset="0"/>
                  </a:rPr>
                  <a:t>q</a:t>
                </a:r>
                <a:r>
                  <a:rPr lang="en-US" sz="2800" b="0" dirty="0">
                    <a:latin typeface="ITC Lubalin Graph Std Book" panose="02060502020205020404" pitchFamily="18" charset="0"/>
                    <a:cs typeface="Arial" panose="020B0604020202020204" pitchFamily="34"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rotWithShape="0">
                <a:blip r:embed="rId3"/>
                <a:stretch>
                  <a:fillRect l="-1538"/>
                </a:stretch>
              </a:blipFill>
            </p:spPr>
            <p:txBody>
              <a:bodyPr/>
              <a:lstStyle/>
              <a:p>
                <a:r>
                  <a:rPr lang="it-IT">
                    <a:noFill/>
                  </a:rPr>
                  <a:t> </a:t>
                </a:r>
              </a:p>
            </p:txBody>
          </p:sp>
        </mc:Fallback>
      </mc:AlternateContent>
    </p:spTree>
    <p:extLst>
      <p:ext uri="{BB962C8B-B14F-4D97-AF65-F5344CB8AC3E}">
        <p14:creationId xmlns:p14="http://schemas.microsoft.com/office/powerpoint/2010/main" val="490590592"/>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noAutofit/>
              </a:bodyPr>
              <a:lstStyle/>
              <a:p>
                <a:r>
                  <a:rPr lang="en-US" b="0" dirty="0">
                    <a:latin typeface="ITC Lubalin Graph Std Book" panose="02060502020205020404" pitchFamily="18" charset="0"/>
                    <a:cs typeface="Arial" panose="020B0604020202020204" pitchFamily="34" charset="0"/>
                  </a:rPr>
                  <a:t>Alege un element </a:t>
                </a:r>
                <a14:m>
                  <m:oMath xmlns:m="http://schemas.openxmlformats.org/officeDocument/2006/math">
                    <m:r>
                      <a:rPr lang="ro-RO" b="0" i="1" smtClean="0">
                        <a:solidFill>
                          <a:srgbClr val="FFC000"/>
                        </a:solidFill>
                        <a:latin typeface="Cambria Math" panose="02040503050406030204" pitchFamily="18" charset="0"/>
                        <a:cs typeface="Arial" panose="020B0604020202020204" pitchFamily="34" charset="0"/>
                      </a:rPr>
                      <m:t>𝑔</m:t>
                    </m:r>
                    <m:r>
                      <a:rPr lang="ro-RO" b="0" i="1" smtClean="0">
                        <a:solidFill>
                          <a:srgbClr val="FFC000"/>
                        </a:solidFill>
                        <a:latin typeface="Cambria Math" panose="02040503050406030204" pitchFamily="18" charset="0"/>
                        <a:cs typeface="Arial" panose="020B0604020202020204" pitchFamily="34" charset="0"/>
                      </a:rPr>
                      <m:t>∈</m:t>
                    </m:r>
                    <m:sSubSup>
                      <m:sSubSupPr>
                        <m:ctrlPr>
                          <a:rPr lang="ro-RO" b="0" i="1" smtClean="0">
                            <a:solidFill>
                              <a:srgbClr val="FFC000"/>
                            </a:solidFill>
                            <a:latin typeface="Cambria Math" panose="02040503050406030204" pitchFamily="18" charset="0"/>
                            <a:cs typeface="Arial" panose="020B0604020202020204" pitchFamily="34" charset="0"/>
                          </a:rPr>
                        </m:ctrlPr>
                      </m:sSubSupPr>
                      <m:e>
                        <m:r>
                          <a:rPr lang="ro-RO" b="0" i="1">
                            <a:solidFill>
                              <a:srgbClr val="FFC000"/>
                            </a:solidFill>
                            <a:latin typeface="Cambria Math" panose="02040503050406030204" pitchFamily="18" charset="0"/>
                            <a:cs typeface="Arial" panose="020B0604020202020204" pitchFamily="34" charset="0"/>
                          </a:rPr>
                          <m:t>𝑍</m:t>
                        </m:r>
                      </m:e>
                      <m:sub>
                        <m:r>
                          <a:rPr lang="ro-RO" b="0" i="1">
                            <a:solidFill>
                              <a:srgbClr val="FFC000"/>
                            </a:solidFill>
                            <a:latin typeface="Cambria Math" panose="02040503050406030204" pitchFamily="18" charset="0"/>
                            <a:cs typeface="Arial" panose="020B0604020202020204" pitchFamily="34" charset="0"/>
                          </a:rPr>
                          <m:t>𝑝</m:t>
                        </m:r>
                      </m:sub>
                      <m:sup>
                        <m:r>
                          <a:rPr lang="ro-RO" b="0" i="1">
                            <a:solidFill>
                              <a:srgbClr val="FFC000"/>
                            </a:solidFill>
                            <a:latin typeface="Cambria Math" panose="02040503050406030204" pitchFamily="18" charset="0"/>
                            <a:cs typeface="Arial" panose="020B0604020202020204" pitchFamily="34" charset="0"/>
                          </a:rPr>
                          <m:t>∗</m:t>
                        </m:r>
                      </m:sup>
                    </m:sSubSup>
                  </m:oMath>
                </a14:m>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şi</a:t>
                </a:r>
                <a:r>
                  <a:rPr lang="en-US" b="0" dirty="0">
                    <a:latin typeface="ITC Lubalin Graph Std Book" panose="02060502020205020404" pitchFamily="18" charset="0"/>
                    <a:cs typeface="Arial" panose="020B0604020202020204" pitchFamily="34" charset="0"/>
                  </a:rPr>
                  <a:t> </a:t>
                </a:r>
                <a:r>
                  <a:rPr lang="en-US" b="0" err="1">
                    <a:latin typeface="ITC Lubalin Graph Std Book" panose="02060502020205020404" pitchFamily="18" charset="0"/>
                    <a:cs typeface="Arial" panose="020B0604020202020204" pitchFamily="34" charset="0"/>
                  </a:rPr>
                  <a:t>calculează</a:t>
                </a:r>
                <a:r>
                  <a:rPr lang="en-US" b="0">
                    <a:latin typeface="ITC Lubalin Graph Std Book" panose="02060502020205020404" pitchFamily="18" charset="0"/>
                    <a:cs typeface="Arial" panose="020B0604020202020204" pitchFamily="34" charset="0"/>
                  </a:rPr>
                  <a:t> </a:t>
                </a:r>
                <a:r>
                  <a:rPr lang="en-US" b="0" smtClean="0">
                    <a:latin typeface="ITC Lubalin Graph Std Book" panose="02060502020205020404" pitchFamily="18" charset="0"/>
                    <a:cs typeface="Arial" panose="020B0604020202020204" pitchFamily="34" charset="0"/>
                  </a:rPr>
                  <a:t/>
                </a:r>
                <a:br>
                  <a:rPr lang="en-US" b="0" smtClean="0">
                    <a:latin typeface="ITC Lubalin Graph Std Book" panose="02060502020205020404" pitchFamily="18" charset="0"/>
                    <a:cs typeface="Arial" panose="020B0604020202020204" pitchFamily="34" charset="0"/>
                  </a:rPr>
                </a:br>
                <a:r>
                  <a:rPr lang="el-GR" b="0" i="1" smtClean="0">
                    <a:solidFill>
                      <a:srgbClr val="FFC000"/>
                    </a:solidFill>
                    <a:latin typeface="ITC Lubalin Graph Std Book" panose="02060502020205020404" pitchFamily="18" charset="0"/>
                    <a:cs typeface="Arial" panose="020B0604020202020204" pitchFamily="34" charset="0"/>
                  </a:rPr>
                  <a:t>α </a:t>
                </a:r>
                <a:r>
                  <a:rPr lang="el-GR" b="0" i="1" dirty="0">
                    <a:solidFill>
                      <a:srgbClr val="FFC000"/>
                    </a:solidFill>
                    <a:latin typeface="ITC Lubalin Graph Std Book" panose="02060502020205020404" pitchFamily="18" charset="0"/>
                    <a:cs typeface="Arial" panose="020B0604020202020204" pitchFamily="34" charset="0"/>
                  </a:rPr>
                  <a:t>= </a:t>
                </a:r>
                <a14:m>
                  <m:oMath xmlns:m="http://schemas.openxmlformats.org/officeDocument/2006/math">
                    <m:sSup>
                      <m:sSupPr>
                        <m:ctrlPr>
                          <a:rPr lang="ro-RO" b="0" i="1" smtClean="0">
                            <a:solidFill>
                              <a:srgbClr val="FFC000"/>
                            </a:solidFill>
                            <a:latin typeface="Cambria Math" panose="02040503050406030204" pitchFamily="18" charset="0"/>
                            <a:cs typeface="Arial" panose="020B0604020202020204" pitchFamily="34" charset="0"/>
                          </a:rPr>
                        </m:ctrlPr>
                      </m:sSupPr>
                      <m:e>
                        <m:r>
                          <a:rPr lang="ro-RO" b="0" i="1">
                            <a:solidFill>
                              <a:srgbClr val="FFC000"/>
                            </a:solidFill>
                            <a:latin typeface="Cambria Math" panose="02040503050406030204" pitchFamily="18" charset="0"/>
                            <a:cs typeface="Arial" panose="020B0604020202020204" pitchFamily="34" charset="0"/>
                          </a:rPr>
                          <m:t>𝑔</m:t>
                        </m:r>
                      </m:e>
                      <m:sup>
                        <m:r>
                          <m:rPr>
                            <m:nor/>
                          </m:rPr>
                          <a:rPr lang="en-US" b="0" i="1" dirty="0">
                            <a:solidFill>
                              <a:srgbClr val="FFC000"/>
                            </a:solidFill>
                            <a:latin typeface="ITC Lubalin Graph Std Book" panose="02060502020205020404" pitchFamily="18" charset="0"/>
                            <a:cs typeface="Arial" panose="020B0604020202020204" pitchFamily="34" charset="0"/>
                          </a:rPr>
                          <m:t>(</m:t>
                        </m:r>
                        <m:r>
                          <m:rPr>
                            <m:nor/>
                          </m:rPr>
                          <a:rPr lang="en-US" b="0" i="1" dirty="0">
                            <a:solidFill>
                              <a:srgbClr val="FFC000"/>
                            </a:solidFill>
                            <a:latin typeface="ITC Lubalin Graph Std Book" panose="02060502020205020404" pitchFamily="18" charset="0"/>
                            <a:cs typeface="Arial" panose="020B0604020202020204" pitchFamily="34" charset="0"/>
                          </a:rPr>
                          <m:t>p</m:t>
                        </m:r>
                        <m:r>
                          <m:rPr>
                            <m:nor/>
                          </m:rPr>
                          <a:rPr lang="en-US" b="0" i="1" dirty="0">
                            <a:solidFill>
                              <a:srgbClr val="FFC000"/>
                            </a:solidFill>
                            <a:latin typeface="ITC Lubalin Graph Std Book" panose="02060502020205020404" pitchFamily="18" charset="0"/>
                            <a:cs typeface="Arial" panose="020B0604020202020204" pitchFamily="34" charset="0"/>
                          </a:rPr>
                          <m:t>–1)/</m:t>
                        </m:r>
                        <m:r>
                          <m:rPr>
                            <m:nor/>
                          </m:rPr>
                          <a:rPr lang="en-US" b="0" i="1" dirty="0">
                            <a:solidFill>
                              <a:srgbClr val="FFC000"/>
                            </a:solidFill>
                            <a:latin typeface="ITC Lubalin Graph Std Book" panose="02060502020205020404" pitchFamily="18" charset="0"/>
                            <a:cs typeface="Arial" panose="020B0604020202020204" pitchFamily="34" charset="0"/>
                          </a:rPr>
                          <m:t>q</m:t>
                        </m:r>
                      </m:sup>
                    </m:sSup>
                  </m:oMath>
                </a14:m>
                <a:r>
                  <a:rPr lang="en-US" b="0" i="1" dirty="0">
                    <a:solidFill>
                      <a:srgbClr val="FFC000"/>
                    </a:solidFill>
                    <a:latin typeface="ITC Lubalin Graph Std Book" panose="02060502020205020404" pitchFamily="18" charset="0"/>
                    <a:cs typeface="Arial" panose="020B0604020202020204" pitchFamily="34" charset="0"/>
                  </a:rPr>
                  <a:t>mod p</a:t>
                </a:r>
                <a:r>
                  <a:rPr lang="en-US" b="0" dirty="0">
                    <a:latin typeface="ITC Lubalin Graph Std Book" panose="02060502020205020404" pitchFamily="18" charset="0"/>
                    <a:cs typeface="Arial" panose="020B0604020202020204" pitchFamily="34" charset="0"/>
                  </a:rPr>
                  <a:t>;</a:t>
                </a:r>
              </a:p>
              <a:p>
                <a:pPr>
                  <a:buNone/>
                </a:pPr>
                <a:r>
                  <a:rPr lang="ro-RO" b="0" dirty="0">
                    <a:latin typeface="ITC Lubalin Graph Std Book" panose="02060502020205020404" pitchFamily="18" charset="0"/>
                    <a:cs typeface="Arial" panose="020B0604020202020204" pitchFamily="34" charset="0"/>
                  </a:rPr>
                  <a:t>   </a:t>
                </a:r>
                <a:r>
                  <a:rPr lang="nn-NO" b="0" dirty="0">
                    <a:latin typeface="ITC Lubalin Graph Std Book" panose="02060502020205020404" pitchFamily="18" charset="0"/>
                    <a:cs typeface="Arial" panose="020B0604020202020204" pitchFamily="34" charset="0"/>
                  </a:rPr>
                  <a:t>dacă </a:t>
                </a:r>
                <a:r>
                  <a:rPr lang="nn-NO" b="0" i="1" dirty="0">
                    <a:solidFill>
                      <a:srgbClr val="FFC000"/>
                    </a:solidFill>
                    <a:latin typeface="ITC Lubalin Graph Std Book" panose="02060502020205020404" pitchFamily="18" charset="0"/>
                    <a:cs typeface="Arial" panose="020B0604020202020204" pitchFamily="34" charset="0"/>
                  </a:rPr>
                  <a:t>α = 1</a:t>
                </a:r>
                <a:r>
                  <a:rPr lang="nn-NO" b="0" dirty="0">
                    <a:latin typeface="ITC Lubalin Graph Std Book" panose="02060502020205020404" pitchFamily="18" charset="0"/>
                    <a:cs typeface="Arial" panose="020B0604020202020204" pitchFamily="34" charset="0"/>
                  </a:rPr>
                  <a:t>, atunci alege alt element </a:t>
                </a:r>
                <a:r>
                  <a:rPr lang="nn-NO" b="0" i="1" dirty="0">
                    <a:solidFill>
                      <a:srgbClr val="FFC000"/>
                    </a:solidFill>
                    <a:latin typeface="ITC Lubalin Graph Std Book" panose="02060502020205020404" pitchFamily="18" charset="0"/>
                    <a:cs typeface="Arial" panose="020B0604020202020204" pitchFamily="34" charset="0"/>
                  </a:rPr>
                  <a:t>g</a:t>
                </a:r>
                <a:r>
                  <a:rPr lang="nn-NO" b="0" dirty="0">
                    <a:latin typeface="ITC Lubalin Graph Std Book" panose="02060502020205020404" pitchFamily="18" charset="0"/>
                    <a:cs typeface="Arial" panose="020B0604020202020204" pitchFamily="34" charset="0"/>
                  </a:rPr>
                  <a:t>;</a:t>
                </a:r>
                <a:endParaRPr lang="en-US" b="0" dirty="0">
                  <a:latin typeface="ITC Lubalin Graph Std Book" panose="02060502020205020404" pitchFamily="18" charset="0"/>
                  <a:cs typeface="Arial" panose="020B0604020202020204" pitchFamily="34" charset="0"/>
                </a:endParaRPr>
              </a:p>
              <a:p>
                <a:r>
                  <a:rPr lang="en-US" b="0" dirty="0">
                    <a:latin typeface="ITC Lubalin Graph Std Book" panose="02060502020205020404" pitchFamily="18" charset="0"/>
                    <a:cs typeface="Arial" panose="020B0604020202020204" pitchFamily="34" charset="0"/>
                  </a:rPr>
                  <a:t>Se </a:t>
                </a:r>
                <a:r>
                  <a:rPr lang="en-US" b="0" dirty="0" err="1">
                    <a:latin typeface="ITC Lubalin Graph Std Book" panose="02060502020205020404" pitchFamily="18" charset="0"/>
                    <a:cs typeface="Arial" panose="020B0604020202020204" pitchFamily="34" charset="0"/>
                  </a:rPr>
                  <a:t>selectează</a:t>
                </a:r>
                <a:r>
                  <a:rPr lang="en-US" b="0" dirty="0">
                    <a:latin typeface="ITC Lubalin Graph Std Book" panose="02060502020205020404" pitchFamily="18" charset="0"/>
                    <a:cs typeface="Arial" panose="020B0604020202020204" pitchFamily="34" charset="0"/>
                  </a:rPr>
                  <a:t> un </a:t>
                </a:r>
                <a:r>
                  <a:rPr lang="en-US" b="0" dirty="0" err="1">
                    <a:latin typeface="ITC Lubalin Graph Std Book" panose="02060502020205020404" pitchFamily="18" charset="0"/>
                    <a:cs typeface="Arial" panose="020B0604020202020204" pitchFamily="34" charset="0"/>
                  </a:rPr>
                  <a:t>număr</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intreg</a:t>
                </a:r>
                <a:r>
                  <a:rPr lang="en-US" b="0" dirty="0">
                    <a:latin typeface="ITC Lubalin Graph Std Book" panose="02060502020205020404" pitchFamily="18" charset="0"/>
                    <a:cs typeface="Arial" panose="020B0604020202020204" pitchFamily="34" charset="0"/>
                  </a:rPr>
                  <a:t> </a:t>
                </a:r>
                <a14:m>
                  <m:oMath xmlns:m="http://schemas.openxmlformats.org/officeDocument/2006/math">
                    <m:r>
                      <a:rPr lang="en-US" b="0" i="1" dirty="0" smtClean="0">
                        <a:solidFill>
                          <a:srgbClr val="FFC000"/>
                        </a:solidFill>
                        <a:latin typeface="Cambria Math" panose="02040503050406030204" pitchFamily="18" charset="0"/>
                        <a:cs typeface="Arial" panose="020B0604020202020204" pitchFamily="34" charset="0"/>
                      </a:rPr>
                      <m:t>𝛼</m:t>
                    </m:r>
                  </m:oMath>
                </a14:m>
                <a:r>
                  <a:rPr lang="en-US" b="0" i="1"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astfel</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incat</a:t>
                </a:r>
                <a:r>
                  <a:rPr lang="en-US" b="0" dirty="0">
                    <a:latin typeface="ITC Lubalin Graph Std Book" panose="02060502020205020404" pitchFamily="18" charset="0"/>
                    <a:cs typeface="Arial" panose="020B0604020202020204" pitchFamily="34" charset="0"/>
                  </a:rPr>
                  <a:t> </a:t>
                </a:r>
                <a:r>
                  <a:rPr lang="en-US" b="0" i="1" dirty="0">
                    <a:solidFill>
                      <a:srgbClr val="FFC000"/>
                    </a:solidFill>
                    <a:latin typeface="ITC Lubalin Graph Std Book" panose="02060502020205020404" pitchFamily="18" charset="0"/>
                    <a:cs typeface="Arial" panose="020B0604020202020204" pitchFamily="34" charset="0"/>
                  </a:rPr>
                  <a:t>1 ≤ a ≤ q – 1 </a:t>
                </a:r>
                <a:r>
                  <a:rPr lang="en-US" b="0" dirty="0">
                    <a:latin typeface="ITC Lubalin Graph Std Book" panose="02060502020205020404" pitchFamily="18" charset="0"/>
                    <a:cs typeface="Arial" panose="020B0604020202020204" pitchFamily="34" charset="0"/>
                  </a:rPr>
                  <a:t>;</a:t>
                </a:r>
              </a:p>
              <a:p>
                <a:r>
                  <a:rPr lang="es-ES" b="0" dirty="0">
                    <a:latin typeface="ITC Lubalin Graph Std Book" panose="02060502020205020404" pitchFamily="18" charset="0"/>
                    <a:cs typeface="Arial" panose="020B0604020202020204" pitchFamily="34" charset="0"/>
                  </a:rPr>
                  <a:t>Se </a:t>
                </a:r>
                <a:r>
                  <a:rPr lang="es-ES" b="0" dirty="0" err="1">
                    <a:latin typeface="ITC Lubalin Graph Std Book" panose="02060502020205020404" pitchFamily="18" charset="0"/>
                    <a:cs typeface="Arial" panose="020B0604020202020204" pitchFamily="34" charset="0"/>
                  </a:rPr>
                  <a:t>calculează</a:t>
                </a:r>
                <a:r>
                  <a:rPr lang="es-ES" b="0" dirty="0">
                    <a:latin typeface="ITC Lubalin Graph Std Book" panose="02060502020205020404" pitchFamily="18" charset="0"/>
                    <a:cs typeface="Arial" panose="020B0604020202020204" pitchFamily="34" charset="0"/>
                  </a:rPr>
                  <a:t> </a:t>
                </a:r>
                <a:r>
                  <a:rPr lang="es-ES" b="0" i="1" dirty="0">
                    <a:solidFill>
                      <a:srgbClr val="FFC000"/>
                    </a:solidFill>
                    <a:latin typeface="ITC Lubalin Graph Std Book" panose="02060502020205020404" pitchFamily="18" charset="0"/>
                    <a:cs typeface="Arial" panose="020B0604020202020204" pitchFamily="34" charset="0"/>
                  </a:rPr>
                  <a:t>y = </a:t>
                </a:r>
                <a14:m>
                  <m:oMath xmlns:m="http://schemas.openxmlformats.org/officeDocument/2006/math">
                    <m:sSup>
                      <m:sSupPr>
                        <m:ctrlPr>
                          <a:rPr lang="es-ES" b="0" i="1" dirty="0" smtClean="0">
                            <a:solidFill>
                              <a:srgbClr val="FFC000"/>
                            </a:solidFill>
                            <a:latin typeface="Cambria Math" panose="02040503050406030204" pitchFamily="18" charset="0"/>
                            <a:cs typeface="Arial" panose="020B0604020202020204" pitchFamily="34" charset="0"/>
                          </a:rPr>
                        </m:ctrlPr>
                      </m:sSupPr>
                      <m:e>
                        <m:r>
                          <a:rPr lang="es-ES" b="0" i="1" dirty="0">
                            <a:solidFill>
                              <a:srgbClr val="FFC000"/>
                            </a:solidFill>
                            <a:latin typeface="Cambria Math" panose="02040503050406030204" pitchFamily="18" charset="0"/>
                            <a:cs typeface="Arial" panose="020B0604020202020204" pitchFamily="34" charset="0"/>
                          </a:rPr>
                          <m:t>𝛼</m:t>
                        </m:r>
                      </m:e>
                      <m:sup>
                        <m:r>
                          <a:rPr lang="es-ES" b="0" i="1" dirty="0">
                            <a:solidFill>
                              <a:srgbClr val="FFC000"/>
                            </a:solidFill>
                            <a:latin typeface="Cambria Math" panose="02040503050406030204" pitchFamily="18" charset="0"/>
                            <a:cs typeface="Arial" panose="020B0604020202020204" pitchFamily="34" charset="0"/>
                          </a:rPr>
                          <m:t>𝑎</m:t>
                        </m:r>
                      </m:sup>
                    </m:sSup>
                    <m:r>
                      <a:rPr lang="es-ES" b="0" i="1" dirty="0" smtClean="0">
                        <a:solidFill>
                          <a:srgbClr val="FFC000"/>
                        </a:solidFill>
                        <a:latin typeface="Cambria Math" panose="02040503050406030204" pitchFamily="18" charset="0"/>
                        <a:cs typeface="Arial" panose="020B0604020202020204" pitchFamily="34" charset="0"/>
                      </a:rPr>
                      <m:t> </m:t>
                    </m:r>
                  </m:oMath>
                </a14:m>
                <a:r>
                  <a:rPr lang="es-ES" b="0" i="1" dirty="0">
                    <a:solidFill>
                      <a:srgbClr val="FFC000"/>
                    </a:solidFill>
                    <a:latin typeface="ITC Lubalin Graph Std Book" panose="02060502020205020404" pitchFamily="18" charset="0"/>
                    <a:cs typeface="Arial" panose="020B0604020202020204" pitchFamily="34" charset="0"/>
                  </a:rPr>
                  <a:t>mod p</a:t>
                </a:r>
                <a:r>
                  <a:rPr lang="es-ES" b="0" dirty="0">
                    <a:latin typeface="ITC Lubalin Graph Std Book" panose="02060502020205020404" pitchFamily="18" charset="0"/>
                    <a:cs typeface="Arial" panose="020B0604020202020204" pitchFamily="34" charset="0"/>
                  </a:rPr>
                  <a:t>;</a:t>
                </a:r>
              </a:p>
              <a:p>
                <a:r>
                  <a:rPr lang="pt-BR" b="0" i="1" dirty="0">
                    <a:latin typeface="ITC Lubalin Graph Std Book" panose="02060502020205020404" pitchFamily="18" charset="0"/>
                    <a:cs typeface="Arial" panose="020B0604020202020204" pitchFamily="34" charset="0"/>
                  </a:rPr>
                  <a:t>Cheia publică </a:t>
                </a:r>
                <a:r>
                  <a:rPr lang="pt-BR" b="0" dirty="0">
                    <a:latin typeface="ITC Lubalin Graph Std Book" panose="02060502020205020404" pitchFamily="18" charset="0"/>
                    <a:cs typeface="Arial" panose="020B0604020202020204" pitchFamily="34" charset="0"/>
                  </a:rPr>
                  <a:t>a entităţii </a:t>
                </a:r>
                <a:r>
                  <a:rPr lang="pt-BR" b="0" i="1" dirty="0">
                    <a:solidFill>
                      <a:srgbClr val="FFC000"/>
                    </a:solidFill>
                    <a:latin typeface="ITC Lubalin Graph Std Book" panose="02060502020205020404" pitchFamily="18" charset="0"/>
                    <a:cs typeface="Arial" panose="020B0604020202020204" pitchFamily="34" charset="0"/>
                  </a:rPr>
                  <a:t>A</a:t>
                </a:r>
                <a:r>
                  <a:rPr lang="pt-BR" b="0" i="1" dirty="0">
                    <a:latin typeface="ITC Lubalin Graph Std Book" panose="02060502020205020404" pitchFamily="18" charset="0"/>
                    <a:cs typeface="Arial" panose="020B0604020202020204" pitchFamily="34" charset="0"/>
                  </a:rPr>
                  <a:t> </a:t>
                </a:r>
                <a:r>
                  <a:rPr lang="pt-BR" b="0" dirty="0">
                    <a:latin typeface="ITC Lubalin Graph Std Book" panose="02060502020205020404" pitchFamily="18" charset="0"/>
                    <a:cs typeface="Arial" panose="020B0604020202020204" pitchFamily="34" charset="0"/>
                  </a:rPr>
                  <a:t>este </a:t>
                </a:r>
                <a:r>
                  <a:rPr lang="pt-BR" b="0" i="1" dirty="0">
                    <a:solidFill>
                      <a:srgbClr val="FFC000"/>
                    </a:solidFill>
                    <a:latin typeface="ITC Lubalin Graph Std Book" panose="02060502020205020404" pitchFamily="18" charset="0"/>
                    <a:cs typeface="Arial" panose="020B0604020202020204" pitchFamily="34" charset="0"/>
                  </a:rPr>
                  <a:t>(p, q, α, y)</a:t>
                </a:r>
                <a:r>
                  <a:rPr lang="pt-BR" b="0" dirty="0">
                    <a:latin typeface="ITC Lubalin Graph Std Book" panose="02060502020205020404" pitchFamily="18" charset="0"/>
                    <a:cs typeface="Arial" panose="020B0604020202020204" pitchFamily="34" charset="0"/>
                  </a:rPr>
                  <a:t>, iar </a:t>
                </a:r>
                <a:r>
                  <a:rPr lang="pt-BR" b="0" i="1" dirty="0">
                    <a:latin typeface="ITC Lubalin Graph Std Book" panose="02060502020205020404" pitchFamily="18" charset="0"/>
                    <a:cs typeface="Arial" panose="020B0604020202020204" pitchFamily="34" charset="0"/>
                  </a:rPr>
                  <a:t>cheia privată </a:t>
                </a:r>
                <a:r>
                  <a:rPr lang="pt-BR" b="0" dirty="0">
                    <a:latin typeface="ITC Lubalin Graph Std Book" panose="02060502020205020404" pitchFamily="18" charset="0"/>
                    <a:cs typeface="Arial" panose="020B0604020202020204" pitchFamily="34" charset="0"/>
                  </a:rPr>
                  <a:t>este </a:t>
                </a:r>
                <a:r>
                  <a:rPr lang="pt-BR" b="0" i="1" dirty="0">
                    <a:solidFill>
                      <a:srgbClr val="FFC000"/>
                    </a:solidFill>
                    <a:latin typeface="ITC Lubalin Graph Std Book" panose="02060502020205020404" pitchFamily="18" charset="0"/>
                    <a:cs typeface="Arial" panose="020B0604020202020204" pitchFamily="34" charset="0"/>
                  </a:rPr>
                  <a:t>a</a:t>
                </a:r>
                <a:r>
                  <a:rPr lang="pt-BR" b="0" dirty="0">
                    <a:latin typeface="ITC Lubalin Graph Std Book" panose="02060502020205020404" pitchFamily="18" charset="0"/>
                    <a:cs typeface="Arial" panose="020B0604020202020204" pitchFamily="34" charset="0"/>
                  </a:rPr>
                  <a:t>.</a:t>
                </a:r>
                <a:endParaRPr lang="en-US" b="0" dirty="0">
                  <a:latin typeface="ITC Lubalin Graph Std Book" panose="02060502020205020404" pitchFamily="18"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rotWithShape="0">
                <a:blip r:embed="rId2"/>
                <a:stretch>
                  <a:fillRect l="-1308" r="-2538" b="-1737"/>
                </a:stretch>
              </a:blipFill>
            </p:spPr>
            <p:txBody>
              <a:bodyPr/>
              <a:lstStyle/>
              <a:p>
                <a:r>
                  <a:rPr lang="it-IT">
                    <a:noFill/>
                  </a:rPr>
                  <a:t> </a:t>
                </a:r>
              </a:p>
            </p:txBody>
          </p:sp>
        </mc:Fallback>
      </mc:AlternateContent>
    </p:spTree>
    <p:extLst>
      <p:ext uri="{BB962C8B-B14F-4D97-AF65-F5344CB8AC3E}">
        <p14:creationId xmlns:p14="http://schemas.microsoft.com/office/powerpoint/2010/main" val="1974658147"/>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noAutofit/>
              </a:bodyPr>
              <a:lstStyle/>
              <a:p>
                <a:pPr marL="0" indent="0">
                  <a:buNone/>
                </a:pPr>
                <a:r>
                  <a:rPr lang="it-IT" sz="2400" b="0" dirty="0">
                    <a:solidFill>
                      <a:srgbClr val="FFC000"/>
                    </a:solidFill>
                    <a:latin typeface="ITC Lubalin Graph Std Book" panose="02060502020205020404" pitchFamily="18" charset="0"/>
                    <a:cs typeface="Arial" panose="020B0604020202020204" pitchFamily="34" charset="0"/>
                  </a:rPr>
                  <a:t>Generarea semnăturii</a:t>
                </a:r>
                <a:r>
                  <a:rPr lang="ro-RO" sz="2400" b="0" dirty="0">
                    <a:solidFill>
                      <a:srgbClr val="FFC000"/>
                    </a:solidFill>
                    <a:latin typeface="ITC Lubalin Graph Std Book" panose="02060502020205020404" pitchFamily="18" charset="0"/>
                    <a:cs typeface="Arial" panose="020B0604020202020204" pitchFamily="34" charset="0"/>
                  </a:rPr>
                  <a:t>:</a:t>
                </a:r>
              </a:p>
              <a:p>
                <a:r>
                  <a:rPr lang="en-US" sz="2400" b="0" dirty="0" err="1">
                    <a:latin typeface="ITC Lubalin Graph Std Book" panose="02060502020205020404" pitchFamily="18" charset="0"/>
                    <a:cs typeface="Arial" panose="020B0604020202020204" pitchFamily="34" charset="0"/>
                  </a:rPr>
                  <a:t>Selectează</a:t>
                </a:r>
                <a:r>
                  <a:rPr lang="en-US" sz="2400" b="0" dirty="0">
                    <a:latin typeface="ITC Lubalin Graph Std Book" panose="02060502020205020404" pitchFamily="18" charset="0"/>
                    <a:cs typeface="Arial" panose="020B0604020202020204" pitchFamily="34" charset="0"/>
                  </a:rPr>
                  <a:t> </a:t>
                </a:r>
                <a:r>
                  <a:rPr lang="en-US" sz="2400" b="0" dirty="0" err="1">
                    <a:latin typeface="ITC Lubalin Graph Std Book" panose="02060502020205020404" pitchFamily="18" charset="0"/>
                    <a:cs typeface="Arial" panose="020B0604020202020204" pitchFamily="34" charset="0"/>
                  </a:rPr>
                  <a:t>aleator</a:t>
                </a:r>
                <a:r>
                  <a:rPr lang="en-US" sz="2400" b="0" dirty="0">
                    <a:latin typeface="ITC Lubalin Graph Std Book" panose="02060502020205020404" pitchFamily="18" charset="0"/>
                    <a:cs typeface="Arial" panose="020B0604020202020204" pitchFamily="34" charset="0"/>
                  </a:rPr>
                  <a:t> un </a:t>
                </a:r>
                <a:r>
                  <a:rPr lang="en-US" sz="2400" b="0" dirty="0" err="1">
                    <a:latin typeface="ITC Lubalin Graph Std Book" panose="02060502020205020404" pitchFamily="18" charset="0"/>
                    <a:cs typeface="Arial" panose="020B0604020202020204" pitchFamily="34" charset="0"/>
                  </a:rPr>
                  <a:t>număr</a:t>
                </a:r>
                <a:r>
                  <a:rPr lang="en-US" sz="2400" b="0" dirty="0">
                    <a:latin typeface="ITC Lubalin Graph Std Book" panose="02060502020205020404" pitchFamily="18" charset="0"/>
                    <a:cs typeface="Arial" panose="020B0604020202020204" pitchFamily="34" charset="0"/>
                  </a:rPr>
                  <a:t> </a:t>
                </a:r>
                <a:r>
                  <a:rPr lang="en-US" sz="2400" b="0" dirty="0" err="1">
                    <a:latin typeface="ITC Lubalin Graph Std Book" panose="02060502020205020404" pitchFamily="18" charset="0"/>
                    <a:cs typeface="Arial" panose="020B0604020202020204" pitchFamily="34" charset="0"/>
                  </a:rPr>
                  <a:t>intreg</a:t>
                </a:r>
                <a:r>
                  <a:rPr lang="en-US" sz="2400" b="0" dirty="0">
                    <a:latin typeface="ITC Lubalin Graph Std Book" panose="02060502020205020404" pitchFamily="18" charset="0"/>
                    <a:cs typeface="Arial" panose="020B0604020202020204" pitchFamily="34" charset="0"/>
                  </a:rPr>
                  <a:t> </a:t>
                </a:r>
                <a:r>
                  <a:rPr lang="en-US" sz="2400" b="0" i="1" dirty="0">
                    <a:solidFill>
                      <a:srgbClr val="FFC000"/>
                    </a:solidFill>
                    <a:latin typeface="ITC Lubalin Graph Std Book" panose="02060502020205020404" pitchFamily="18" charset="0"/>
                    <a:cs typeface="Arial" panose="020B0604020202020204" pitchFamily="34" charset="0"/>
                  </a:rPr>
                  <a:t>k </a:t>
                </a:r>
                <a:r>
                  <a:rPr lang="en-US" sz="2400" b="0" dirty="0" err="1">
                    <a:latin typeface="ITC Lubalin Graph Std Book" panose="02060502020205020404" pitchFamily="18" charset="0"/>
                    <a:cs typeface="Arial" panose="020B0604020202020204" pitchFamily="34" charset="0"/>
                  </a:rPr>
                  <a:t>astfel</a:t>
                </a:r>
                <a:r>
                  <a:rPr lang="en-US" sz="2400" b="0" dirty="0">
                    <a:latin typeface="ITC Lubalin Graph Std Book" panose="02060502020205020404" pitchFamily="18" charset="0"/>
                    <a:cs typeface="Arial" panose="020B0604020202020204" pitchFamily="34" charset="0"/>
                  </a:rPr>
                  <a:t> </a:t>
                </a:r>
                <a:r>
                  <a:rPr lang="ro-RO" sz="2400" b="0" dirty="0">
                    <a:latin typeface="ITC Lubalin Graph Std Book" panose="02060502020205020404" pitchFamily="18" charset="0"/>
                    <a:cs typeface="Arial" panose="020B0604020202020204" pitchFamily="34" charset="0"/>
                  </a:rPr>
                  <a:t>încât</a:t>
                </a:r>
                <a:r>
                  <a:rPr lang="en-US" sz="2400" b="0" dirty="0">
                    <a:latin typeface="ITC Lubalin Graph Std Book" panose="02060502020205020404" pitchFamily="18" charset="0"/>
                    <a:cs typeface="Arial" panose="020B0604020202020204" pitchFamily="34" charset="0"/>
                  </a:rPr>
                  <a:t> </a:t>
                </a:r>
                <a:r>
                  <a:rPr lang="en-US" sz="2400" b="0" i="1" dirty="0">
                    <a:solidFill>
                      <a:srgbClr val="FFC000"/>
                    </a:solidFill>
                    <a:latin typeface="ITC Lubalin Graph Std Book" panose="02060502020205020404" pitchFamily="18" charset="0"/>
                    <a:cs typeface="Arial" panose="020B0604020202020204" pitchFamily="34" charset="0"/>
                  </a:rPr>
                  <a:t>0 &lt; k &lt; q</a:t>
                </a:r>
                <a:r>
                  <a:rPr lang="en-US" sz="2400" b="0" dirty="0">
                    <a:latin typeface="ITC Lubalin Graph Std Book" panose="02060502020205020404" pitchFamily="18" charset="0"/>
                    <a:cs typeface="Arial" panose="020B0604020202020204" pitchFamily="34" charset="0"/>
                  </a:rPr>
                  <a:t>;</a:t>
                </a:r>
              </a:p>
              <a:p>
                <a:r>
                  <a:rPr lang="da-DK" sz="2400" b="0" dirty="0">
                    <a:latin typeface="ITC Lubalin Graph Std Book" panose="02060502020205020404" pitchFamily="18" charset="0"/>
                    <a:cs typeface="Arial" panose="020B0604020202020204" pitchFamily="34" charset="0"/>
                  </a:rPr>
                  <a:t>Calculează </a:t>
                </a:r>
                <a:r>
                  <a:rPr lang="da-DK" sz="2400" b="0" i="1" dirty="0">
                    <a:solidFill>
                      <a:srgbClr val="FFC000"/>
                    </a:solidFill>
                    <a:latin typeface="ITC Lubalin Graph Std Book" panose="02060502020205020404" pitchFamily="18" charset="0"/>
                    <a:cs typeface="Arial" panose="020B0604020202020204" pitchFamily="34" charset="0"/>
                  </a:rPr>
                  <a:t>r = (</a:t>
                </a:r>
                <a14:m>
                  <m:oMath xmlns:m="http://schemas.openxmlformats.org/officeDocument/2006/math">
                    <m:sSup>
                      <m:sSupPr>
                        <m:ctrlPr>
                          <a:rPr lang="da-DK" sz="2400" b="0" i="1" smtClean="0">
                            <a:solidFill>
                              <a:srgbClr val="FFC000"/>
                            </a:solidFill>
                            <a:latin typeface="Cambria Math" panose="02040503050406030204" pitchFamily="18" charset="0"/>
                            <a:cs typeface="Arial" panose="020B0604020202020204" pitchFamily="34" charset="0"/>
                          </a:rPr>
                        </m:ctrlPr>
                      </m:sSupPr>
                      <m:e>
                        <m:r>
                          <m:rPr>
                            <m:nor/>
                          </m:rPr>
                          <a:rPr lang="da-DK" sz="2400" b="0" i="1" dirty="0">
                            <a:solidFill>
                              <a:srgbClr val="FFC000"/>
                            </a:solidFill>
                            <a:latin typeface="ITC Lubalin Graph Std Book" panose="02060502020205020404" pitchFamily="18" charset="0"/>
                            <a:cs typeface="Arial" panose="020B0604020202020204" pitchFamily="34" charset="0"/>
                          </a:rPr>
                          <m:t>α</m:t>
                        </m:r>
                      </m:e>
                      <m:sup>
                        <m:r>
                          <m:rPr>
                            <m:nor/>
                          </m:rPr>
                          <a:rPr lang="da-DK" sz="2400" b="0" i="1" dirty="0">
                            <a:solidFill>
                              <a:srgbClr val="FFC000"/>
                            </a:solidFill>
                            <a:latin typeface="ITC Lubalin Graph Std Book" panose="02060502020205020404" pitchFamily="18" charset="0"/>
                            <a:cs typeface="Arial" panose="020B0604020202020204" pitchFamily="34" charset="0"/>
                          </a:rPr>
                          <m:t>k</m:t>
                        </m:r>
                      </m:sup>
                    </m:sSup>
                  </m:oMath>
                </a14:m>
                <a:r>
                  <a:rPr lang="da-DK" sz="2400" b="0" i="1" dirty="0">
                    <a:solidFill>
                      <a:srgbClr val="FFC000"/>
                    </a:solidFill>
                    <a:latin typeface="ITC Lubalin Graph Std Book" panose="02060502020205020404" pitchFamily="18" charset="0"/>
                    <a:cs typeface="Arial" panose="020B0604020202020204" pitchFamily="34" charset="0"/>
                  </a:rPr>
                  <a:t> mod p) mod q</a:t>
                </a:r>
                <a:r>
                  <a:rPr lang="da-DK" sz="2400" b="0" dirty="0">
                    <a:latin typeface="ITC Lubalin Graph Std Book" panose="02060502020205020404" pitchFamily="18" charset="0"/>
                    <a:cs typeface="Arial" panose="020B0604020202020204" pitchFamily="34" charset="0"/>
                  </a:rPr>
                  <a:t>.</a:t>
                </a:r>
              </a:p>
              <a:p>
                <a:r>
                  <a:rPr lang="en-US" sz="2400" b="0" dirty="0" err="1">
                    <a:latin typeface="ITC Lubalin Graph Std Book" panose="02060502020205020404" pitchFamily="18" charset="0"/>
                    <a:cs typeface="Arial" panose="020B0604020202020204" pitchFamily="34" charset="0"/>
                  </a:rPr>
                  <a:t>Calculează</a:t>
                </a:r>
                <a:r>
                  <a:rPr lang="en-US" sz="2400" b="0" dirty="0">
                    <a:latin typeface="ITC Lubalin Graph Std Book" panose="02060502020205020404" pitchFamily="18" charset="0"/>
                    <a:cs typeface="Arial" panose="020B0604020202020204" pitchFamily="34" charset="0"/>
                  </a:rPr>
                  <a:t> </a:t>
                </a:r>
                <a14:m>
                  <m:oMath xmlns:m="http://schemas.openxmlformats.org/officeDocument/2006/math">
                    <m:sSup>
                      <m:sSupPr>
                        <m:ctrlPr>
                          <a:rPr lang="en-US" sz="2400" b="0" i="1" smtClean="0">
                            <a:solidFill>
                              <a:srgbClr val="FFC000"/>
                            </a:solidFill>
                            <a:latin typeface="Cambria Math" panose="02040503050406030204" pitchFamily="18" charset="0"/>
                            <a:cs typeface="Arial" panose="020B0604020202020204" pitchFamily="34" charset="0"/>
                          </a:rPr>
                        </m:ctrlPr>
                      </m:sSupPr>
                      <m:e>
                        <m:r>
                          <m:rPr>
                            <m:nor/>
                          </m:rPr>
                          <a:rPr lang="en-US" sz="2400" b="0" i="1" dirty="0">
                            <a:solidFill>
                              <a:srgbClr val="FFC000"/>
                            </a:solidFill>
                            <a:latin typeface="ITC Lubalin Graph Std Book" panose="02060502020205020404" pitchFamily="18" charset="0"/>
                            <a:cs typeface="Arial" panose="020B0604020202020204" pitchFamily="34" charset="0"/>
                          </a:rPr>
                          <m:t>k</m:t>
                        </m:r>
                      </m:e>
                      <m:sup>
                        <m:r>
                          <m:rPr>
                            <m:nor/>
                          </m:rPr>
                          <a:rPr lang="en-US" sz="2400" b="0" i="1" dirty="0">
                            <a:solidFill>
                              <a:srgbClr val="FFC000"/>
                            </a:solidFill>
                            <a:latin typeface="ITC Lubalin Graph Std Book" panose="02060502020205020404" pitchFamily="18" charset="0"/>
                            <a:cs typeface="Arial" panose="020B0604020202020204" pitchFamily="34" charset="0"/>
                          </a:rPr>
                          <m:t>–1</m:t>
                        </m:r>
                      </m:sup>
                    </m:sSup>
                  </m:oMath>
                </a14:m>
                <a:r>
                  <a:rPr lang="en-US" sz="2400" b="0" i="1" dirty="0">
                    <a:solidFill>
                      <a:srgbClr val="FFC000"/>
                    </a:solidFill>
                    <a:latin typeface="ITC Lubalin Graph Std Book" panose="02060502020205020404" pitchFamily="18" charset="0"/>
                    <a:cs typeface="Arial" panose="020B0604020202020204" pitchFamily="34" charset="0"/>
                  </a:rPr>
                  <a:t> mod q</a:t>
                </a:r>
                <a:r>
                  <a:rPr lang="en-US" sz="2400" b="0" dirty="0">
                    <a:latin typeface="ITC Lubalin Graph Std Book" panose="02060502020205020404" pitchFamily="18" charset="0"/>
                    <a:cs typeface="Arial" panose="020B0604020202020204" pitchFamily="34" charset="0"/>
                  </a:rPr>
                  <a:t>;</a:t>
                </a:r>
              </a:p>
              <a:p>
                <a:r>
                  <a:rPr lang="pt-BR" sz="2400" b="0" dirty="0">
                    <a:latin typeface="ITC Lubalin Graph Std Book" panose="02060502020205020404" pitchFamily="18" charset="0"/>
                    <a:cs typeface="Arial" panose="020B0604020202020204" pitchFamily="34" charset="0"/>
                  </a:rPr>
                  <a:t>Calculează </a:t>
                </a:r>
                <a:r>
                  <a:rPr lang="pt-BR" sz="2400" b="0" i="1" dirty="0">
                    <a:solidFill>
                      <a:srgbClr val="FFC000"/>
                    </a:solidFill>
                    <a:latin typeface="ITC Lubalin Graph Std Book" panose="02060502020205020404" pitchFamily="18" charset="0"/>
                    <a:cs typeface="Arial" panose="020B0604020202020204" pitchFamily="34" charset="0"/>
                  </a:rPr>
                  <a:t>s = </a:t>
                </a:r>
                <a14:m>
                  <m:oMath xmlns:m="http://schemas.openxmlformats.org/officeDocument/2006/math">
                    <m:sSup>
                      <m:sSupPr>
                        <m:ctrlPr>
                          <a:rPr lang="en-US" sz="2400" b="0" i="1" smtClean="0">
                            <a:solidFill>
                              <a:srgbClr val="FFC000"/>
                            </a:solidFill>
                            <a:latin typeface="Cambria Math" panose="02040503050406030204" pitchFamily="18" charset="0"/>
                            <a:cs typeface="Arial" panose="020B0604020202020204" pitchFamily="34" charset="0"/>
                          </a:rPr>
                        </m:ctrlPr>
                      </m:sSupPr>
                      <m:e>
                        <m:r>
                          <m:rPr>
                            <m:nor/>
                          </m:rPr>
                          <a:rPr lang="en-US" sz="2400" b="0" i="1" dirty="0">
                            <a:solidFill>
                              <a:srgbClr val="FFC000"/>
                            </a:solidFill>
                            <a:latin typeface="ITC Lubalin Graph Std Book" panose="02060502020205020404" pitchFamily="18" charset="0"/>
                            <a:cs typeface="Arial" panose="020B0604020202020204" pitchFamily="34" charset="0"/>
                          </a:rPr>
                          <m:t>k</m:t>
                        </m:r>
                      </m:e>
                      <m:sup>
                        <m:r>
                          <m:rPr>
                            <m:nor/>
                          </m:rPr>
                          <a:rPr lang="en-US" sz="2400" b="0" i="1" dirty="0">
                            <a:solidFill>
                              <a:srgbClr val="FFC000"/>
                            </a:solidFill>
                            <a:latin typeface="ITC Lubalin Graph Std Book" panose="02060502020205020404" pitchFamily="18" charset="0"/>
                            <a:cs typeface="Arial" panose="020B0604020202020204" pitchFamily="34" charset="0"/>
                          </a:rPr>
                          <m:t>–1</m:t>
                        </m:r>
                      </m:sup>
                    </m:sSup>
                    <m:r>
                      <a:rPr lang="en-US" sz="2400" b="0" i="1" dirty="0" smtClean="0">
                        <a:solidFill>
                          <a:srgbClr val="FFC000"/>
                        </a:solidFill>
                        <a:latin typeface="Cambria Math" panose="02040503050406030204" pitchFamily="18" charset="0"/>
                        <a:cs typeface="Arial" panose="020B0604020202020204" pitchFamily="34" charset="0"/>
                      </a:rPr>
                      <m:t> </m:t>
                    </m:r>
                  </m:oMath>
                </a14:m>
                <a:r>
                  <a:rPr lang="pt-BR" sz="2400" b="0" i="1" dirty="0">
                    <a:solidFill>
                      <a:srgbClr val="FFC000"/>
                    </a:solidFill>
                    <a:latin typeface="ITC Lubalin Graph Std Book" panose="02060502020205020404" pitchFamily="18" charset="0"/>
                    <a:cs typeface="Arial" panose="020B0604020202020204" pitchFamily="34" charset="0"/>
                  </a:rPr>
                  <a:t>(H(m) + a</a:t>
                </a:r>
                <a:r>
                  <a:rPr lang="ro-RO" sz="2400" b="0" i="1" dirty="0">
                    <a:solidFill>
                      <a:srgbClr val="FFC000"/>
                    </a:solidFill>
                    <a:latin typeface="ITC Lubalin Graph Std Book" panose="02060502020205020404" pitchFamily="18" charset="0"/>
                    <a:cs typeface="Arial" panose="020B0604020202020204" pitchFamily="34" charset="0"/>
                  </a:rPr>
                  <a:t>*</a:t>
                </a:r>
                <a:r>
                  <a:rPr lang="pt-BR" sz="2400" b="0" i="1" dirty="0">
                    <a:solidFill>
                      <a:srgbClr val="FFC000"/>
                    </a:solidFill>
                    <a:latin typeface="ITC Lubalin Graph Std Book" panose="02060502020205020404" pitchFamily="18" charset="0"/>
                    <a:cs typeface="Arial" panose="020B0604020202020204" pitchFamily="34" charset="0"/>
                  </a:rPr>
                  <a:t>r) mod q</a:t>
                </a:r>
                <a:r>
                  <a:rPr lang="pt-BR" sz="2400" b="0" dirty="0">
                    <a:latin typeface="ITC Lubalin Graph Std Book" panose="02060502020205020404" pitchFamily="18" charset="0"/>
                    <a:cs typeface="Arial" panose="020B0604020202020204" pitchFamily="34" charset="0"/>
                  </a:rPr>
                  <a:t>, unde </a:t>
                </a:r>
                <a:r>
                  <a:rPr lang="pt-BR" sz="2400" b="0" i="1" dirty="0">
                    <a:solidFill>
                      <a:srgbClr val="FFC000"/>
                    </a:solidFill>
                    <a:latin typeface="ITC Lubalin Graph Std Book" panose="02060502020205020404" pitchFamily="18" charset="0"/>
                    <a:cs typeface="Arial" panose="020B0604020202020204" pitchFamily="34" charset="0"/>
                  </a:rPr>
                  <a:t>H</a:t>
                </a:r>
                <a:r>
                  <a:rPr lang="pt-BR" sz="2400" b="0" i="1" dirty="0">
                    <a:latin typeface="ITC Lubalin Graph Std Book" panose="02060502020205020404" pitchFamily="18" charset="0"/>
                    <a:cs typeface="Arial" panose="020B0604020202020204" pitchFamily="34" charset="0"/>
                  </a:rPr>
                  <a:t> </a:t>
                </a:r>
                <a:r>
                  <a:rPr lang="pt-BR" sz="2400" b="0" dirty="0">
                    <a:latin typeface="ITC Lubalin Graph Std Book" panose="02060502020205020404" pitchFamily="18" charset="0"/>
                    <a:cs typeface="Arial" panose="020B0604020202020204" pitchFamily="34" charset="0"/>
                  </a:rPr>
                  <a:t>o funcție hash;</a:t>
                </a:r>
              </a:p>
              <a:p>
                <a:r>
                  <a:rPr lang="pt-BR" sz="2400" b="0" dirty="0">
                    <a:latin typeface="ITC Lubalin Graph Std Book" panose="02060502020205020404" pitchFamily="18" charset="0"/>
                    <a:cs typeface="Arial" panose="020B0604020202020204" pitchFamily="34" charset="0"/>
                  </a:rPr>
                  <a:t>Semnătura mesajului </a:t>
                </a:r>
                <a:r>
                  <a:rPr lang="pt-BR" sz="2400" b="0" i="1" dirty="0">
                    <a:solidFill>
                      <a:srgbClr val="FFC000"/>
                    </a:solidFill>
                    <a:latin typeface="ITC Lubalin Graph Std Book" panose="02060502020205020404" pitchFamily="18" charset="0"/>
                    <a:cs typeface="Arial" panose="020B0604020202020204" pitchFamily="34" charset="0"/>
                  </a:rPr>
                  <a:t>m</a:t>
                </a:r>
                <a:r>
                  <a:rPr lang="pt-BR" sz="2400" b="0" i="1" dirty="0">
                    <a:latin typeface="ITC Lubalin Graph Std Book" panose="02060502020205020404" pitchFamily="18" charset="0"/>
                    <a:cs typeface="Arial" panose="020B0604020202020204" pitchFamily="34" charset="0"/>
                  </a:rPr>
                  <a:t> </a:t>
                </a:r>
                <a:r>
                  <a:rPr lang="pt-BR" sz="2400" b="0" dirty="0">
                    <a:latin typeface="ITC Lubalin Graph Std Book" panose="02060502020205020404" pitchFamily="18" charset="0"/>
                    <a:cs typeface="Arial" panose="020B0604020202020204" pitchFamily="34" charset="0"/>
                  </a:rPr>
                  <a:t>este perechea </a:t>
                </a:r>
                <a:r>
                  <a:rPr lang="pt-BR" sz="2400" b="0" i="1" dirty="0">
                    <a:solidFill>
                      <a:srgbClr val="FFC000"/>
                    </a:solidFill>
                    <a:latin typeface="ITC Lubalin Graph Std Book" panose="02060502020205020404" pitchFamily="18" charset="0"/>
                    <a:cs typeface="Arial" panose="020B0604020202020204" pitchFamily="34" charset="0"/>
                  </a:rPr>
                  <a:t>(r, s).</a:t>
                </a:r>
                <a:endParaRPr lang="en-US" sz="2400" b="0" i="1" dirty="0">
                  <a:solidFill>
                    <a:srgbClr val="FFC000"/>
                  </a:solidFill>
                  <a:latin typeface="ITC Lubalin Graph Std Book" panose="02060502020205020404" pitchFamily="18"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rotWithShape="0">
                <a:blip r:embed="rId2"/>
                <a:stretch>
                  <a:fillRect l="-1154" r="-462"/>
                </a:stretch>
              </a:blipFill>
            </p:spPr>
            <p:txBody>
              <a:bodyPr/>
              <a:lstStyle/>
              <a:p>
                <a:r>
                  <a:rPr lang="it-IT">
                    <a:noFill/>
                  </a:rPr>
                  <a:t> </a:t>
                </a:r>
              </a:p>
            </p:txBody>
          </p:sp>
        </mc:Fallback>
      </mc:AlternateContent>
    </p:spTree>
    <p:extLst>
      <p:ext uri="{BB962C8B-B14F-4D97-AF65-F5344CB8AC3E}">
        <p14:creationId xmlns:p14="http://schemas.microsoft.com/office/powerpoint/2010/main" val="750631856"/>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smtClean="0"/>
              <a:t>PARTICULA</a:t>
            </a:r>
            <a:r>
              <a:rPr lang="ro-MD" b="0" smtClean="0"/>
              <a:t>RITĂȚI TEORETICE</a:t>
            </a:r>
            <a:endParaRPr lang="en-US" b="0" dirty="0"/>
          </a:p>
        </p:txBody>
      </p:sp>
    </p:spTree>
    <p:extLst>
      <p:ext uri="{BB962C8B-B14F-4D97-AF65-F5344CB8AC3E}">
        <p14:creationId xmlns:p14="http://schemas.microsoft.com/office/powerpoint/2010/main" val="2672857634"/>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normAutofit/>
              </a:bodyPr>
              <a:lstStyle/>
              <a:p>
                <a:pPr marL="0" indent="0">
                  <a:buNone/>
                </a:pPr>
                <a:r>
                  <a:rPr lang="pt-BR" b="0" dirty="0">
                    <a:solidFill>
                      <a:srgbClr val="FFC000"/>
                    </a:solidFill>
                    <a:latin typeface="ITC Lubalin Graph Std Book" panose="02060502020205020404" pitchFamily="18" charset="0"/>
                    <a:cs typeface="Arial" panose="020B0604020202020204" pitchFamily="34" charset="0"/>
                  </a:rPr>
                  <a:t>Verificarea semnăturii</a:t>
                </a:r>
                <a:r>
                  <a:rPr lang="ro-RO" b="0" dirty="0">
                    <a:solidFill>
                      <a:srgbClr val="FFC000"/>
                    </a:solidFill>
                    <a:latin typeface="ITC Lubalin Graph Std Book" panose="02060502020205020404" pitchFamily="18" charset="0"/>
                    <a:cs typeface="Arial" panose="020B0604020202020204" pitchFamily="34" charset="0"/>
                  </a:rPr>
                  <a:t>: </a:t>
                </a:r>
              </a:p>
              <a:p>
                <a:r>
                  <a:rPr lang="en-US" b="0" dirty="0" err="1">
                    <a:latin typeface="ITC Lubalin Graph Std Book" panose="02060502020205020404" pitchFamily="18" charset="0"/>
                    <a:cs typeface="Arial" panose="020B0604020202020204" pitchFamily="34" charset="0"/>
                  </a:rPr>
                  <a:t>Obţine</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cheia</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publică</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autentică</a:t>
                </a:r>
                <a:r>
                  <a:rPr lang="en-US" b="0" dirty="0">
                    <a:latin typeface="ITC Lubalin Graph Std Book" panose="02060502020205020404" pitchFamily="18" charset="0"/>
                    <a:cs typeface="Arial" panose="020B0604020202020204" pitchFamily="34" charset="0"/>
                  </a:rPr>
                  <a:t> </a:t>
                </a:r>
                <a:r>
                  <a:rPr lang="en-US" b="0" i="1" dirty="0">
                    <a:solidFill>
                      <a:srgbClr val="FFC000"/>
                    </a:solidFill>
                    <a:latin typeface="ITC Lubalin Graph Std Book" panose="02060502020205020404" pitchFamily="18" charset="0"/>
                    <a:cs typeface="Arial" panose="020B0604020202020204" pitchFamily="34" charset="0"/>
                  </a:rPr>
                  <a:t>(p, q, </a:t>
                </a:r>
                <a:r>
                  <a:rPr lang="el-GR" b="0" i="1" dirty="0">
                    <a:solidFill>
                      <a:srgbClr val="FFC000"/>
                    </a:solidFill>
                    <a:latin typeface="ITC Lubalin Graph Std Book" panose="02060502020205020404" pitchFamily="18" charset="0"/>
                    <a:cs typeface="Arial" panose="020B0604020202020204" pitchFamily="34" charset="0"/>
                  </a:rPr>
                  <a:t>α, </a:t>
                </a:r>
                <a:r>
                  <a:rPr lang="en-US" b="0" i="1" dirty="0">
                    <a:solidFill>
                      <a:srgbClr val="FFC000"/>
                    </a:solidFill>
                    <a:latin typeface="ITC Lubalin Graph Std Book" panose="02060502020205020404" pitchFamily="18" charset="0"/>
                    <a:cs typeface="Arial" panose="020B0604020202020204" pitchFamily="34" charset="0"/>
                  </a:rPr>
                  <a:t>y)</a:t>
                </a:r>
                <a:r>
                  <a:rPr lang="en-US" b="0" dirty="0">
                    <a:latin typeface="ITC Lubalin Graph Std Book" panose="02060502020205020404" pitchFamily="18" charset="0"/>
                    <a:cs typeface="Arial" panose="020B0604020202020204" pitchFamily="34" charset="0"/>
                  </a:rPr>
                  <a:t> a </a:t>
                </a:r>
                <a:r>
                  <a:rPr lang="en-US" b="0" dirty="0" err="1">
                    <a:latin typeface="ITC Lubalin Graph Std Book" panose="02060502020205020404" pitchFamily="18" charset="0"/>
                    <a:cs typeface="Arial" panose="020B0604020202020204" pitchFamily="34" charset="0"/>
                  </a:rPr>
                  <a:t>entităţii</a:t>
                </a:r>
                <a:r>
                  <a:rPr lang="en-US" b="0" dirty="0">
                    <a:latin typeface="ITC Lubalin Graph Std Book" panose="02060502020205020404" pitchFamily="18" charset="0"/>
                    <a:cs typeface="Arial" panose="020B0604020202020204" pitchFamily="34" charset="0"/>
                  </a:rPr>
                  <a:t> </a:t>
                </a:r>
                <a:r>
                  <a:rPr lang="en-US" b="0" i="1" dirty="0">
                    <a:solidFill>
                      <a:srgbClr val="FFC000"/>
                    </a:solidFill>
                    <a:latin typeface="ITC Lubalin Graph Std Book" panose="02060502020205020404" pitchFamily="18" charset="0"/>
                    <a:cs typeface="Arial" panose="020B0604020202020204" pitchFamily="34" charset="0"/>
                  </a:rPr>
                  <a:t>B</a:t>
                </a:r>
                <a:r>
                  <a:rPr lang="en-US" b="0" dirty="0">
                    <a:latin typeface="ITC Lubalin Graph Std Book" panose="02060502020205020404" pitchFamily="18" charset="0"/>
                    <a:cs typeface="Arial" panose="020B0604020202020204" pitchFamily="34" charset="0"/>
                  </a:rPr>
                  <a:t>;</a:t>
                </a:r>
              </a:p>
              <a:p>
                <a:r>
                  <a:rPr lang="pt-BR" b="0" dirty="0">
                    <a:latin typeface="ITC Lubalin Graph Std Book" panose="02060502020205020404" pitchFamily="18" charset="0"/>
                    <a:cs typeface="Arial" panose="020B0604020202020204" pitchFamily="34" charset="0"/>
                  </a:rPr>
                  <a:t>Verifică dacă </a:t>
                </a:r>
                <a:r>
                  <a:rPr lang="pt-BR" b="0" i="1" dirty="0">
                    <a:solidFill>
                      <a:srgbClr val="FFC000"/>
                    </a:solidFill>
                    <a:latin typeface="ITC Lubalin Graph Std Book" panose="02060502020205020404" pitchFamily="18" charset="0"/>
                    <a:cs typeface="Arial" panose="020B0604020202020204" pitchFamily="34" charset="0"/>
                  </a:rPr>
                  <a:t>0 &lt; r &lt; q </a:t>
                </a:r>
                <a:r>
                  <a:rPr lang="pt-BR" b="0" dirty="0">
                    <a:latin typeface="ITC Lubalin Graph Std Book" panose="02060502020205020404" pitchFamily="18" charset="0"/>
                    <a:cs typeface="Arial" panose="020B0604020202020204" pitchFamily="34" charset="0"/>
                  </a:rPr>
                  <a:t>şi </a:t>
                </a:r>
                <a:r>
                  <a:rPr lang="pt-BR" b="0" i="1" dirty="0">
                    <a:solidFill>
                      <a:srgbClr val="FFC000"/>
                    </a:solidFill>
                    <a:latin typeface="ITC Lubalin Graph Std Book" panose="02060502020205020404" pitchFamily="18" charset="0"/>
                    <a:cs typeface="Arial" panose="020B0604020202020204" pitchFamily="34" charset="0"/>
                  </a:rPr>
                  <a:t>0 &lt; s &lt; q</a:t>
                </a:r>
                <a:r>
                  <a:rPr lang="ro-RO" b="0" dirty="0">
                    <a:latin typeface="ITC Lubalin Graph Std Book" panose="02060502020205020404" pitchFamily="18" charset="0"/>
                    <a:cs typeface="Arial" panose="020B0604020202020204" pitchFamily="34" charset="0"/>
                  </a:rPr>
                  <a:t>;</a:t>
                </a:r>
              </a:p>
              <a:p>
                <a:r>
                  <a:rPr lang="pt-BR" b="0" dirty="0">
                    <a:latin typeface="ITC Lubalin Graph Std Book" panose="02060502020205020404" pitchFamily="18" charset="0"/>
                    <a:cs typeface="Arial" panose="020B0604020202020204" pitchFamily="34" charset="0"/>
                  </a:rPr>
                  <a:t>Calculează </a:t>
                </a:r>
                <a:r>
                  <a:rPr lang="pt-BR" b="0" i="1" dirty="0">
                    <a:solidFill>
                      <a:srgbClr val="FFC000"/>
                    </a:solidFill>
                    <a:latin typeface="ITC Lubalin Graph Std Book" panose="02060502020205020404" pitchFamily="18" charset="0"/>
                    <a:cs typeface="Arial" panose="020B0604020202020204" pitchFamily="34" charset="0"/>
                  </a:rPr>
                  <a:t>w =</a:t>
                </a:r>
                <a:r>
                  <a:rPr lang="ro-RO" b="0" i="1" dirty="0">
                    <a:solidFill>
                      <a:srgbClr val="FFC000"/>
                    </a:solidFill>
                    <a:latin typeface="ITC Lubalin Graph Std Book" panose="02060502020205020404" pitchFamily="18" charset="0"/>
                    <a:cs typeface="Arial" panose="020B0604020202020204" pitchFamily="34" charset="0"/>
                  </a:rPr>
                  <a:t> </a:t>
                </a:r>
                <a14:m>
                  <m:oMath xmlns:m="http://schemas.openxmlformats.org/officeDocument/2006/math">
                    <m:sSup>
                      <m:sSupPr>
                        <m:ctrlPr>
                          <a:rPr lang="en-US" b="0" i="1" smtClean="0">
                            <a:solidFill>
                              <a:srgbClr val="FFC000"/>
                            </a:solidFill>
                            <a:latin typeface="Cambria Math" panose="02040503050406030204" pitchFamily="18" charset="0"/>
                            <a:cs typeface="Arial" panose="020B0604020202020204" pitchFamily="34" charset="0"/>
                          </a:rPr>
                        </m:ctrlPr>
                      </m:sSupPr>
                      <m:e>
                        <m:r>
                          <a:rPr lang="ro-RO" b="0" i="1">
                            <a:solidFill>
                              <a:srgbClr val="FFC000"/>
                            </a:solidFill>
                            <a:latin typeface="Cambria Math" panose="02040503050406030204" pitchFamily="18" charset="0"/>
                            <a:cs typeface="Arial" panose="020B0604020202020204" pitchFamily="34" charset="0"/>
                          </a:rPr>
                          <m:t>𝑠</m:t>
                        </m:r>
                      </m:e>
                      <m:sup>
                        <m:r>
                          <m:rPr>
                            <m:nor/>
                          </m:rPr>
                          <a:rPr lang="ro-RO" b="0" i="1" dirty="0">
                            <a:solidFill>
                              <a:srgbClr val="FFC000"/>
                            </a:solidFill>
                            <a:latin typeface="ITC Lubalin Graph Std Book" panose="02060502020205020404" pitchFamily="18" charset="0"/>
                            <a:cs typeface="Arial" panose="020B0604020202020204" pitchFamily="34" charset="0"/>
                          </a:rPr>
                          <m:t>−1</m:t>
                        </m:r>
                      </m:sup>
                    </m:sSup>
                  </m:oMath>
                </a14:m>
                <a:r>
                  <a:rPr lang="pt-BR" b="0" i="1" dirty="0">
                    <a:solidFill>
                      <a:srgbClr val="FFC000"/>
                    </a:solidFill>
                    <a:latin typeface="ITC Lubalin Graph Std Book" panose="02060502020205020404" pitchFamily="18" charset="0"/>
                    <a:cs typeface="Arial" panose="020B0604020202020204" pitchFamily="34" charset="0"/>
                  </a:rPr>
                  <a:t> mod q şi H(m);</a:t>
                </a:r>
                <a:endParaRPr lang="en-US" b="0" i="1" dirty="0">
                  <a:solidFill>
                    <a:srgbClr val="FFC000"/>
                  </a:solidFill>
                  <a:latin typeface="ITC Lubalin Graph Std Book" panose="02060502020205020404" pitchFamily="18"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rotWithShape="0">
                <a:blip r:embed="rId3"/>
                <a:stretch>
                  <a:fillRect l="-1538" r="-231"/>
                </a:stretch>
              </a:blipFill>
            </p:spPr>
            <p:txBody>
              <a:bodyPr/>
              <a:lstStyle/>
              <a:p>
                <a:r>
                  <a:rPr lang="it-IT">
                    <a:noFill/>
                  </a:rPr>
                  <a:t> </a:t>
                </a:r>
              </a:p>
            </p:txBody>
          </p:sp>
        </mc:Fallback>
      </mc:AlternateContent>
    </p:spTree>
    <p:extLst>
      <p:ext uri="{BB962C8B-B14F-4D97-AF65-F5344CB8AC3E}">
        <p14:creationId xmlns:p14="http://schemas.microsoft.com/office/powerpoint/2010/main" val="1243591599"/>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normAutofit/>
              </a:bodyPr>
              <a:lstStyle/>
              <a:p>
                <a:r>
                  <a:rPr lang="en-US" b="0" dirty="0">
                    <a:latin typeface="ITC Lubalin Graph Std Book" panose="02060502020205020404" pitchFamily="18" charset="0"/>
                    <a:cs typeface="Arial" panose="020B0604020202020204" pitchFamily="34" charset="0"/>
                  </a:rPr>
                  <a:t>Calculează </a:t>
                </a:r>
                <a14:m>
                  <m:oMath xmlns:m="http://schemas.openxmlformats.org/officeDocument/2006/math">
                    <m:sSub>
                      <m:sSubPr>
                        <m:ctrlPr>
                          <a:rPr lang="en-US" b="0" i="1" dirty="0" smtClean="0">
                            <a:solidFill>
                              <a:srgbClr val="FFC000"/>
                            </a:solidFill>
                            <a:latin typeface="Cambria Math" panose="02040503050406030204" pitchFamily="18" charset="0"/>
                          </a:rPr>
                        </m:ctrlPr>
                      </m:sSubPr>
                      <m:e>
                        <m:r>
                          <a:rPr lang="en-US" b="0" i="1" dirty="0">
                            <a:solidFill>
                              <a:srgbClr val="FFC000"/>
                            </a:solidFill>
                            <a:latin typeface="Cambria Math" panose="02040503050406030204" pitchFamily="18" charset="0"/>
                          </a:rPr>
                          <m:t>𝑢</m:t>
                        </m:r>
                      </m:e>
                      <m:sub>
                        <m:r>
                          <a:rPr lang="en-US" b="0" i="1" dirty="0">
                            <a:solidFill>
                              <a:srgbClr val="FFC000"/>
                            </a:solidFill>
                            <a:latin typeface="Cambria Math" panose="02040503050406030204" pitchFamily="18" charset="0"/>
                          </a:rPr>
                          <m:t>1</m:t>
                        </m:r>
                      </m:sub>
                    </m:sSub>
                  </m:oMath>
                </a14:m>
                <a:r>
                  <a:rPr lang="en-US" b="0" dirty="0">
                    <a:solidFill>
                      <a:srgbClr val="FFC000"/>
                    </a:solidFill>
                    <a:latin typeface="ITC Lubalin Graph Std Book" panose="02060502020205020404" pitchFamily="18" charset="0"/>
                    <a:cs typeface="Arial" panose="020B0604020202020204" pitchFamily="34" charset="0"/>
                  </a:rPr>
                  <a:t> = </a:t>
                </a:r>
                <a:r>
                  <a:rPr lang="en-US" b="0" i="1" dirty="0">
                    <a:solidFill>
                      <a:srgbClr val="FFC000"/>
                    </a:solidFill>
                    <a:latin typeface="ITC Lubalin Graph Std Book" panose="02060502020205020404" pitchFamily="18" charset="0"/>
                    <a:cs typeface="Arial" panose="020B0604020202020204" pitchFamily="34" charset="0"/>
                  </a:rPr>
                  <a:t>w</a:t>
                </a:r>
                <a:r>
                  <a:rPr lang="ro-RO" b="0" dirty="0">
                    <a:solidFill>
                      <a:srgbClr val="FFC000"/>
                    </a:solidFill>
                    <a:latin typeface="ITC Lubalin Graph Std Book" panose="02060502020205020404" pitchFamily="18" charset="0"/>
                    <a:cs typeface="Arial" panose="020B0604020202020204" pitchFamily="34" charset="0"/>
                  </a:rPr>
                  <a:t>*</a:t>
                </a:r>
                <a:r>
                  <a:rPr lang="en-US" b="0" i="1" dirty="0">
                    <a:solidFill>
                      <a:srgbClr val="FFC000"/>
                    </a:solidFill>
                    <a:latin typeface="ITC Lubalin Graph Std Book" panose="02060502020205020404" pitchFamily="18" charset="0"/>
                    <a:cs typeface="Arial" panose="020B0604020202020204" pitchFamily="34" charset="0"/>
                  </a:rPr>
                  <a:t>H</a:t>
                </a:r>
                <a:r>
                  <a:rPr lang="en-US" b="0" dirty="0">
                    <a:solidFill>
                      <a:srgbClr val="FFC000"/>
                    </a:solidFill>
                    <a:latin typeface="ITC Lubalin Graph Std Book" panose="02060502020205020404" pitchFamily="18" charset="0"/>
                    <a:cs typeface="Arial" panose="020B0604020202020204" pitchFamily="34" charset="0"/>
                  </a:rPr>
                  <a:t>(</a:t>
                </a:r>
                <a:r>
                  <a:rPr lang="en-US" b="0" i="1" dirty="0">
                    <a:solidFill>
                      <a:srgbClr val="FFC000"/>
                    </a:solidFill>
                    <a:latin typeface="ITC Lubalin Graph Std Book" panose="02060502020205020404" pitchFamily="18" charset="0"/>
                    <a:cs typeface="Arial" panose="020B0604020202020204" pitchFamily="34" charset="0"/>
                  </a:rPr>
                  <a:t>m</a:t>
                </a:r>
                <a:r>
                  <a:rPr lang="en-US" b="0" dirty="0">
                    <a:solidFill>
                      <a:srgbClr val="FFC000"/>
                    </a:solidFill>
                    <a:latin typeface="ITC Lubalin Graph Std Book" panose="02060502020205020404" pitchFamily="18" charset="0"/>
                    <a:cs typeface="Arial" panose="020B0604020202020204" pitchFamily="34" charset="0"/>
                  </a:rPr>
                  <a:t>) mod </a:t>
                </a:r>
                <a:r>
                  <a:rPr lang="en-US" b="0" i="1" dirty="0">
                    <a:solidFill>
                      <a:srgbClr val="FFC000"/>
                    </a:solidFill>
                    <a:latin typeface="ITC Lubalin Graph Std Book" panose="02060502020205020404" pitchFamily="18" charset="0"/>
                    <a:cs typeface="Arial" panose="020B0604020202020204" pitchFamily="34" charset="0"/>
                  </a:rPr>
                  <a:t>q </a:t>
                </a:r>
                <a:r>
                  <a:rPr lang="en-US" b="0" dirty="0" err="1">
                    <a:solidFill>
                      <a:srgbClr val="FFC000"/>
                    </a:solidFill>
                    <a:latin typeface="ITC Lubalin Graph Std Book" panose="02060502020205020404" pitchFamily="18" charset="0"/>
                    <a:cs typeface="Arial" panose="020B0604020202020204" pitchFamily="34" charset="0"/>
                  </a:rPr>
                  <a:t>şi</a:t>
                </a:r>
                <a:r>
                  <a:rPr lang="en-US" b="0" dirty="0">
                    <a:solidFill>
                      <a:srgbClr val="FFC000"/>
                    </a:solidFill>
                    <a:latin typeface="ITC Lubalin Graph Std Book" panose="02060502020205020404" pitchFamily="18" charset="0"/>
                    <a:cs typeface="Arial" panose="020B0604020202020204" pitchFamily="34" charset="0"/>
                  </a:rPr>
                  <a:t> </a:t>
                </a:r>
                <a14:m>
                  <m:oMath xmlns:m="http://schemas.openxmlformats.org/officeDocument/2006/math">
                    <m:sSub>
                      <m:sSubPr>
                        <m:ctrlPr>
                          <a:rPr lang="en-US" b="0" i="1" dirty="0" smtClean="0">
                            <a:solidFill>
                              <a:srgbClr val="FFC000"/>
                            </a:solidFill>
                            <a:latin typeface="Cambria Math" panose="02040503050406030204" pitchFamily="18" charset="0"/>
                          </a:rPr>
                        </m:ctrlPr>
                      </m:sSubPr>
                      <m:e>
                        <m:r>
                          <a:rPr lang="en-US" b="0" i="1" dirty="0">
                            <a:solidFill>
                              <a:srgbClr val="FFC000"/>
                            </a:solidFill>
                            <a:latin typeface="Cambria Math" panose="02040503050406030204" pitchFamily="18" charset="0"/>
                          </a:rPr>
                          <m:t>𝑢</m:t>
                        </m:r>
                      </m:e>
                      <m:sub>
                        <m:r>
                          <a:rPr lang="ro-RO" b="0" i="1" dirty="0">
                            <a:solidFill>
                              <a:srgbClr val="FFC000"/>
                            </a:solidFill>
                            <a:latin typeface="Cambria Math" panose="02040503050406030204" pitchFamily="18" charset="0"/>
                          </a:rPr>
                          <m:t>2</m:t>
                        </m:r>
                      </m:sub>
                    </m:sSub>
                  </m:oMath>
                </a14:m>
                <a:r>
                  <a:rPr lang="en-US" b="0" dirty="0">
                    <a:solidFill>
                      <a:srgbClr val="FFC000"/>
                    </a:solidFill>
                    <a:latin typeface="ITC Lubalin Graph Std Book" panose="02060502020205020404" pitchFamily="18" charset="0"/>
                    <a:cs typeface="Arial" panose="020B0604020202020204" pitchFamily="34" charset="0"/>
                  </a:rPr>
                  <a:t> = </a:t>
                </a:r>
                <a:r>
                  <a:rPr lang="en-US" b="0" i="1" dirty="0">
                    <a:solidFill>
                      <a:srgbClr val="FFC000"/>
                    </a:solidFill>
                    <a:latin typeface="ITC Lubalin Graph Std Book" panose="02060502020205020404" pitchFamily="18" charset="0"/>
                    <a:cs typeface="Arial" panose="020B0604020202020204" pitchFamily="34" charset="0"/>
                  </a:rPr>
                  <a:t>r</a:t>
                </a:r>
                <a:r>
                  <a:rPr lang="ro-RO" b="0" dirty="0">
                    <a:solidFill>
                      <a:srgbClr val="FFC000"/>
                    </a:solidFill>
                    <a:latin typeface="ITC Lubalin Graph Std Book" panose="02060502020205020404" pitchFamily="18" charset="0"/>
                    <a:cs typeface="Arial" panose="020B0604020202020204" pitchFamily="34" charset="0"/>
                  </a:rPr>
                  <a:t>*</a:t>
                </a:r>
                <a:r>
                  <a:rPr lang="en-US" b="0" i="1" dirty="0">
                    <a:solidFill>
                      <a:srgbClr val="FFC000"/>
                    </a:solidFill>
                    <a:latin typeface="ITC Lubalin Graph Std Book" panose="02060502020205020404" pitchFamily="18" charset="0"/>
                    <a:cs typeface="Arial" panose="020B0604020202020204" pitchFamily="34" charset="0"/>
                  </a:rPr>
                  <a:t>w </a:t>
                </a:r>
                <a:r>
                  <a:rPr lang="en-US" b="0" dirty="0">
                    <a:solidFill>
                      <a:srgbClr val="FFC000"/>
                    </a:solidFill>
                    <a:latin typeface="ITC Lubalin Graph Std Book" panose="02060502020205020404" pitchFamily="18" charset="0"/>
                    <a:cs typeface="Arial" panose="020B0604020202020204" pitchFamily="34" charset="0"/>
                  </a:rPr>
                  <a:t>mod </a:t>
                </a:r>
                <a:r>
                  <a:rPr lang="en-US" b="0" i="1" dirty="0">
                    <a:solidFill>
                      <a:srgbClr val="FFC000"/>
                    </a:solidFill>
                    <a:latin typeface="ITC Lubalin Graph Std Book" panose="02060502020205020404" pitchFamily="18" charset="0"/>
                    <a:cs typeface="Arial" panose="020B0604020202020204" pitchFamily="34" charset="0"/>
                  </a:rPr>
                  <a:t>q</a:t>
                </a:r>
                <a:r>
                  <a:rPr lang="en-US" b="0" dirty="0">
                    <a:latin typeface="ITC Lubalin Graph Std Book" panose="02060502020205020404" pitchFamily="18" charset="0"/>
                    <a:cs typeface="Arial" panose="020B0604020202020204" pitchFamily="34" charset="0"/>
                  </a:rPr>
                  <a:t>;</a:t>
                </a:r>
              </a:p>
              <a:p>
                <a:r>
                  <a:rPr lang="es-ES" b="0" dirty="0" err="1">
                    <a:latin typeface="ITC Lubalin Graph Std Book" panose="02060502020205020404" pitchFamily="18" charset="0"/>
                    <a:cs typeface="Arial" panose="020B0604020202020204" pitchFamily="34" charset="0"/>
                  </a:rPr>
                  <a:t>Calculează</a:t>
                </a:r>
                <a:r>
                  <a:rPr lang="es-ES" b="0" dirty="0">
                    <a:latin typeface="ITC Lubalin Graph Std Book" panose="02060502020205020404" pitchFamily="18" charset="0"/>
                    <a:cs typeface="Arial" panose="020B0604020202020204" pitchFamily="34" charset="0"/>
                  </a:rPr>
                  <a:t> </a:t>
                </a:r>
                <a14:m>
                  <m:oMath xmlns:m="http://schemas.openxmlformats.org/officeDocument/2006/math">
                    <m:r>
                      <a:rPr lang="ro-RO" b="0" i="1" smtClean="0">
                        <a:solidFill>
                          <a:srgbClr val="FFC000"/>
                        </a:solidFill>
                        <a:latin typeface="Cambria Math" panose="02040503050406030204" pitchFamily="18" charset="0"/>
                      </a:rPr>
                      <m:t>𝑣</m:t>
                    </m:r>
                    <m:r>
                      <a:rPr lang="ro-RO" b="0" i="1" smtClean="0">
                        <a:solidFill>
                          <a:srgbClr val="FFC000"/>
                        </a:solidFill>
                        <a:latin typeface="Cambria Math" panose="02040503050406030204" pitchFamily="18" charset="0"/>
                      </a:rPr>
                      <m:t>=(</m:t>
                    </m:r>
                    <m:sSup>
                      <m:sSupPr>
                        <m:ctrlPr>
                          <a:rPr lang="ro-RO" b="0" i="1" smtClean="0">
                            <a:solidFill>
                              <a:srgbClr val="FFC000"/>
                            </a:solidFill>
                            <a:latin typeface="Cambria Math" panose="02040503050406030204" pitchFamily="18" charset="0"/>
                          </a:rPr>
                        </m:ctrlPr>
                      </m:sSupPr>
                      <m:e>
                        <m:r>
                          <a:rPr lang="ro-RO" b="0" i="1">
                            <a:solidFill>
                              <a:srgbClr val="FFC000"/>
                            </a:solidFill>
                            <a:latin typeface="Cambria Math" panose="02040503050406030204" pitchFamily="18" charset="0"/>
                            <a:ea typeface="Cambria Math" panose="02040503050406030204" pitchFamily="18" charset="0"/>
                          </a:rPr>
                          <m:t>𝛼</m:t>
                        </m:r>
                      </m:e>
                      <m:sup>
                        <m:sSub>
                          <m:sSubPr>
                            <m:ctrlPr>
                              <a:rPr lang="en-US" b="0" i="1" dirty="0">
                                <a:solidFill>
                                  <a:srgbClr val="FFC000"/>
                                </a:solidFill>
                                <a:latin typeface="Cambria Math" panose="02040503050406030204" pitchFamily="18" charset="0"/>
                              </a:rPr>
                            </m:ctrlPr>
                          </m:sSubPr>
                          <m:e>
                            <m:r>
                              <a:rPr lang="en-US" b="0" i="1" dirty="0">
                                <a:solidFill>
                                  <a:srgbClr val="FFC000"/>
                                </a:solidFill>
                                <a:latin typeface="Cambria Math" panose="02040503050406030204" pitchFamily="18" charset="0"/>
                              </a:rPr>
                              <m:t>𝑢</m:t>
                            </m:r>
                          </m:e>
                          <m:sub>
                            <m:r>
                              <a:rPr lang="en-US" b="0" i="1" dirty="0">
                                <a:solidFill>
                                  <a:srgbClr val="FFC000"/>
                                </a:solidFill>
                                <a:latin typeface="Cambria Math" panose="02040503050406030204" pitchFamily="18" charset="0"/>
                              </a:rPr>
                              <m:t>1</m:t>
                            </m:r>
                          </m:sub>
                        </m:sSub>
                      </m:sup>
                    </m:sSup>
                    <m:sSup>
                      <m:sSupPr>
                        <m:ctrlPr>
                          <a:rPr lang="ro-RO" b="0" i="1" smtClean="0">
                            <a:solidFill>
                              <a:srgbClr val="FFC000"/>
                            </a:solidFill>
                            <a:latin typeface="Cambria Math" panose="02040503050406030204" pitchFamily="18" charset="0"/>
                          </a:rPr>
                        </m:ctrlPr>
                      </m:sSupPr>
                      <m:e>
                        <m:r>
                          <a:rPr lang="ro-RO" b="0" i="1">
                            <a:solidFill>
                              <a:srgbClr val="FFC000"/>
                            </a:solidFill>
                            <a:latin typeface="Cambria Math" panose="02040503050406030204" pitchFamily="18" charset="0"/>
                          </a:rPr>
                          <m:t>𝑦</m:t>
                        </m:r>
                      </m:e>
                      <m:sup>
                        <m:sSub>
                          <m:sSubPr>
                            <m:ctrlPr>
                              <a:rPr lang="en-US" b="0" i="1" dirty="0">
                                <a:solidFill>
                                  <a:srgbClr val="FFC000"/>
                                </a:solidFill>
                                <a:latin typeface="Cambria Math" panose="02040503050406030204" pitchFamily="18" charset="0"/>
                              </a:rPr>
                            </m:ctrlPr>
                          </m:sSubPr>
                          <m:e>
                            <m:r>
                              <a:rPr lang="en-US" b="0" i="1" dirty="0">
                                <a:solidFill>
                                  <a:srgbClr val="FFC000"/>
                                </a:solidFill>
                                <a:latin typeface="Cambria Math" panose="02040503050406030204" pitchFamily="18" charset="0"/>
                              </a:rPr>
                              <m:t>𝑢</m:t>
                            </m:r>
                          </m:e>
                          <m:sub>
                            <m:r>
                              <a:rPr lang="ro-RO" b="0" i="1" dirty="0">
                                <a:solidFill>
                                  <a:srgbClr val="FFC000"/>
                                </a:solidFill>
                                <a:latin typeface="Cambria Math" panose="02040503050406030204" pitchFamily="18" charset="0"/>
                              </a:rPr>
                              <m:t>2</m:t>
                            </m:r>
                          </m:sub>
                        </m:sSub>
                      </m:sup>
                    </m:sSup>
                    <m:r>
                      <a:rPr lang="ro-RO" b="0" i="1" smtClean="0">
                        <a:solidFill>
                          <a:srgbClr val="FFC000"/>
                        </a:solidFill>
                        <a:latin typeface="Cambria Math" panose="02040503050406030204" pitchFamily="18" charset="0"/>
                      </a:rPr>
                      <m:t> </m:t>
                    </m:r>
                    <m:r>
                      <a:rPr lang="ro-RO" b="0" i="1" smtClean="0">
                        <a:solidFill>
                          <a:srgbClr val="FFC000"/>
                        </a:solidFill>
                        <a:latin typeface="Cambria Math" panose="02040503050406030204" pitchFamily="18" charset="0"/>
                      </a:rPr>
                      <m:t>𝑚𝑜𝑑</m:t>
                    </m:r>
                    <m:r>
                      <a:rPr lang="ro-RO" b="0" i="1" smtClean="0">
                        <a:solidFill>
                          <a:srgbClr val="FFC000"/>
                        </a:solidFill>
                        <a:latin typeface="Cambria Math" panose="02040503050406030204" pitchFamily="18" charset="0"/>
                      </a:rPr>
                      <m:t> </m:t>
                    </m:r>
                    <m:r>
                      <a:rPr lang="ro-RO" b="0" i="1" smtClean="0">
                        <a:solidFill>
                          <a:srgbClr val="FFC000"/>
                        </a:solidFill>
                        <a:latin typeface="Cambria Math" panose="02040503050406030204" pitchFamily="18" charset="0"/>
                      </a:rPr>
                      <m:t>𝑝</m:t>
                    </m:r>
                    <m:r>
                      <a:rPr lang="ro-RO" b="0" i="1" smtClean="0">
                        <a:solidFill>
                          <a:srgbClr val="FFC000"/>
                        </a:solidFill>
                        <a:latin typeface="Cambria Math" panose="02040503050406030204" pitchFamily="18" charset="0"/>
                      </a:rPr>
                      <m:t>)</m:t>
                    </m:r>
                  </m:oMath>
                </a14:m>
                <a:r>
                  <a:rPr lang="ro-RO" b="0" dirty="0">
                    <a:solidFill>
                      <a:srgbClr val="FFC000"/>
                    </a:solidFill>
                    <a:latin typeface="ITC Lubalin Graph Std Book" panose="02060502020205020404" pitchFamily="18" charset="0"/>
                    <a:cs typeface="Arial" panose="020B0604020202020204" pitchFamily="34" charset="0"/>
                  </a:rPr>
                  <a:t> mod q</a:t>
                </a:r>
                <a:r>
                  <a:rPr lang="ro-RO" b="0" dirty="0">
                    <a:latin typeface="ITC Lubalin Graph Std Book" panose="02060502020205020404" pitchFamily="18" charset="0"/>
                    <a:cs typeface="Arial" panose="020B0604020202020204" pitchFamily="34" charset="0"/>
                  </a:rPr>
                  <a:t>;</a:t>
                </a:r>
              </a:p>
              <a:p>
                <a:r>
                  <a:rPr lang="pt-BR" b="0" dirty="0">
                    <a:latin typeface="ITC Lubalin Graph Std Book" panose="02060502020205020404" pitchFamily="18" charset="0"/>
                    <a:cs typeface="Arial" panose="020B0604020202020204" pitchFamily="34" charset="0"/>
                  </a:rPr>
                  <a:t>Semnătura </a:t>
                </a:r>
                <a:r>
                  <a:rPr lang="pt-BR" b="0" i="1" dirty="0">
                    <a:solidFill>
                      <a:srgbClr val="FFC000"/>
                    </a:solidFill>
                    <a:latin typeface="ITC Lubalin Graph Std Book" panose="02060502020205020404" pitchFamily="18" charset="0"/>
                    <a:cs typeface="Arial" panose="020B0604020202020204" pitchFamily="34" charset="0"/>
                  </a:rPr>
                  <a:t>(r, s) </a:t>
                </a:r>
                <a:r>
                  <a:rPr lang="pt-BR" b="0" dirty="0">
                    <a:latin typeface="ITC Lubalin Graph Std Book" panose="02060502020205020404" pitchFamily="18" charset="0"/>
                    <a:cs typeface="Arial" panose="020B0604020202020204" pitchFamily="34" charset="0"/>
                  </a:rPr>
                  <a:t>a mesajului </a:t>
                </a:r>
                <a:r>
                  <a:rPr lang="pt-BR" b="0" i="1" dirty="0">
                    <a:solidFill>
                      <a:srgbClr val="FFC000"/>
                    </a:solidFill>
                    <a:latin typeface="ITC Lubalin Graph Std Book" panose="02060502020205020404" pitchFamily="18" charset="0"/>
                    <a:cs typeface="Arial" panose="020B0604020202020204" pitchFamily="34" charset="0"/>
                  </a:rPr>
                  <a:t>m</a:t>
                </a:r>
                <a:r>
                  <a:rPr lang="pt-BR" b="0" i="1" dirty="0">
                    <a:latin typeface="ITC Lubalin Graph Std Book" panose="02060502020205020404" pitchFamily="18" charset="0"/>
                    <a:cs typeface="Arial" panose="020B0604020202020204" pitchFamily="34" charset="0"/>
                  </a:rPr>
                  <a:t> </a:t>
                </a:r>
                <a:r>
                  <a:rPr lang="pt-BR" b="0" dirty="0">
                    <a:latin typeface="ITC Lubalin Graph Std Book" panose="02060502020205020404" pitchFamily="18" charset="0"/>
                    <a:cs typeface="Arial" panose="020B0604020202020204" pitchFamily="34" charset="0"/>
                  </a:rPr>
                  <a:t>este acceptată dacă şi numai dacă</a:t>
                </a:r>
                <a:r>
                  <a:rPr lang="ro-RO" b="0" dirty="0">
                    <a:latin typeface="ITC Lubalin Graph Std Book" panose="02060502020205020404" pitchFamily="18" charset="0"/>
                    <a:cs typeface="Arial" panose="020B0604020202020204" pitchFamily="34" charset="0"/>
                  </a:rPr>
                  <a:t> </a:t>
                </a:r>
                <a:r>
                  <a:rPr lang="en-US" b="0" i="1" dirty="0">
                    <a:solidFill>
                      <a:srgbClr val="FFC000"/>
                    </a:solidFill>
                    <a:latin typeface="ITC Lubalin Graph Std Book" panose="02060502020205020404" pitchFamily="18" charset="0"/>
                    <a:cs typeface="Arial" panose="020B0604020202020204" pitchFamily="34" charset="0"/>
                  </a:rPr>
                  <a:t>v = r</a:t>
                </a:r>
                <a:r>
                  <a:rPr lang="en-US" b="0" dirty="0">
                    <a:latin typeface="ITC Lubalin Graph Std Book" panose="02060502020205020404" pitchFamily="18" charset="0"/>
                    <a:cs typeface="Arial" panose="020B0604020202020204" pitchFamily="34"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rotWithShape="0">
                <a:blip r:embed="rId2"/>
                <a:stretch>
                  <a:fillRect l="-1308" r="-1385"/>
                </a:stretch>
              </a:blipFill>
            </p:spPr>
            <p:txBody>
              <a:bodyPr/>
              <a:lstStyle/>
              <a:p>
                <a:r>
                  <a:rPr lang="it-IT">
                    <a:noFill/>
                  </a:rPr>
                  <a:t> </a:t>
                </a:r>
              </a:p>
            </p:txBody>
          </p:sp>
        </mc:Fallback>
      </mc:AlternateContent>
    </p:spTree>
    <p:extLst>
      <p:ext uri="{BB962C8B-B14F-4D97-AF65-F5344CB8AC3E}">
        <p14:creationId xmlns:p14="http://schemas.microsoft.com/office/powerpoint/2010/main" val="3286273459"/>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611188" y="2098608"/>
            <a:ext cx="7921625" cy="3656597"/>
          </a:xfrm>
        </p:spPr>
        <p:txBody>
          <a:bodyPr>
            <a:normAutofit/>
          </a:bodyPr>
          <a:lstStyle/>
          <a:p>
            <a:pPr marL="0" indent="0">
              <a:buNone/>
            </a:pPr>
            <a:r>
              <a:rPr lang="ro-RO" sz="3000" b="0" dirty="0">
                <a:solidFill>
                  <a:schemeClr val="bg1"/>
                </a:solidFill>
                <a:latin typeface="ITC Lubalin Graph Std Book" panose="02060502020205020404" pitchFamily="18" charset="0"/>
                <a:cs typeface="Arial" panose="020B0604020202020204" pitchFamily="34" charset="0"/>
              </a:rPr>
              <a:t>Ce se întâmplă în cazul când a fost transmis un document fără a fi criptat </a:t>
            </a:r>
            <a:r>
              <a:rPr lang="en-US" sz="3000" b="0" dirty="0" err="1">
                <a:solidFill>
                  <a:schemeClr val="bg1"/>
                </a:solidFill>
                <a:latin typeface="ITC Lubalin Graph Std Book" panose="02060502020205020404" pitchFamily="18" charset="0"/>
                <a:cs typeface="Arial" panose="020B0604020202020204" pitchFamily="34" charset="0"/>
              </a:rPr>
              <a:t>fiind</a:t>
            </a:r>
            <a:r>
              <a:rPr lang="en-US" sz="3000" b="0" dirty="0">
                <a:solidFill>
                  <a:schemeClr val="bg1"/>
                </a:solidFill>
                <a:latin typeface="ITC Lubalin Graph Std Book" panose="02060502020205020404" pitchFamily="18" charset="0"/>
                <a:cs typeface="Arial" panose="020B0604020202020204" pitchFamily="34" charset="0"/>
              </a:rPr>
              <a:t> </a:t>
            </a:r>
            <a:r>
              <a:rPr lang="en-US" sz="3000" b="0" dirty="0" err="1">
                <a:solidFill>
                  <a:schemeClr val="bg1"/>
                </a:solidFill>
                <a:latin typeface="ITC Lubalin Graph Std Book" panose="02060502020205020404" pitchFamily="18" charset="0"/>
                <a:cs typeface="Arial" panose="020B0604020202020204" pitchFamily="34" charset="0"/>
              </a:rPr>
              <a:t>necesară</a:t>
            </a:r>
            <a:r>
              <a:rPr lang="en-US" sz="3000" b="0" dirty="0">
                <a:solidFill>
                  <a:schemeClr val="bg1"/>
                </a:solidFill>
                <a:latin typeface="ITC Lubalin Graph Std Book" panose="02060502020205020404" pitchFamily="18" charset="0"/>
                <a:cs typeface="Arial" panose="020B0604020202020204" pitchFamily="34" charset="0"/>
              </a:rPr>
              <a:t> </a:t>
            </a:r>
            <a:r>
              <a:rPr lang="en-US" sz="3000" b="0" dirty="0" err="1">
                <a:solidFill>
                  <a:schemeClr val="bg1"/>
                </a:solidFill>
                <a:latin typeface="ITC Lubalin Graph Std Book" panose="02060502020205020404" pitchFamily="18" charset="0"/>
                <a:cs typeface="Arial" panose="020B0604020202020204" pitchFamily="34" charset="0"/>
              </a:rPr>
              <a:t>numai</a:t>
            </a:r>
            <a:r>
              <a:rPr lang="en-US" sz="3000" b="0" dirty="0">
                <a:solidFill>
                  <a:schemeClr val="bg1"/>
                </a:solidFill>
                <a:latin typeface="ITC Lubalin Graph Std Book" panose="02060502020205020404" pitchFamily="18" charset="0"/>
                <a:cs typeface="Arial" panose="020B0604020202020204" pitchFamily="34" charset="0"/>
              </a:rPr>
              <a:t> </a:t>
            </a:r>
            <a:r>
              <a:rPr lang="en-US" sz="3000" b="0" dirty="0" err="1">
                <a:solidFill>
                  <a:schemeClr val="bg1"/>
                </a:solidFill>
                <a:latin typeface="ITC Lubalin Graph Std Book" panose="02060502020205020404" pitchFamily="18" charset="0"/>
                <a:cs typeface="Arial" panose="020B0604020202020204" pitchFamily="34" charset="0"/>
              </a:rPr>
              <a:t>semnătura</a:t>
            </a:r>
            <a:r>
              <a:rPr lang="en-US" sz="3000" b="0" dirty="0">
                <a:solidFill>
                  <a:schemeClr val="bg1"/>
                </a:solidFill>
                <a:latin typeface="ITC Lubalin Graph Std Book" panose="02060502020205020404" pitchFamily="18" charset="0"/>
                <a:cs typeface="Arial" panose="020B0604020202020204" pitchFamily="34" charset="0"/>
              </a:rPr>
              <a:t> </a:t>
            </a:r>
            <a:r>
              <a:rPr lang="en-US" sz="3000" b="0" dirty="0" err="1">
                <a:solidFill>
                  <a:schemeClr val="bg1"/>
                </a:solidFill>
                <a:latin typeface="ITC Lubalin Graph Std Book" panose="02060502020205020404" pitchFamily="18" charset="0"/>
                <a:cs typeface="Arial" panose="020B0604020202020204" pitchFamily="34" charset="0"/>
              </a:rPr>
              <a:t>digitală</a:t>
            </a:r>
            <a:r>
              <a:rPr lang="ro-RO" sz="3000" b="0" dirty="0">
                <a:solidFill>
                  <a:schemeClr val="bg1"/>
                </a:solidFill>
                <a:latin typeface="ITC Lubalin Graph Std Book" panose="02060502020205020404" pitchFamily="18" charset="0"/>
                <a:cs typeface="Arial" panose="020B0604020202020204" pitchFamily="34" charset="0"/>
              </a:rPr>
              <a:t>?</a:t>
            </a:r>
            <a:endParaRPr lang="en-US" sz="3000" b="0" dirty="0">
              <a:solidFill>
                <a:schemeClr val="bg1"/>
              </a:solidFill>
              <a:latin typeface="ITC Lubalin Graph Std Book" panose="02060502020205020404" pitchFamily="18" charset="0"/>
              <a:cs typeface="Arial" panose="020B0604020202020204" pitchFamily="34" charset="0"/>
            </a:endParaRPr>
          </a:p>
        </p:txBody>
      </p:sp>
      <p:sp>
        <p:nvSpPr>
          <p:cNvPr id="2" name="Titolo 1"/>
          <p:cNvSpPr>
            <a:spLocks noGrp="1"/>
          </p:cNvSpPr>
          <p:nvPr>
            <p:ph type="title"/>
          </p:nvPr>
        </p:nvSpPr>
        <p:spPr/>
        <p:txBody>
          <a:bodyPr/>
          <a:lstStyle/>
          <a:p>
            <a:r>
              <a:rPr lang="it-IT" b="0"/>
              <a:t>Întrebare de control</a:t>
            </a:r>
          </a:p>
        </p:txBody>
      </p:sp>
    </p:spTree>
    <p:extLst>
      <p:ext uri="{BB962C8B-B14F-4D97-AF65-F5344CB8AC3E}">
        <p14:creationId xmlns:p14="http://schemas.microsoft.com/office/powerpoint/2010/main" val="2393634684"/>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b="0" dirty="0" smtClean="0"/>
              <a:t>ÎNTREBĂRI RECAPITULATIVE</a:t>
            </a:r>
            <a:endParaRPr lang="it-IT" b="0" dirty="0"/>
          </a:p>
        </p:txBody>
      </p:sp>
    </p:spTree>
    <p:extLst>
      <p:ext uri="{BB962C8B-B14F-4D97-AF65-F5344CB8AC3E}">
        <p14:creationId xmlns:p14="http://schemas.microsoft.com/office/powerpoint/2010/main" val="3062297508"/>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p:txBody>
          <a:bodyPr/>
          <a:lstStyle/>
          <a:p>
            <a:r>
              <a:rPr lang="ro-RO" sz="3000" b="0" smtClean="0"/>
              <a:t>Unde poate fi aplicată semnătura digitală?</a:t>
            </a:r>
          </a:p>
          <a:p>
            <a:endParaRPr lang="ro-RO" sz="2000" b="0" smtClean="0"/>
          </a:p>
          <a:p>
            <a:r>
              <a:rPr lang="ro-RO" sz="3000" b="0" smtClean="0"/>
              <a:t>Putem utiliza aceeași semnătură </a:t>
            </a:r>
            <a:r>
              <a:rPr lang="en-US" sz="3000" b="0" smtClean="0"/>
              <a:t>pentru acelaşi</a:t>
            </a:r>
            <a:r>
              <a:rPr lang="ro-RO" sz="3000" b="0" smtClean="0"/>
              <a:t> </a:t>
            </a:r>
            <a:r>
              <a:rPr lang="en-US" sz="3000" b="0" smtClean="0"/>
              <a:t>mesaj de fiecare dată</a:t>
            </a:r>
            <a:r>
              <a:rPr lang="ro-RO" sz="3000" b="0" smtClean="0"/>
              <a:t>?</a:t>
            </a:r>
          </a:p>
          <a:p>
            <a:endParaRPr lang="en-US" sz="3000" b="0" dirty="0"/>
          </a:p>
        </p:txBody>
      </p:sp>
    </p:spTree>
    <p:extLst>
      <p:ext uri="{BB962C8B-B14F-4D97-AF65-F5344CB8AC3E}">
        <p14:creationId xmlns:p14="http://schemas.microsoft.com/office/powerpoint/2010/main" val="2552428589"/>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p:txBody>
          <a:bodyPr/>
          <a:lstStyle/>
          <a:p>
            <a:r>
              <a:rPr lang="ro-RO" b="0" dirty="0">
                <a:solidFill>
                  <a:schemeClr val="bg1"/>
                </a:solidFill>
                <a:latin typeface="ITC Lubalin Graph Std Book" panose="02060502020205020404" pitchFamily="18" charset="0"/>
                <a:cs typeface="Arial" panose="020B0604020202020204" pitchFamily="34" charset="0"/>
              </a:rPr>
              <a:t>Exepmlificați </a:t>
            </a:r>
            <a:r>
              <a:rPr lang="pt-BR" b="0" dirty="0">
                <a:solidFill>
                  <a:schemeClr val="bg1"/>
                </a:solidFill>
                <a:latin typeface="ITC Lubalin Graph Std Book" panose="02060502020205020404" pitchFamily="18" charset="0"/>
                <a:cs typeface="Arial" panose="020B0604020202020204" pitchFamily="34" charset="0"/>
              </a:rPr>
              <a:t>algoritmul de generare a cheilor </a:t>
            </a:r>
            <a:r>
              <a:rPr lang="en-US" b="0" dirty="0">
                <a:solidFill>
                  <a:schemeClr val="bg1"/>
                </a:solidFill>
                <a:latin typeface="ITC Lubalin Graph Std Book" panose="02060502020205020404" pitchFamily="18" charset="0"/>
                <a:cs typeface="Arial" panose="020B0604020202020204" pitchFamily="34" charset="0"/>
              </a:rPr>
              <a:t>El</a:t>
            </a:r>
            <a:r>
              <a:rPr lang="ro-RO" b="0" dirty="0">
                <a:solidFill>
                  <a:schemeClr val="bg1"/>
                </a:solidFill>
                <a:latin typeface="ITC Lubalin Graph Std Book" panose="02060502020205020404" pitchFamily="18" charset="0"/>
                <a:cs typeface="Arial" panose="020B0604020202020204" pitchFamily="34" charset="0"/>
              </a:rPr>
              <a:t> </a:t>
            </a:r>
            <a:r>
              <a:rPr lang="en-US" b="0" err="1">
                <a:solidFill>
                  <a:schemeClr val="bg1"/>
                </a:solidFill>
                <a:latin typeface="ITC Lubalin Graph Std Book" panose="02060502020205020404" pitchFamily="18" charset="0"/>
                <a:cs typeface="Arial" panose="020B0604020202020204" pitchFamily="34" charset="0"/>
              </a:rPr>
              <a:t>Gamal</a:t>
            </a:r>
            <a:r>
              <a:rPr lang="ro-RO" b="0" smtClean="0">
                <a:solidFill>
                  <a:schemeClr val="bg1"/>
                </a:solidFill>
                <a:latin typeface="ITC Lubalin Graph Std Book" panose="02060502020205020404" pitchFamily="18" charset="0"/>
                <a:cs typeface="Arial" panose="020B0604020202020204" pitchFamily="34" charset="0"/>
              </a:rPr>
              <a:t>?</a:t>
            </a:r>
            <a:endParaRPr lang="it-IT" b="0" smtClean="0">
              <a:solidFill>
                <a:schemeClr val="bg1"/>
              </a:solidFill>
              <a:latin typeface="ITC Lubalin Graph Std Book" panose="02060502020205020404" pitchFamily="18" charset="0"/>
              <a:cs typeface="Arial" panose="020B0604020202020204" pitchFamily="34" charset="0"/>
            </a:endParaRPr>
          </a:p>
          <a:p>
            <a:endParaRPr lang="ro-RO" sz="800" b="0" dirty="0">
              <a:solidFill>
                <a:schemeClr val="bg1"/>
              </a:solidFill>
              <a:latin typeface="ITC Lubalin Graph Std Book" panose="02060502020205020404" pitchFamily="18" charset="0"/>
              <a:cs typeface="Arial" panose="020B0604020202020204" pitchFamily="34" charset="0"/>
            </a:endParaRPr>
          </a:p>
          <a:p>
            <a:r>
              <a:rPr lang="ro-RO" b="0" dirty="0">
                <a:solidFill>
                  <a:schemeClr val="bg1"/>
                </a:solidFill>
                <a:latin typeface="ITC Lubalin Graph Std Book" panose="02060502020205020404" pitchFamily="18" charset="0"/>
                <a:cs typeface="Arial" panose="020B0604020202020204" pitchFamily="34" charset="0"/>
              </a:rPr>
              <a:t>Generarea </a:t>
            </a:r>
            <a:r>
              <a:rPr lang="ro-RO" b="0">
                <a:solidFill>
                  <a:schemeClr val="bg1"/>
                </a:solidFill>
                <a:latin typeface="ITC Lubalin Graph Std Book" panose="02060502020205020404" pitchFamily="18" charset="0"/>
                <a:cs typeface="Arial" panose="020B0604020202020204" pitchFamily="34" charset="0"/>
              </a:rPr>
              <a:t>cheilor</a:t>
            </a:r>
            <a:r>
              <a:rPr lang="ro-RO" b="0" smtClean="0">
                <a:solidFill>
                  <a:schemeClr val="bg1"/>
                </a:solidFill>
                <a:latin typeface="ITC Lubalin Graph Std Book" panose="02060502020205020404" pitchFamily="18" charset="0"/>
                <a:cs typeface="Arial" panose="020B0604020202020204" pitchFamily="34" charset="0"/>
              </a:rPr>
              <a:t>?</a:t>
            </a:r>
            <a:endParaRPr lang="it-IT" b="0" smtClean="0">
              <a:solidFill>
                <a:schemeClr val="bg1"/>
              </a:solidFill>
              <a:latin typeface="ITC Lubalin Graph Std Book" panose="02060502020205020404" pitchFamily="18" charset="0"/>
              <a:cs typeface="Arial" panose="020B0604020202020204" pitchFamily="34" charset="0"/>
            </a:endParaRPr>
          </a:p>
          <a:p>
            <a:endParaRPr lang="ro-RO" sz="800" b="0" dirty="0">
              <a:solidFill>
                <a:schemeClr val="bg1"/>
              </a:solidFill>
              <a:latin typeface="ITC Lubalin Graph Std Book" panose="02060502020205020404" pitchFamily="18" charset="0"/>
              <a:cs typeface="Arial" panose="020B0604020202020204" pitchFamily="34" charset="0"/>
            </a:endParaRPr>
          </a:p>
          <a:p>
            <a:r>
              <a:rPr lang="en-US" b="0" dirty="0" err="1">
                <a:solidFill>
                  <a:schemeClr val="bg1"/>
                </a:solidFill>
                <a:latin typeface="ITC Lubalin Graph Std Book" panose="02060502020205020404" pitchFamily="18" charset="0"/>
                <a:cs typeface="Arial" panose="020B0604020202020204" pitchFamily="34" charset="0"/>
              </a:rPr>
              <a:t>Generarea</a:t>
            </a:r>
            <a:r>
              <a:rPr lang="en-US" b="0" dirty="0">
                <a:solidFill>
                  <a:schemeClr val="bg1"/>
                </a:solidFill>
                <a:latin typeface="ITC Lubalin Graph Std Book" panose="02060502020205020404" pitchFamily="18" charset="0"/>
                <a:cs typeface="Arial" panose="020B0604020202020204" pitchFamily="34" charset="0"/>
              </a:rPr>
              <a:t> </a:t>
            </a:r>
            <a:r>
              <a:rPr lang="en-US" b="0" err="1">
                <a:solidFill>
                  <a:schemeClr val="bg1"/>
                </a:solidFill>
                <a:latin typeface="ITC Lubalin Graph Std Book" panose="02060502020205020404" pitchFamily="18" charset="0"/>
                <a:cs typeface="Arial" panose="020B0604020202020204" pitchFamily="34" charset="0"/>
              </a:rPr>
              <a:t>semnăturii</a:t>
            </a:r>
            <a:r>
              <a:rPr lang="ro-RO" b="0" smtClean="0">
                <a:solidFill>
                  <a:schemeClr val="bg1"/>
                </a:solidFill>
                <a:latin typeface="ITC Lubalin Graph Std Book" panose="02060502020205020404" pitchFamily="18" charset="0"/>
                <a:cs typeface="Arial" panose="020B0604020202020204" pitchFamily="34" charset="0"/>
              </a:rPr>
              <a:t>?</a:t>
            </a:r>
            <a:endParaRPr lang="it-IT" b="0" smtClean="0">
              <a:solidFill>
                <a:schemeClr val="bg1"/>
              </a:solidFill>
              <a:latin typeface="ITC Lubalin Graph Std Book" panose="02060502020205020404" pitchFamily="18" charset="0"/>
              <a:cs typeface="Arial" panose="020B0604020202020204" pitchFamily="34" charset="0"/>
            </a:endParaRPr>
          </a:p>
          <a:p>
            <a:endParaRPr lang="ro-RO" sz="800" b="0" dirty="0">
              <a:solidFill>
                <a:schemeClr val="bg1"/>
              </a:solidFill>
              <a:latin typeface="ITC Lubalin Graph Std Book" panose="02060502020205020404" pitchFamily="18" charset="0"/>
              <a:cs typeface="Arial" panose="020B0604020202020204" pitchFamily="34" charset="0"/>
            </a:endParaRPr>
          </a:p>
          <a:p>
            <a:r>
              <a:rPr lang="en-US" b="0" dirty="0" err="1">
                <a:solidFill>
                  <a:schemeClr val="bg1"/>
                </a:solidFill>
                <a:latin typeface="ITC Lubalin Graph Std Book" panose="02060502020205020404" pitchFamily="18" charset="0"/>
                <a:cs typeface="Arial" panose="020B0604020202020204" pitchFamily="34" charset="0"/>
              </a:rPr>
              <a:t>Verificarea</a:t>
            </a:r>
            <a:r>
              <a:rPr lang="en-US" b="0" dirty="0">
                <a:solidFill>
                  <a:schemeClr val="bg1"/>
                </a:solidFill>
                <a:latin typeface="ITC Lubalin Graph Std Book" panose="02060502020205020404" pitchFamily="18" charset="0"/>
                <a:cs typeface="Arial" panose="020B0604020202020204" pitchFamily="34" charset="0"/>
              </a:rPr>
              <a:t> </a:t>
            </a:r>
            <a:r>
              <a:rPr lang="en-US" b="0" dirty="0" err="1">
                <a:solidFill>
                  <a:schemeClr val="bg1"/>
                </a:solidFill>
                <a:latin typeface="ITC Lubalin Graph Std Book" panose="02060502020205020404" pitchFamily="18" charset="0"/>
                <a:cs typeface="Arial" panose="020B0604020202020204" pitchFamily="34" charset="0"/>
              </a:rPr>
              <a:t>semnăturii</a:t>
            </a:r>
            <a:r>
              <a:rPr lang="ro-RO" b="0" dirty="0">
                <a:solidFill>
                  <a:schemeClr val="bg1"/>
                </a:solidFill>
                <a:latin typeface="ITC Lubalin Graph Std Book" panose="02060502020205020404" pitchFamily="18" charset="0"/>
                <a:cs typeface="Arial" panose="020B0604020202020204" pitchFamily="34" charset="0"/>
              </a:rPr>
              <a:t>?</a:t>
            </a:r>
          </a:p>
          <a:p>
            <a:endParaRPr lang="en-US" sz="3200" b="0" dirty="0"/>
          </a:p>
        </p:txBody>
      </p:sp>
    </p:spTree>
    <p:extLst>
      <p:ext uri="{BB962C8B-B14F-4D97-AF65-F5344CB8AC3E}">
        <p14:creationId xmlns:p14="http://schemas.microsoft.com/office/powerpoint/2010/main" val="497548970"/>
      </p:ext>
    </p:extLst>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a:bodyPr>
          <a:lstStyle/>
          <a:p>
            <a:pPr marL="0" indent="0">
              <a:buNone/>
            </a:pPr>
            <a:r>
              <a:rPr lang="ro-RO" sz="3000" b="0" dirty="0">
                <a:solidFill>
                  <a:schemeClr val="bg1"/>
                </a:solidFill>
                <a:latin typeface="ITC Lubalin Graph Std Book" panose="02060502020205020404" pitchFamily="18" charset="0"/>
                <a:cs typeface="Arial" panose="020B0604020202020204" pitchFamily="34" charset="0"/>
              </a:rPr>
              <a:t>Ce se întâmplă în cazul când a fost transmis un document fără a fi criptat </a:t>
            </a:r>
            <a:r>
              <a:rPr lang="en-US" sz="3000" b="0" dirty="0" err="1">
                <a:solidFill>
                  <a:schemeClr val="bg1"/>
                </a:solidFill>
                <a:latin typeface="ITC Lubalin Graph Std Book" panose="02060502020205020404" pitchFamily="18" charset="0"/>
                <a:cs typeface="Arial" panose="020B0604020202020204" pitchFamily="34" charset="0"/>
              </a:rPr>
              <a:t>fiind</a:t>
            </a:r>
            <a:r>
              <a:rPr lang="en-US" sz="3000" b="0" dirty="0">
                <a:solidFill>
                  <a:schemeClr val="bg1"/>
                </a:solidFill>
                <a:latin typeface="ITC Lubalin Graph Std Book" panose="02060502020205020404" pitchFamily="18" charset="0"/>
                <a:cs typeface="Arial" panose="020B0604020202020204" pitchFamily="34" charset="0"/>
              </a:rPr>
              <a:t> </a:t>
            </a:r>
            <a:r>
              <a:rPr lang="en-US" sz="3000" b="0" dirty="0" err="1">
                <a:solidFill>
                  <a:schemeClr val="bg1"/>
                </a:solidFill>
                <a:latin typeface="ITC Lubalin Graph Std Book" panose="02060502020205020404" pitchFamily="18" charset="0"/>
                <a:cs typeface="Arial" panose="020B0604020202020204" pitchFamily="34" charset="0"/>
              </a:rPr>
              <a:t>necesară</a:t>
            </a:r>
            <a:r>
              <a:rPr lang="en-US" sz="3000" b="0" dirty="0">
                <a:solidFill>
                  <a:schemeClr val="bg1"/>
                </a:solidFill>
                <a:latin typeface="ITC Lubalin Graph Std Book" panose="02060502020205020404" pitchFamily="18" charset="0"/>
                <a:cs typeface="Arial" panose="020B0604020202020204" pitchFamily="34" charset="0"/>
              </a:rPr>
              <a:t> </a:t>
            </a:r>
            <a:r>
              <a:rPr lang="en-US" sz="3000" b="0" dirty="0" err="1">
                <a:solidFill>
                  <a:schemeClr val="bg1"/>
                </a:solidFill>
                <a:latin typeface="ITC Lubalin Graph Std Book" panose="02060502020205020404" pitchFamily="18" charset="0"/>
                <a:cs typeface="Arial" panose="020B0604020202020204" pitchFamily="34" charset="0"/>
              </a:rPr>
              <a:t>numai</a:t>
            </a:r>
            <a:r>
              <a:rPr lang="en-US" sz="3000" b="0" dirty="0">
                <a:solidFill>
                  <a:schemeClr val="bg1"/>
                </a:solidFill>
                <a:latin typeface="ITC Lubalin Graph Std Book" panose="02060502020205020404" pitchFamily="18" charset="0"/>
                <a:cs typeface="Arial" panose="020B0604020202020204" pitchFamily="34" charset="0"/>
              </a:rPr>
              <a:t> </a:t>
            </a:r>
            <a:r>
              <a:rPr lang="en-US" sz="3000" b="0" dirty="0" err="1">
                <a:solidFill>
                  <a:schemeClr val="bg1"/>
                </a:solidFill>
                <a:latin typeface="ITC Lubalin Graph Std Book" panose="02060502020205020404" pitchFamily="18" charset="0"/>
                <a:cs typeface="Arial" panose="020B0604020202020204" pitchFamily="34" charset="0"/>
              </a:rPr>
              <a:t>semnătura</a:t>
            </a:r>
            <a:r>
              <a:rPr lang="en-US" sz="3000" b="0" dirty="0">
                <a:solidFill>
                  <a:schemeClr val="bg1"/>
                </a:solidFill>
                <a:latin typeface="ITC Lubalin Graph Std Book" panose="02060502020205020404" pitchFamily="18" charset="0"/>
                <a:cs typeface="Arial" panose="020B0604020202020204" pitchFamily="34" charset="0"/>
              </a:rPr>
              <a:t> </a:t>
            </a:r>
            <a:r>
              <a:rPr lang="en-US" sz="3000" b="0" dirty="0" err="1">
                <a:solidFill>
                  <a:schemeClr val="bg1"/>
                </a:solidFill>
                <a:latin typeface="ITC Lubalin Graph Std Book" panose="02060502020205020404" pitchFamily="18" charset="0"/>
                <a:cs typeface="Arial" panose="020B0604020202020204" pitchFamily="34" charset="0"/>
              </a:rPr>
              <a:t>digitală</a:t>
            </a:r>
            <a:r>
              <a:rPr lang="ro-RO" sz="3000" b="0" dirty="0">
                <a:solidFill>
                  <a:schemeClr val="bg1"/>
                </a:solidFill>
                <a:latin typeface="ITC Lubalin Graph Std Book" panose="02060502020205020404" pitchFamily="18" charset="0"/>
                <a:cs typeface="Arial" panose="020B0604020202020204" pitchFamily="34" charset="0"/>
              </a:rPr>
              <a:t>?</a:t>
            </a:r>
            <a:endParaRPr lang="en-US" sz="3000" b="0" dirty="0">
              <a:solidFill>
                <a:schemeClr val="bg1"/>
              </a:solidFill>
              <a:latin typeface="ITC Lubalin Graph Std Book" panose="02060502020205020404" pitchFamily="18" charset="0"/>
              <a:cs typeface="Arial" panose="020B0604020202020204" pitchFamily="34" charset="0"/>
            </a:endParaRPr>
          </a:p>
        </p:txBody>
      </p:sp>
    </p:spTree>
    <p:extLst>
      <p:ext uri="{BB962C8B-B14F-4D97-AF65-F5344CB8AC3E}">
        <p14:creationId xmlns:p14="http://schemas.microsoft.com/office/powerpoint/2010/main" val="1567844458"/>
      </p:ext>
    </p:extLst>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a:extLst>
              <a:ext uri="{28A0092B-C50C-407E-A947-70E740481C1C}">
                <a14:useLocalDpi xmlns:a14="http://schemas.microsoft.com/office/drawing/2010/main" val="0"/>
              </a:ext>
            </a:extLst>
          </a:blip>
          <a:srcRect b="12374"/>
          <a:stretch/>
        </p:blipFill>
        <p:spPr>
          <a:xfrm>
            <a:off x="0" y="2445488"/>
            <a:ext cx="9144000" cy="4412512"/>
          </a:xfrm>
          <a:prstGeom prst="rect">
            <a:avLst/>
          </a:prstGeom>
        </p:spPr>
      </p:pic>
      <p:sp>
        <p:nvSpPr>
          <p:cNvPr id="2" name="Title 1"/>
          <p:cNvSpPr>
            <a:spLocks noGrp="1"/>
          </p:cNvSpPr>
          <p:nvPr>
            <p:ph type="title"/>
          </p:nvPr>
        </p:nvSpPr>
        <p:spPr>
          <a:xfrm>
            <a:off x="611188" y="728663"/>
            <a:ext cx="7921625" cy="3077793"/>
          </a:xfrm>
        </p:spPr>
        <p:txBody>
          <a:bodyPr/>
          <a:lstStyle/>
          <a:p>
            <a:r>
              <a:rPr lang="en-US" b="0" smtClean="0"/>
              <a:t>SEMNĂTURI DIGITALE</a:t>
            </a:r>
            <a:endParaRPr lang="en-US" b="0" dirty="0"/>
          </a:p>
        </p:txBody>
      </p:sp>
    </p:spTree>
    <p:extLst>
      <p:ext uri="{BB962C8B-B14F-4D97-AF65-F5344CB8AC3E}">
        <p14:creationId xmlns:p14="http://schemas.microsoft.com/office/powerpoint/2010/main" val="2257588308"/>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611187" y="728664"/>
            <a:ext cx="7921625" cy="4281486"/>
          </a:xfrm>
        </p:spPr>
        <p:txBody>
          <a:bodyPr>
            <a:normAutofit/>
          </a:bodyPr>
          <a:lstStyle/>
          <a:p>
            <a:pPr marL="0" indent="0">
              <a:buNone/>
            </a:pPr>
            <a:r>
              <a:rPr lang="ro-MD" sz="3000" b="0" smtClean="0">
                <a:latin typeface="ITC Lubalin Graph Std Book" panose="02060502020205020404" pitchFamily="18" charset="0"/>
              </a:rPr>
              <a:t>O </a:t>
            </a:r>
            <a:r>
              <a:rPr lang="en-US" sz="3000" b="0" smtClean="0">
                <a:latin typeface="ITC Lubalin Graph Std Book" panose="02060502020205020404" pitchFamily="18" charset="0"/>
              </a:rPr>
              <a:t>schemă de semnătură digitală se bazează pe trei algoritmi:</a:t>
            </a:r>
            <a:endParaRPr lang="ro-MD" sz="3000" b="0" smtClean="0">
              <a:latin typeface="ITC Lubalin Graph Std Book" panose="02060502020205020404" pitchFamily="18" charset="0"/>
            </a:endParaRPr>
          </a:p>
          <a:p>
            <a:pPr marL="0" indent="0">
              <a:buNone/>
            </a:pPr>
            <a:r>
              <a:rPr lang="en-US" sz="3000" b="0" smtClean="0">
                <a:latin typeface="ITC Lubalin Graph Std Book" panose="02060502020205020404" pitchFamily="18" charset="0"/>
              </a:rPr>
              <a:t> </a:t>
            </a:r>
            <a:endParaRPr lang="ro-MD" sz="3000" b="0" smtClean="0">
              <a:latin typeface="ITC Lubalin Graph Std Book" panose="02060502020205020404" pitchFamily="18" charset="0"/>
            </a:endParaRPr>
          </a:p>
          <a:p>
            <a:pPr marL="342900" indent="-342900"/>
            <a:r>
              <a:rPr lang="en-US" sz="3000" b="0" smtClean="0">
                <a:latin typeface="ITC Lubalin Graph Std Book" panose="02060502020205020404" pitchFamily="18" charset="0"/>
              </a:rPr>
              <a:t>algoritmul de </a:t>
            </a:r>
            <a:r>
              <a:rPr lang="en-US" sz="3000" b="0" smtClean="0">
                <a:solidFill>
                  <a:srgbClr val="FFC000"/>
                </a:solidFill>
                <a:latin typeface="ITC Lubalin Graph Std Book" panose="02060502020205020404" pitchFamily="18" charset="0"/>
              </a:rPr>
              <a:t>selectare aleatoare a unei chei private </a:t>
            </a:r>
            <a:r>
              <a:rPr lang="en-US" sz="3000" b="0" smtClean="0">
                <a:latin typeface="ITC Lubalin Graph Std Book" panose="02060502020205020404" pitchFamily="18" charset="0"/>
              </a:rPr>
              <a:t>care se va asocia unei chei publice; </a:t>
            </a:r>
            <a:endParaRPr lang="en-US" sz="3000" b="0" dirty="0">
              <a:latin typeface="ITC Lubalin Graph Std Book" panose="02060502020205020404" pitchFamily="18" charset="0"/>
            </a:endParaRPr>
          </a:p>
        </p:txBody>
      </p:sp>
    </p:spTree>
    <p:extLst>
      <p:ext uri="{BB962C8B-B14F-4D97-AF65-F5344CB8AC3E}">
        <p14:creationId xmlns:p14="http://schemas.microsoft.com/office/powerpoint/2010/main" val="4148504575"/>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a:bodyPr>
          <a:lstStyle/>
          <a:p>
            <a:pPr marL="0" indent="0">
              <a:buNone/>
            </a:pPr>
            <a:r>
              <a:rPr lang="en-US" sz="3000" b="0" smtClean="0">
                <a:latin typeface="ITC Lubalin Graph Std Book" panose="02060502020205020404" pitchFamily="18" charset="0"/>
              </a:rPr>
              <a:t>Algoritmul de </a:t>
            </a:r>
            <a:r>
              <a:rPr lang="en-US" sz="3000" b="0" smtClean="0">
                <a:solidFill>
                  <a:srgbClr val="FFC000"/>
                </a:solidFill>
                <a:latin typeface="ITC Lubalin Graph Std Book" panose="02060502020205020404" pitchFamily="18" charset="0"/>
              </a:rPr>
              <a:t>semnare</a:t>
            </a:r>
            <a:r>
              <a:rPr lang="en-US" sz="3000" b="0" smtClean="0">
                <a:latin typeface="ITC Lubalin Graph Std Book" panose="02060502020205020404" pitchFamily="18" charset="0"/>
              </a:rPr>
              <a:t> care, aplicat unei chei private şi unui document digital, generează semnătura digitală;</a:t>
            </a:r>
            <a:endParaRPr lang="en-US" sz="3000" b="0" dirty="0">
              <a:latin typeface="ITC Lubalin Graph Std Book" panose="02060502020205020404" pitchFamily="18" charset="0"/>
            </a:endParaRPr>
          </a:p>
        </p:txBody>
      </p:sp>
    </p:spTree>
    <p:extLst>
      <p:ext uri="{BB962C8B-B14F-4D97-AF65-F5344CB8AC3E}">
        <p14:creationId xmlns:p14="http://schemas.microsoft.com/office/powerpoint/2010/main" val="2281092115"/>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a:bodyPr>
          <a:lstStyle/>
          <a:p>
            <a:pPr marL="0" indent="0">
              <a:buNone/>
            </a:pPr>
            <a:r>
              <a:rPr lang="en-US" sz="3000" b="0" smtClean="0">
                <a:latin typeface="ITC Lubalin Graph Std Book" panose="02060502020205020404" pitchFamily="18" charset="0"/>
              </a:rPr>
              <a:t>Algoritmul de </a:t>
            </a:r>
            <a:r>
              <a:rPr lang="en-US" sz="3000" b="0" smtClean="0">
                <a:solidFill>
                  <a:srgbClr val="FFC000"/>
                </a:solidFill>
                <a:latin typeface="ITC Lubalin Graph Std Book" panose="02060502020205020404" pitchFamily="18" charset="0"/>
              </a:rPr>
              <a:t>verificare </a:t>
            </a:r>
            <a:r>
              <a:rPr lang="en-US" sz="3000" b="0" smtClean="0">
                <a:latin typeface="ITC Lubalin Graph Std Book" panose="02060502020205020404" pitchFamily="18" charset="0"/>
              </a:rPr>
              <a:t>a semnăturii digitale, care aplicat cheii publice şi semnăturii digitale, acceptă sau respinge mesajul de conformitate. </a:t>
            </a:r>
            <a:endParaRPr lang="en-US" sz="3000" b="0" dirty="0">
              <a:latin typeface="ITC Lubalin Graph Std Book" panose="02060502020205020404" pitchFamily="18" charset="0"/>
            </a:endParaRPr>
          </a:p>
        </p:txBody>
      </p:sp>
    </p:spTree>
    <p:extLst>
      <p:ext uri="{BB962C8B-B14F-4D97-AF65-F5344CB8AC3E}">
        <p14:creationId xmlns:p14="http://schemas.microsoft.com/office/powerpoint/2010/main" val="457619628"/>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611188" y="728664"/>
            <a:ext cx="7734650" cy="4214811"/>
          </a:xfrm>
        </p:spPr>
        <p:txBody>
          <a:bodyPr>
            <a:normAutofit/>
          </a:bodyPr>
          <a:lstStyle/>
          <a:p>
            <a:pPr marL="0" indent="0">
              <a:buNone/>
            </a:pPr>
            <a:r>
              <a:rPr lang="ro-MD" sz="3000" b="0" dirty="0">
                <a:solidFill>
                  <a:srgbClr val="FFC000"/>
                </a:solidFill>
                <a:latin typeface="ITC Lubalin Graph Std Book" panose="02060502020205020404" pitchFamily="18" charset="0"/>
                <a:cs typeface="Arial" panose="020B0604020202020204" pitchFamily="34" charset="0"/>
              </a:rPr>
              <a:t>În primul rând</a:t>
            </a:r>
            <a:r>
              <a:rPr lang="ro-MD" sz="3000" b="0" dirty="0">
                <a:latin typeface="ITC Lubalin Graph Std Book" panose="02060502020205020404" pitchFamily="18" charset="0"/>
                <a:cs typeface="Arial" panose="020B0604020202020204" pitchFamily="34" charset="0"/>
              </a:rPr>
              <a:t>, o semnătură generată dintr-un mesaj fix și o cheie fixă privată ar trebui să verifice autenticitatea acestui mesaj utilizând cheia publică </a:t>
            </a:r>
            <a:r>
              <a:rPr lang="ro-MD" sz="3000" b="0">
                <a:latin typeface="ITC Lubalin Graph Std Book" panose="02060502020205020404" pitchFamily="18" charset="0"/>
                <a:cs typeface="Arial" panose="020B0604020202020204" pitchFamily="34" charset="0"/>
              </a:rPr>
              <a:t>corespunzătoare</a:t>
            </a:r>
            <a:r>
              <a:rPr lang="ro-MD" sz="3000" b="0" smtClean="0">
                <a:latin typeface="ITC Lubalin Graph Std Book" panose="02060502020205020404" pitchFamily="18" charset="0"/>
                <a:cs typeface="Arial" panose="020B0604020202020204" pitchFamily="34" charset="0"/>
              </a:rPr>
              <a:t>.</a:t>
            </a:r>
            <a:endParaRPr lang="ro-MD" sz="3000" b="0" dirty="0">
              <a:latin typeface="ITC Lubalin Graph Std Book" panose="02060502020205020404" pitchFamily="18" charset="0"/>
              <a:cs typeface="Arial" panose="020B0604020202020204" pitchFamily="34" charset="0"/>
            </a:endParaRPr>
          </a:p>
        </p:txBody>
      </p:sp>
    </p:spTree>
    <p:extLst>
      <p:ext uri="{BB962C8B-B14F-4D97-AF65-F5344CB8AC3E}">
        <p14:creationId xmlns:p14="http://schemas.microsoft.com/office/powerpoint/2010/main" val="1171982770"/>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a:bodyPr>
          <a:lstStyle/>
          <a:p>
            <a:pPr marL="0" indent="0">
              <a:buNone/>
            </a:pPr>
            <a:r>
              <a:rPr lang="en-US" sz="3000" b="0" dirty="0" err="1">
                <a:solidFill>
                  <a:srgbClr val="FFC000"/>
                </a:solidFill>
                <a:latin typeface="ITC Lubalin Graph Std Book" panose="02060502020205020404" pitchFamily="18" charset="0"/>
                <a:cs typeface="Arial" panose="020B0604020202020204" pitchFamily="34" charset="0"/>
              </a:rPr>
              <a:t>În</a:t>
            </a:r>
            <a:r>
              <a:rPr lang="en-US" sz="3000" b="0" dirty="0">
                <a:solidFill>
                  <a:srgbClr val="FFC000"/>
                </a:solidFill>
                <a:latin typeface="ITC Lubalin Graph Std Book" panose="02060502020205020404" pitchFamily="18" charset="0"/>
                <a:cs typeface="Arial" panose="020B0604020202020204" pitchFamily="34" charset="0"/>
              </a:rPr>
              <a:t> al </a:t>
            </a:r>
            <a:r>
              <a:rPr lang="en-US" sz="3000" b="0" dirty="0" err="1">
                <a:solidFill>
                  <a:srgbClr val="FFC000"/>
                </a:solidFill>
                <a:latin typeface="ITC Lubalin Graph Std Book" panose="02060502020205020404" pitchFamily="18" charset="0"/>
                <a:cs typeface="Arial" panose="020B0604020202020204" pitchFamily="34" charset="0"/>
              </a:rPr>
              <a:t>doilea</a:t>
            </a:r>
            <a:r>
              <a:rPr lang="en-US" sz="3000" b="0" dirty="0">
                <a:solidFill>
                  <a:srgbClr val="FFC000"/>
                </a:solidFill>
                <a:latin typeface="ITC Lubalin Graph Std Book" panose="02060502020205020404" pitchFamily="18" charset="0"/>
                <a:cs typeface="Arial" panose="020B0604020202020204" pitchFamily="34" charset="0"/>
              </a:rPr>
              <a:t> </a:t>
            </a:r>
            <a:r>
              <a:rPr lang="en-US" sz="3000" b="0" dirty="0" err="1">
                <a:solidFill>
                  <a:srgbClr val="FFC000"/>
                </a:solidFill>
                <a:latin typeface="ITC Lubalin Graph Std Book" panose="02060502020205020404" pitchFamily="18" charset="0"/>
                <a:cs typeface="Arial" panose="020B0604020202020204" pitchFamily="34" charset="0"/>
              </a:rPr>
              <a:t>rând</a:t>
            </a:r>
            <a:r>
              <a:rPr lang="en-US" sz="3000" b="0" dirty="0">
                <a:latin typeface="ITC Lubalin Graph Std Book" panose="02060502020205020404" pitchFamily="18" charset="0"/>
                <a:cs typeface="Arial" panose="020B0604020202020204" pitchFamily="34" charset="0"/>
              </a:rPr>
              <a:t>, </a:t>
            </a:r>
            <a:r>
              <a:rPr lang="en-US" sz="3000" b="0" dirty="0" err="1">
                <a:latin typeface="ITC Lubalin Graph Std Book" panose="02060502020205020404" pitchFamily="18" charset="0"/>
                <a:cs typeface="Arial" panose="020B0604020202020204" pitchFamily="34" charset="0"/>
              </a:rPr>
              <a:t>ar</a:t>
            </a:r>
            <a:r>
              <a:rPr lang="en-US" sz="3000" b="0" dirty="0">
                <a:latin typeface="ITC Lubalin Graph Std Book" panose="02060502020205020404" pitchFamily="18" charset="0"/>
                <a:cs typeface="Arial" panose="020B0604020202020204" pitchFamily="34" charset="0"/>
              </a:rPr>
              <a:t> </a:t>
            </a:r>
            <a:r>
              <a:rPr lang="en-US" sz="3000" b="0" dirty="0" err="1">
                <a:latin typeface="ITC Lubalin Graph Std Book" panose="02060502020205020404" pitchFamily="18" charset="0"/>
                <a:cs typeface="Arial" panose="020B0604020202020204" pitchFamily="34" charset="0"/>
              </a:rPr>
              <a:t>trebui</a:t>
            </a:r>
            <a:r>
              <a:rPr lang="en-US" sz="3000" b="0" dirty="0">
                <a:latin typeface="ITC Lubalin Graph Std Book" panose="02060502020205020404" pitchFamily="18" charset="0"/>
                <a:cs typeface="Arial" panose="020B0604020202020204" pitchFamily="34" charset="0"/>
              </a:rPr>
              <a:t> </a:t>
            </a:r>
            <a:r>
              <a:rPr lang="en-US" sz="3000" b="0" dirty="0" err="1">
                <a:latin typeface="ITC Lubalin Graph Std Book" panose="02060502020205020404" pitchFamily="18" charset="0"/>
                <a:cs typeface="Arial" panose="020B0604020202020204" pitchFamily="34" charset="0"/>
              </a:rPr>
              <a:t>să</a:t>
            </a:r>
            <a:r>
              <a:rPr lang="en-US" sz="3000" b="0" dirty="0">
                <a:latin typeface="ITC Lubalin Graph Std Book" panose="02060502020205020404" pitchFamily="18" charset="0"/>
                <a:cs typeface="Arial" panose="020B0604020202020204" pitchFamily="34" charset="0"/>
              </a:rPr>
              <a:t> fie </a:t>
            </a:r>
            <a:r>
              <a:rPr lang="en-US" sz="3000" b="0" dirty="0" err="1">
                <a:latin typeface="ITC Lubalin Graph Std Book" panose="02060502020205020404" pitchFamily="18" charset="0"/>
                <a:cs typeface="Arial" panose="020B0604020202020204" pitchFamily="34" charset="0"/>
              </a:rPr>
              <a:t>imposibil</a:t>
            </a:r>
            <a:r>
              <a:rPr lang="en-US" sz="3000" b="0" dirty="0">
                <a:latin typeface="ITC Lubalin Graph Std Book" panose="02060502020205020404" pitchFamily="18" charset="0"/>
                <a:cs typeface="Arial" panose="020B0604020202020204" pitchFamily="34" charset="0"/>
              </a:rPr>
              <a:t> de </a:t>
            </a:r>
            <a:r>
              <a:rPr lang="en-US" sz="3000" b="0" dirty="0" err="1">
                <a:latin typeface="ITC Lubalin Graph Std Book" panose="02060502020205020404" pitchFamily="18" charset="0"/>
                <a:cs typeface="Arial" panose="020B0604020202020204" pitchFamily="34" charset="0"/>
              </a:rPr>
              <a:t>generat</a:t>
            </a:r>
            <a:r>
              <a:rPr lang="en-US" sz="3000" b="0" dirty="0">
                <a:latin typeface="ITC Lubalin Graph Std Book" panose="02060502020205020404" pitchFamily="18" charset="0"/>
                <a:cs typeface="Arial" panose="020B0604020202020204" pitchFamily="34" charset="0"/>
              </a:rPr>
              <a:t> o </a:t>
            </a:r>
            <a:r>
              <a:rPr lang="en-US" sz="3000" b="0" dirty="0" err="1">
                <a:latin typeface="ITC Lubalin Graph Std Book" panose="02060502020205020404" pitchFamily="18" charset="0"/>
                <a:cs typeface="Arial" panose="020B0604020202020204" pitchFamily="34" charset="0"/>
              </a:rPr>
              <a:t>semnătură</a:t>
            </a:r>
            <a:r>
              <a:rPr lang="en-US" sz="3000" b="0" dirty="0">
                <a:latin typeface="ITC Lubalin Graph Std Book" panose="02060502020205020404" pitchFamily="18" charset="0"/>
                <a:cs typeface="Arial" panose="020B0604020202020204" pitchFamily="34" charset="0"/>
              </a:rPr>
              <a:t> </a:t>
            </a:r>
            <a:r>
              <a:rPr lang="en-US" sz="3000" b="0" dirty="0" err="1">
                <a:latin typeface="ITC Lubalin Graph Std Book" panose="02060502020205020404" pitchFamily="18" charset="0"/>
                <a:cs typeface="Arial" panose="020B0604020202020204" pitchFamily="34" charset="0"/>
              </a:rPr>
              <a:t>validă</a:t>
            </a:r>
            <a:r>
              <a:rPr lang="en-US" sz="3000" b="0" dirty="0">
                <a:latin typeface="ITC Lubalin Graph Std Book" panose="02060502020205020404" pitchFamily="18" charset="0"/>
                <a:cs typeface="Arial" panose="020B0604020202020204" pitchFamily="34" charset="0"/>
              </a:rPr>
              <a:t> </a:t>
            </a:r>
            <a:r>
              <a:rPr lang="en-US" sz="3000" b="0" dirty="0" err="1">
                <a:latin typeface="ITC Lubalin Graph Std Book" panose="02060502020205020404" pitchFamily="18" charset="0"/>
                <a:cs typeface="Arial" panose="020B0604020202020204" pitchFamily="34" charset="0"/>
              </a:rPr>
              <a:t>pentru</a:t>
            </a:r>
            <a:r>
              <a:rPr lang="en-US" sz="3000" b="0" dirty="0">
                <a:latin typeface="ITC Lubalin Graph Std Book" panose="02060502020205020404" pitchFamily="18" charset="0"/>
                <a:cs typeface="Arial" panose="020B0604020202020204" pitchFamily="34" charset="0"/>
              </a:rPr>
              <a:t> o </a:t>
            </a:r>
            <a:r>
              <a:rPr lang="en-US" sz="3000" b="0" dirty="0" err="1">
                <a:latin typeface="ITC Lubalin Graph Std Book" panose="02060502020205020404" pitchFamily="18" charset="0"/>
                <a:cs typeface="Arial" panose="020B0604020202020204" pitchFamily="34" charset="0"/>
              </a:rPr>
              <a:t>entitate</a:t>
            </a:r>
            <a:r>
              <a:rPr lang="en-US" sz="3000" b="0" dirty="0">
                <a:latin typeface="ITC Lubalin Graph Std Book" panose="02060502020205020404" pitchFamily="18" charset="0"/>
                <a:cs typeface="Arial" panose="020B0604020202020204" pitchFamily="34" charset="0"/>
              </a:rPr>
              <a:t> care nu </a:t>
            </a:r>
            <a:r>
              <a:rPr lang="en-US" sz="3000" b="0" dirty="0" err="1">
                <a:latin typeface="ITC Lubalin Graph Std Book" panose="02060502020205020404" pitchFamily="18" charset="0"/>
                <a:cs typeface="Arial" panose="020B0604020202020204" pitchFamily="34" charset="0"/>
              </a:rPr>
              <a:t>posedă</a:t>
            </a:r>
            <a:r>
              <a:rPr lang="en-US" sz="3000" b="0" dirty="0">
                <a:latin typeface="ITC Lubalin Graph Std Book" panose="02060502020205020404" pitchFamily="18" charset="0"/>
                <a:cs typeface="Arial" panose="020B0604020202020204" pitchFamily="34" charset="0"/>
              </a:rPr>
              <a:t> </a:t>
            </a:r>
            <a:r>
              <a:rPr lang="en-US" sz="3000" b="0" dirty="0" err="1">
                <a:latin typeface="ITC Lubalin Graph Std Book" panose="02060502020205020404" pitchFamily="18" charset="0"/>
                <a:cs typeface="Arial" panose="020B0604020202020204" pitchFamily="34" charset="0"/>
              </a:rPr>
              <a:t>cheia</a:t>
            </a:r>
            <a:r>
              <a:rPr lang="en-US" sz="3000" b="0" dirty="0">
                <a:latin typeface="ITC Lubalin Graph Std Book" panose="02060502020205020404" pitchFamily="18" charset="0"/>
                <a:cs typeface="Arial" panose="020B0604020202020204" pitchFamily="34" charset="0"/>
              </a:rPr>
              <a:t> </a:t>
            </a:r>
            <a:r>
              <a:rPr lang="en-US" sz="3000" b="0" err="1">
                <a:latin typeface="ITC Lubalin Graph Std Book" panose="02060502020205020404" pitchFamily="18" charset="0"/>
                <a:cs typeface="Arial" panose="020B0604020202020204" pitchFamily="34" charset="0"/>
              </a:rPr>
              <a:t>privată</a:t>
            </a:r>
            <a:r>
              <a:rPr lang="en-US" sz="3000" b="0" smtClean="0">
                <a:latin typeface="ITC Lubalin Graph Std Book" panose="02060502020205020404" pitchFamily="18" charset="0"/>
                <a:cs typeface="Arial" panose="020B0604020202020204" pitchFamily="34" charset="0"/>
              </a:rPr>
              <a:t>.</a:t>
            </a:r>
            <a:endParaRPr lang="en-US" sz="3000" b="0" dirty="0">
              <a:latin typeface="ITC Lubalin Graph Std Book" panose="02060502020205020404" pitchFamily="18" charset="0"/>
              <a:cs typeface="Arial" panose="020B0604020202020204" pitchFamily="34" charset="0"/>
            </a:endParaRPr>
          </a:p>
        </p:txBody>
      </p:sp>
    </p:spTree>
    <p:extLst>
      <p:ext uri="{BB962C8B-B14F-4D97-AF65-F5344CB8AC3E}">
        <p14:creationId xmlns:p14="http://schemas.microsoft.com/office/powerpoint/2010/main" val="3593374442"/>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611187" y="728664"/>
            <a:ext cx="7921625" cy="4354780"/>
          </a:xfrm>
        </p:spPr>
        <p:txBody>
          <a:bodyPr>
            <a:normAutofit/>
          </a:bodyPr>
          <a:lstStyle/>
          <a:p>
            <a:pPr marL="0" indent="0">
              <a:buNone/>
            </a:pPr>
            <a:r>
              <a:rPr lang="en-US" sz="3000" b="0" dirty="0" err="1">
                <a:solidFill>
                  <a:srgbClr val="FFC000"/>
                </a:solidFill>
                <a:latin typeface="ITC Lubalin Graph Std Book" panose="02060502020205020404" pitchFamily="18" charset="0"/>
                <a:cs typeface="Arial" panose="020B0604020202020204" pitchFamily="34" charset="0"/>
              </a:rPr>
              <a:t>Propriet</a:t>
            </a:r>
            <a:r>
              <a:rPr lang="ro-RO" sz="3000" b="0" dirty="0">
                <a:solidFill>
                  <a:srgbClr val="FFC000"/>
                </a:solidFill>
                <a:latin typeface="ITC Lubalin Graph Std Book" panose="02060502020205020404" pitchFamily="18" charset="0"/>
                <a:cs typeface="Arial" panose="020B0604020202020204" pitchFamily="34" charset="0"/>
              </a:rPr>
              <a:t>ățile </a:t>
            </a:r>
            <a:r>
              <a:rPr lang="ro-RO" sz="3000" b="0" dirty="0">
                <a:latin typeface="ITC Lubalin Graph Std Book" panose="02060502020205020404" pitchFamily="18" charset="0"/>
                <a:cs typeface="Arial" panose="020B0604020202020204" pitchFamily="34" charset="0"/>
              </a:rPr>
              <a:t>semnăturii di</a:t>
            </a:r>
            <a:r>
              <a:rPr lang="en-US" sz="3000" b="0" dirty="0">
                <a:latin typeface="ITC Lubalin Graph Std Book" panose="02060502020205020404" pitchFamily="18" charset="0"/>
                <a:cs typeface="Arial" panose="020B0604020202020204" pitchFamily="34" charset="0"/>
              </a:rPr>
              <a:t>g</a:t>
            </a:r>
            <a:r>
              <a:rPr lang="ro-RO" sz="3000" b="0">
                <a:latin typeface="ITC Lubalin Graph Std Book" panose="02060502020205020404" pitchFamily="18" charset="0"/>
                <a:cs typeface="Arial" panose="020B0604020202020204" pitchFamily="34" charset="0"/>
              </a:rPr>
              <a:t>itale</a:t>
            </a:r>
            <a:r>
              <a:rPr lang="ro-RO" sz="3000" b="0" smtClean="0">
                <a:latin typeface="ITC Lubalin Graph Std Book" panose="02060502020205020404" pitchFamily="18" charset="0"/>
                <a:cs typeface="Arial" panose="020B0604020202020204" pitchFamily="34" charset="0"/>
              </a:rPr>
              <a:t>:</a:t>
            </a:r>
            <a:endParaRPr lang="it-IT" sz="3000" b="0" smtClean="0">
              <a:latin typeface="ITC Lubalin Graph Std Book" panose="02060502020205020404" pitchFamily="18" charset="0"/>
              <a:cs typeface="Arial" panose="020B0604020202020204" pitchFamily="34" charset="0"/>
            </a:endParaRPr>
          </a:p>
          <a:p>
            <a:pPr marL="0" indent="0">
              <a:buNone/>
            </a:pPr>
            <a:endParaRPr lang="ro-RO" sz="400" b="0" dirty="0">
              <a:latin typeface="ITC Lubalin Graph Std Book" panose="02060502020205020404" pitchFamily="18" charset="0"/>
              <a:cs typeface="Arial" panose="020B0604020202020204" pitchFamily="34" charset="0"/>
            </a:endParaRPr>
          </a:p>
          <a:p>
            <a:pPr marL="348854" indent="-348854"/>
            <a:r>
              <a:rPr lang="en-US" b="0" dirty="0" err="1">
                <a:latin typeface="ITC Lubalin Graph Std Book" panose="02060502020205020404" pitchFamily="18" charset="0"/>
                <a:cs typeface="Arial" panose="020B0604020202020204" pitchFamily="34" charset="0"/>
              </a:rPr>
              <a:t>Trebuie</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să</a:t>
            </a:r>
            <a:r>
              <a:rPr lang="en-US" b="0" dirty="0">
                <a:latin typeface="ITC Lubalin Graph Std Book" panose="02060502020205020404" pitchFamily="18" charset="0"/>
                <a:cs typeface="Arial" panose="020B0604020202020204" pitchFamily="34" charset="0"/>
              </a:rPr>
              <a:t> fie </a:t>
            </a:r>
            <a:r>
              <a:rPr lang="en-US" b="0" dirty="0" err="1">
                <a:latin typeface="ITC Lubalin Graph Std Book" panose="02060502020205020404" pitchFamily="18" charset="0"/>
                <a:cs typeface="Arial" panose="020B0604020202020204" pitchFamily="34" charset="0"/>
              </a:rPr>
              <a:t>uşor</a:t>
            </a:r>
            <a:r>
              <a:rPr lang="en-US" b="0" dirty="0">
                <a:latin typeface="ITC Lubalin Graph Std Book" panose="02060502020205020404" pitchFamily="18" charset="0"/>
                <a:cs typeface="Arial" panose="020B0604020202020204" pitchFamily="34" charset="0"/>
              </a:rPr>
              <a:t> de </a:t>
            </a:r>
            <a:r>
              <a:rPr lang="en-US" b="0" dirty="0" err="1">
                <a:latin typeface="ITC Lubalin Graph Std Book" panose="02060502020205020404" pitchFamily="18" charset="0"/>
                <a:cs typeface="Arial" panose="020B0604020202020204" pitchFamily="34" charset="0"/>
              </a:rPr>
              <a:t>calculat</a:t>
            </a:r>
            <a:r>
              <a:rPr lang="en-US" b="0" dirty="0">
                <a:latin typeface="ITC Lubalin Graph Std Book" panose="02060502020205020404" pitchFamily="18" charset="0"/>
                <a:cs typeface="Arial" panose="020B0604020202020204" pitchFamily="34" charset="0"/>
              </a:rPr>
              <a:t> </a:t>
            </a:r>
            <a:r>
              <a:rPr lang="en-US" b="0" err="1">
                <a:latin typeface="ITC Lubalin Graph Std Book" panose="02060502020205020404" pitchFamily="18" charset="0"/>
                <a:cs typeface="Arial" panose="020B0604020202020204" pitchFamily="34" charset="0"/>
              </a:rPr>
              <a:t>doar</a:t>
            </a:r>
            <a:r>
              <a:rPr lang="en-US" b="0">
                <a:latin typeface="ITC Lubalin Graph Std Book" panose="02060502020205020404" pitchFamily="18" charset="0"/>
                <a:cs typeface="Arial" panose="020B0604020202020204" pitchFamily="34" charset="0"/>
              </a:rPr>
              <a:t> </a:t>
            </a:r>
            <a:r>
              <a:rPr lang="en-US" b="0" smtClean="0">
                <a:latin typeface="ITC Lubalin Graph Std Book" panose="02060502020205020404" pitchFamily="18" charset="0"/>
                <a:cs typeface="Arial" panose="020B0604020202020204" pitchFamily="34" charset="0"/>
              </a:rPr>
              <a:t/>
            </a:r>
            <a:br>
              <a:rPr lang="en-US" b="0" smtClean="0">
                <a:latin typeface="ITC Lubalin Graph Std Book" panose="02060502020205020404" pitchFamily="18" charset="0"/>
                <a:cs typeface="Arial" panose="020B0604020202020204" pitchFamily="34" charset="0"/>
              </a:rPr>
            </a:br>
            <a:r>
              <a:rPr lang="en-US" b="0" smtClean="0">
                <a:latin typeface="ITC Lubalin Graph Std Book" panose="02060502020205020404" pitchFamily="18" charset="0"/>
                <a:cs typeface="Arial" panose="020B0604020202020204" pitchFamily="34" charset="0"/>
              </a:rPr>
              <a:t>de </a:t>
            </a:r>
            <a:r>
              <a:rPr lang="en-US" b="0" dirty="0" err="1">
                <a:latin typeface="ITC Lubalin Graph Std Book" panose="02060502020205020404" pitchFamily="18" charset="0"/>
                <a:cs typeface="Arial" panose="020B0604020202020204" pitchFamily="34" charset="0"/>
              </a:rPr>
              <a:t>către</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cel</a:t>
            </a:r>
            <a:r>
              <a:rPr lang="en-US" b="0" dirty="0">
                <a:latin typeface="ITC Lubalin Graph Std Book" panose="02060502020205020404" pitchFamily="18" charset="0"/>
                <a:cs typeface="Arial" panose="020B0604020202020204" pitchFamily="34" charset="0"/>
              </a:rPr>
              <a:t> care</a:t>
            </a:r>
            <a:r>
              <a:rPr lang="ro-RO"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semnează</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mesajul</a:t>
            </a:r>
            <a:r>
              <a:rPr lang="ro-RO" b="0">
                <a:latin typeface="ITC Lubalin Graph Std Book" panose="02060502020205020404" pitchFamily="18" charset="0"/>
                <a:cs typeface="Arial" panose="020B0604020202020204" pitchFamily="34" charset="0"/>
              </a:rPr>
              <a:t>;</a:t>
            </a:r>
            <a:r>
              <a:rPr lang="pt-BR" b="0">
                <a:latin typeface="ITC Lubalin Graph Std Book" panose="02060502020205020404" pitchFamily="18" charset="0"/>
                <a:cs typeface="Arial" panose="020B0604020202020204" pitchFamily="34" charset="0"/>
              </a:rPr>
              <a:t> </a:t>
            </a:r>
            <a:endParaRPr lang="pt-BR" b="0" smtClean="0">
              <a:latin typeface="ITC Lubalin Graph Std Book" panose="02060502020205020404" pitchFamily="18" charset="0"/>
              <a:cs typeface="Arial" panose="020B0604020202020204" pitchFamily="34" charset="0"/>
            </a:endParaRPr>
          </a:p>
          <a:p>
            <a:pPr marL="348854" indent="-348854"/>
            <a:endParaRPr lang="ro-RO" sz="400" b="0" dirty="0">
              <a:latin typeface="ITC Lubalin Graph Std Book" panose="02060502020205020404" pitchFamily="18" charset="0"/>
              <a:cs typeface="Arial" panose="020B0604020202020204" pitchFamily="34" charset="0"/>
            </a:endParaRPr>
          </a:p>
          <a:p>
            <a:pPr marL="348854" indent="-348854"/>
            <a:r>
              <a:rPr lang="pt-BR" b="0" dirty="0">
                <a:latin typeface="ITC Lubalin Graph Std Book" panose="02060502020205020404" pitchFamily="18" charset="0"/>
                <a:cs typeface="Arial" panose="020B0604020202020204" pitchFamily="34" charset="0"/>
              </a:rPr>
              <a:t>Trebuie să fie uşor de verificat de către </a:t>
            </a:r>
            <a:r>
              <a:rPr lang="pt-BR" b="0">
                <a:latin typeface="ITC Lubalin Graph Std Book" panose="02060502020205020404" pitchFamily="18" charset="0"/>
                <a:cs typeface="Arial" panose="020B0604020202020204" pitchFamily="34" charset="0"/>
              </a:rPr>
              <a:t>oricine</a:t>
            </a:r>
            <a:r>
              <a:rPr lang="ro-RO" b="0" smtClean="0">
                <a:latin typeface="ITC Lubalin Graph Std Book" panose="02060502020205020404" pitchFamily="18" charset="0"/>
                <a:cs typeface="Arial" panose="020B0604020202020204" pitchFamily="34" charset="0"/>
              </a:rPr>
              <a:t>;</a:t>
            </a:r>
            <a:endParaRPr lang="it-IT" b="0" smtClean="0">
              <a:latin typeface="ITC Lubalin Graph Std Book" panose="02060502020205020404" pitchFamily="18" charset="0"/>
              <a:cs typeface="Arial" panose="020B0604020202020204" pitchFamily="34" charset="0"/>
            </a:endParaRPr>
          </a:p>
          <a:p>
            <a:pPr marL="348854" indent="-348854"/>
            <a:endParaRPr lang="ro-RO" sz="400" b="0" dirty="0">
              <a:latin typeface="ITC Lubalin Graph Std Book" panose="02060502020205020404" pitchFamily="18" charset="0"/>
              <a:cs typeface="Arial" panose="020B0604020202020204" pitchFamily="34" charset="0"/>
            </a:endParaRPr>
          </a:p>
          <a:p>
            <a:pPr marL="348854" indent="-348854"/>
            <a:r>
              <a:rPr lang="en-US" b="0" dirty="0" err="1">
                <a:latin typeface="ITC Lubalin Graph Std Book" panose="02060502020205020404" pitchFamily="18" charset="0"/>
                <a:cs typeface="Arial" panose="020B0604020202020204" pitchFamily="34" charset="0"/>
              </a:rPr>
              <a:t>Trebuie</a:t>
            </a:r>
            <a:r>
              <a:rPr lang="en-US" b="0" dirty="0">
                <a:latin typeface="ITC Lubalin Graph Std Book" panose="02060502020205020404" pitchFamily="18" charset="0"/>
                <a:cs typeface="Arial" panose="020B0604020202020204" pitchFamily="34" charset="0"/>
              </a:rPr>
              <a:t> </a:t>
            </a:r>
            <a:r>
              <a:rPr lang="en-US" b="0" err="1">
                <a:latin typeface="ITC Lubalin Graph Std Book" panose="02060502020205020404" pitchFamily="18" charset="0"/>
                <a:cs typeface="Arial" panose="020B0604020202020204" pitchFamily="34" charset="0"/>
              </a:rPr>
              <a:t>să</a:t>
            </a:r>
            <a:r>
              <a:rPr lang="en-US" b="0">
                <a:latin typeface="ITC Lubalin Graph Std Book" panose="02060502020205020404" pitchFamily="18" charset="0"/>
                <a:cs typeface="Arial" panose="020B0604020202020204" pitchFamily="34" charset="0"/>
              </a:rPr>
              <a:t> </a:t>
            </a:r>
            <a:r>
              <a:rPr lang="en-US" b="0" smtClean="0">
                <a:latin typeface="ITC Lubalin Graph Std Book" panose="02060502020205020404" pitchFamily="18" charset="0"/>
                <a:cs typeface="Arial" panose="020B0604020202020204" pitchFamily="34" charset="0"/>
              </a:rPr>
              <a:t>deţină </a:t>
            </a:r>
            <a:r>
              <a:rPr lang="en-US" b="0" dirty="0">
                <a:latin typeface="ITC Lubalin Graph Std Book" panose="02060502020205020404" pitchFamily="18" charset="0"/>
                <a:cs typeface="Arial" panose="020B0604020202020204" pitchFamily="34" charset="0"/>
              </a:rPr>
              <a:t>o </a:t>
            </a:r>
            <a:r>
              <a:rPr lang="en-US" b="0" dirty="0" err="1">
                <a:latin typeface="ITC Lubalin Graph Std Book" panose="02060502020205020404" pitchFamily="18" charset="0"/>
                <a:cs typeface="Arial" panose="020B0604020202020204" pitchFamily="34" charset="0"/>
              </a:rPr>
              <a:t>durată</a:t>
            </a:r>
            <a:r>
              <a:rPr lang="en-US" b="0" dirty="0">
                <a:latin typeface="ITC Lubalin Graph Std Book" panose="02060502020205020404" pitchFamily="18" charset="0"/>
                <a:cs typeface="Arial" panose="020B0604020202020204" pitchFamily="34" charset="0"/>
              </a:rPr>
              <a:t> de </a:t>
            </a:r>
            <a:r>
              <a:rPr lang="en-US" b="0" dirty="0" err="1">
                <a:latin typeface="ITC Lubalin Graph Std Book" panose="02060502020205020404" pitchFamily="18" charset="0"/>
                <a:cs typeface="Arial" panose="020B0604020202020204" pitchFamily="34" charset="0"/>
              </a:rPr>
              <a:t>viaţă</a:t>
            </a:r>
            <a:r>
              <a:rPr lang="en-US" b="0" dirty="0">
                <a:latin typeface="ITC Lubalin Graph Std Book" panose="02060502020205020404" pitchFamily="18" charset="0"/>
                <a:cs typeface="Arial" panose="020B0604020202020204" pitchFamily="34" charset="0"/>
              </a:rPr>
              <a:t> </a:t>
            </a:r>
            <a:r>
              <a:rPr lang="en-US" b="0" dirty="0" err="1">
                <a:latin typeface="ITC Lubalin Graph Std Book" panose="02060502020205020404" pitchFamily="18" charset="0"/>
                <a:cs typeface="Arial" panose="020B0604020202020204" pitchFamily="34" charset="0"/>
              </a:rPr>
              <a:t>corespunzătoare</a:t>
            </a:r>
            <a:r>
              <a:rPr lang="ro-RO" b="0" dirty="0">
                <a:latin typeface="ITC Lubalin Graph Std Book" panose="02060502020205020404" pitchFamily="18" charset="0"/>
                <a:cs typeface="Arial" panose="020B0604020202020204" pitchFamily="34" charset="0"/>
              </a:rPr>
              <a:t>.</a:t>
            </a:r>
            <a:endParaRPr lang="en-US" b="0" dirty="0">
              <a:latin typeface="ITC Lubalin Graph Std Book" panose="02060502020205020404" pitchFamily="18" charset="0"/>
              <a:cs typeface="Arial" panose="020B0604020202020204" pitchFamily="34" charset="0"/>
            </a:endParaRPr>
          </a:p>
        </p:txBody>
      </p:sp>
    </p:spTree>
    <p:extLst>
      <p:ext uri="{BB962C8B-B14F-4D97-AF65-F5344CB8AC3E}">
        <p14:creationId xmlns:p14="http://schemas.microsoft.com/office/powerpoint/2010/main" val="1887336078"/>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TechRing">
  <a:themeElements>
    <a:clrScheme name="Personalizzato 7">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C000"/>
      </a:hlink>
      <a:folHlink>
        <a:srgbClr val="BF9000"/>
      </a:folHlink>
    </a:clrScheme>
    <a:fontScheme name="Personalizzato 1">
      <a:majorFont>
        <a:latin typeface="ITC Lubalin Graph Std Book"/>
        <a:ea typeface=""/>
        <a:cs typeface="Arial"/>
      </a:majorFont>
      <a:minorFont>
        <a:latin typeface="ITC Lubalin Graph Std Book"/>
        <a:ea typeface=""/>
        <a:cs typeface="Arial"/>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Ring" id="{1E204C20-8950-4456-A755-81352DA103C5}" vid="{BB20D327-B827-408E-84C4-5B210FCC92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Template>
  <TotalTime>692</TotalTime>
  <Words>1076</Words>
  <Application>Microsoft Office PowerPoint</Application>
  <PresentationFormat>On-screen Show (4:3)</PresentationFormat>
  <Paragraphs>189</Paragraphs>
  <Slides>37</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MS PGothic</vt:lpstr>
      <vt:lpstr>Arial</vt:lpstr>
      <vt:lpstr>Calibri</vt:lpstr>
      <vt:lpstr>Cambria Math</vt:lpstr>
      <vt:lpstr>ITC Lubalin Graph Std Book</vt:lpstr>
      <vt:lpstr>Zapf Dingbats</vt:lpstr>
      <vt:lpstr>TechRing</vt:lpstr>
      <vt:lpstr>SEMNĂTURI DIGITALE</vt:lpstr>
      <vt:lpstr>Cuprins</vt:lpstr>
      <vt:lpstr>PARTICULARITĂȚI TEORETICE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Întrebare de control</vt:lpstr>
      <vt:lpstr>SCHEMA  DE SEMNĂTURĂ RSA</vt:lpstr>
      <vt:lpstr>PowerPoint Presentation</vt:lpstr>
      <vt:lpstr>PowerPoint Presentation</vt:lpstr>
      <vt:lpstr>PowerPoint Presentation</vt:lpstr>
      <vt:lpstr>PowerPoint Presentation</vt:lpstr>
      <vt:lpstr>PowerPoint Presentation</vt:lpstr>
      <vt:lpstr>Întrebare de control</vt:lpstr>
      <vt:lpstr>SCHEMA  DE SEMNĂTURĂ  EL GAMAL</vt:lpstr>
      <vt:lpstr>PowerPoint Presentation</vt:lpstr>
      <vt:lpstr>PowerPoint Presentation</vt:lpstr>
      <vt:lpstr>PowerPoint Presentation</vt:lpstr>
      <vt:lpstr>Întrebare de control</vt:lpstr>
      <vt:lpstr>STANDARDUL DSS DE SEMNĂTURĂ DIGITALĂ </vt:lpstr>
      <vt:lpstr>PowerPoint Presentation</vt:lpstr>
      <vt:lpstr>PowerPoint Presentation</vt:lpstr>
      <vt:lpstr>PowerPoint Presentation</vt:lpstr>
      <vt:lpstr>PowerPoint Presentation</vt:lpstr>
      <vt:lpstr>PowerPoint Presentation</vt:lpstr>
      <vt:lpstr>Întrebare de control</vt:lpstr>
      <vt:lpstr>ÎNTREBĂRI RECAPITULATIVE</vt:lpstr>
      <vt:lpstr>PowerPoint Presentation</vt:lpstr>
      <vt:lpstr>PowerPoint Presentation</vt:lpstr>
      <vt:lpstr>PowerPoint Presentation</vt:lpstr>
      <vt:lpstr>SEMNĂTURI DIGITALE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Semnături digitale</dc:title>
  <dc:creator>User</dc:creator>
  <cp:lastModifiedBy>Admin</cp:lastModifiedBy>
  <cp:revision>57</cp:revision>
  <dcterms:created xsi:type="dcterms:W3CDTF">2018-06-12T06:59:58Z</dcterms:created>
  <dcterms:modified xsi:type="dcterms:W3CDTF">2018-10-10T19:14:45Z</dcterms:modified>
</cp:coreProperties>
</file>