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4"/>
  </p:notesMasterIdLst>
  <p:sldIdLst>
    <p:sldId id="256" r:id="rId2"/>
    <p:sldId id="257" r:id="rId3"/>
    <p:sldId id="284" r:id="rId4"/>
    <p:sldId id="258" r:id="rId5"/>
    <p:sldId id="259" r:id="rId6"/>
    <p:sldId id="275" r:id="rId7"/>
    <p:sldId id="283" r:id="rId8"/>
    <p:sldId id="285" r:id="rId9"/>
    <p:sldId id="278" r:id="rId10"/>
    <p:sldId id="260" r:id="rId11"/>
    <p:sldId id="261" r:id="rId12"/>
    <p:sldId id="263" r:id="rId13"/>
    <p:sldId id="262" r:id="rId14"/>
    <p:sldId id="264" r:id="rId15"/>
    <p:sldId id="265" r:id="rId16"/>
    <p:sldId id="266" r:id="rId17"/>
    <p:sldId id="286" r:id="rId18"/>
    <p:sldId id="298" r:id="rId19"/>
    <p:sldId id="299" r:id="rId20"/>
    <p:sldId id="296" r:id="rId21"/>
    <p:sldId id="270" r:id="rId22"/>
    <p:sldId id="271" r:id="rId23"/>
    <p:sldId id="272" r:id="rId24"/>
    <p:sldId id="273" r:id="rId25"/>
    <p:sldId id="274" r:id="rId26"/>
    <p:sldId id="287" r:id="rId27"/>
    <p:sldId id="279" r:id="rId28"/>
    <p:sldId id="267" r:id="rId29"/>
    <p:sldId id="281" r:id="rId30"/>
    <p:sldId id="282" r:id="rId31"/>
    <p:sldId id="280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300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46248" autoAdjust="0"/>
  </p:normalViewPr>
  <p:slideViewPr>
    <p:cSldViewPr snapToGrid="0">
      <p:cViewPr varScale="1">
        <p:scale>
          <a:sx n="46" d="100"/>
          <a:sy n="46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EBE2E-826C-4894-8923-5C45BB0CD8D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2628-BB3C-4026-A4DD-7A56DE67D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criptografie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inventat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Whitfield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Diffie şi Martin Hellman. Contribuţia lor constă in propunerea de a folosi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 de decriptare (care este secretă) nu poate fi dedusă din cheia de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1976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premieră la National Computer Conference SUA, iar cateva luni mai tarziu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lucrarea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asimetrice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au un mare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avantaj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faţă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secrete: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oricine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secret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cunoscandu-i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mesajul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rămane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protejat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faţă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interceptor. Cu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convenţională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fiecare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pereche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necesară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secretă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un sistem cu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utilizatori necesită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chei, pentru ca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oricare pereche de utilizatori să poată comunica intre ei şi mesajele lor să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rămană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secrete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faţă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ceilalţi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Numărul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creşte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rapid o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dată cu numărul de utilizatori; generarea, distribuirea şi menţinerea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securităţii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datorită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numărului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5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Scopul său este </a:t>
            </a:r>
            <a:r>
              <a:rPr lang="en-US" sz="1200" b="0" i="1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distribuirea</a:t>
            </a:r>
            <a:r>
              <a:rPr lang="ro-RO" sz="1200" b="0" i="1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cheilor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adică scopul este ca doi utilizatori să poată schimba o cheie secretă</a:t>
            </a:r>
            <a:r>
              <a:rPr lang="ro-RO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siguranţă, deci algoritmul este limitat la schimbul cheilor secrete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4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err="1" smtClean="0"/>
              <a:t>şi</a:t>
            </a:r>
            <a:r>
              <a:rPr lang="en-US" dirty="0" smtClean="0"/>
              <a:t> Bob </a:t>
            </a:r>
            <a:r>
              <a:rPr lang="en-US" dirty="0" err="1" smtClean="0"/>
              <a:t>convin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număr</a:t>
            </a:r>
            <a:r>
              <a:rPr lang="en-US" dirty="0" smtClean="0"/>
              <a:t> mare prim p </a:t>
            </a:r>
            <a:r>
              <a:rPr lang="en-US" dirty="0" err="1" smtClean="0"/>
              <a:t>şi</a:t>
            </a:r>
            <a:r>
              <a:rPr lang="en-US" dirty="0" smtClean="0"/>
              <a:t> a </a:t>
            </a:r>
            <a:r>
              <a:rPr lang="en-US" dirty="0" err="1" smtClean="0"/>
              <a:t>unui</a:t>
            </a:r>
            <a:r>
              <a:rPr lang="en-US" baseline="0" dirty="0" smtClean="0"/>
              <a:t> </a:t>
            </a:r>
            <a:r>
              <a:rPr lang="en-US" dirty="0" smtClean="0"/>
              <a:t>generator </a:t>
            </a:r>
            <a:r>
              <a:rPr lang="en-US" dirty="0" err="1" smtClean="0"/>
              <a:t>alfa</a:t>
            </a:r>
            <a:r>
              <a:rPr lang="en-US" dirty="0" smtClean="0"/>
              <a:t>.</a:t>
            </a:r>
          </a:p>
          <a:p>
            <a:r>
              <a:rPr lang="en-US" dirty="0" smtClean="0"/>
              <a:t>· Alice </a:t>
            </a:r>
            <a:r>
              <a:rPr lang="en-US" dirty="0" err="1" smtClean="0"/>
              <a:t>alege</a:t>
            </a:r>
            <a:r>
              <a:rPr lang="en-US" dirty="0" smtClean="0"/>
              <a:t> (</a:t>
            </a:r>
            <a:r>
              <a:rPr lang="en-US" dirty="0" err="1" smtClean="0"/>
              <a:t>generează</a:t>
            </a:r>
            <a:r>
              <a:rPr lang="en-US" dirty="0" smtClean="0"/>
              <a:t> </a:t>
            </a:r>
            <a:r>
              <a:rPr lang="en-US" dirty="0" err="1" smtClean="0"/>
              <a:t>aleator</a:t>
            </a:r>
            <a:r>
              <a:rPr lang="en-US" dirty="0" smtClean="0"/>
              <a:t>) un </a:t>
            </a:r>
            <a:r>
              <a:rPr lang="en-US" dirty="0" err="1" smtClean="0"/>
              <a:t>număr</a:t>
            </a:r>
            <a:r>
              <a:rPr lang="en-US" dirty="0" smtClean="0"/>
              <a:t> secret a,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îl</a:t>
            </a:r>
            <a:r>
              <a:rPr lang="en-US" dirty="0" smtClean="0"/>
              <a:t> </a:t>
            </a:r>
            <a:r>
              <a:rPr lang="en-US" dirty="0" err="1" smtClean="0"/>
              <a:t>trimite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baseline="0" dirty="0" smtClean="0"/>
              <a:t> </a:t>
            </a:r>
            <a:r>
              <a:rPr lang="en-US" dirty="0" smtClean="0"/>
              <a:t>Bob </a:t>
            </a:r>
            <a:r>
              <a:rPr lang="en-US" dirty="0" err="1" smtClean="0"/>
              <a:t>numărul</a:t>
            </a:r>
            <a:r>
              <a:rPr lang="en-US" dirty="0" smtClean="0"/>
              <a:t> A: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=a </a:t>
            </a:r>
            <a:r>
              <a:rPr lang="en-US" dirty="0" err="1" smtClean="0"/>
              <a:t>puterea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en-US" dirty="0" smtClean="0"/>
              <a:t> (</a:t>
            </a:r>
            <a:r>
              <a:rPr lang="en-US" dirty="0" smtClean="0"/>
              <a:t>mod p).</a:t>
            </a:r>
          </a:p>
          <a:p>
            <a:r>
              <a:rPr lang="en-US" dirty="0" smtClean="0"/>
              <a:t>· Bob </a:t>
            </a:r>
            <a:r>
              <a:rPr lang="en-US" dirty="0" err="1" smtClean="0"/>
              <a:t>alege</a:t>
            </a:r>
            <a:r>
              <a:rPr lang="en-US" dirty="0" smtClean="0"/>
              <a:t> (</a:t>
            </a:r>
            <a:r>
              <a:rPr lang="en-US" dirty="0" err="1" smtClean="0"/>
              <a:t>generează</a:t>
            </a:r>
            <a:r>
              <a:rPr lang="en-US" dirty="0" smtClean="0"/>
              <a:t> </a:t>
            </a:r>
            <a:r>
              <a:rPr lang="en-US" dirty="0" err="1" smtClean="0"/>
              <a:t>aleator</a:t>
            </a:r>
            <a:r>
              <a:rPr lang="en-US" dirty="0" smtClean="0"/>
              <a:t>) un </a:t>
            </a:r>
            <a:r>
              <a:rPr lang="en-US" dirty="0" err="1" smtClean="0"/>
              <a:t>număr</a:t>
            </a:r>
            <a:r>
              <a:rPr lang="en-US" dirty="0" smtClean="0"/>
              <a:t> secret b,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îl</a:t>
            </a:r>
            <a:r>
              <a:rPr lang="en-US" dirty="0" smtClean="0"/>
              <a:t> </a:t>
            </a:r>
            <a:r>
              <a:rPr lang="en-US" dirty="0" err="1" smtClean="0"/>
              <a:t>trimite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baseline="0" dirty="0" smtClean="0"/>
              <a:t> </a:t>
            </a:r>
            <a:r>
              <a:rPr lang="en-US" dirty="0" smtClean="0"/>
              <a:t>Alice </a:t>
            </a:r>
            <a:r>
              <a:rPr lang="en-US" dirty="0" err="1" smtClean="0"/>
              <a:t>numărul</a:t>
            </a:r>
            <a:r>
              <a:rPr lang="en-US" dirty="0" smtClean="0"/>
              <a:t> B:</a:t>
            </a:r>
            <a:r>
              <a:rPr lang="en-US" baseline="0" dirty="0" smtClean="0"/>
              <a:t> </a:t>
            </a:r>
            <a:r>
              <a:rPr lang="en-US" dirty="0" smtClean="0"/>
              <a:t>B = </a:t>
            </a:r>
            <a:r>
              <a:rPr lang="en-US" dirty="0" err="1" smtClean="0"/>
              <a:t>alfa</a:t>
            </a:r>
            <a:r>
              <a:rPr lang="en-US" dirty="0" smtClean="0"/>
              <a:t> </a:t>
            </a:r>
            <a:r>
              <a:rPr lang="en-US" dirty="0" err="1" smtClean="0"/>
              <a:t>puterea</a:t>
            </a:r>
            <a:r>
              <a:rPr lang="en-US" dirty="0" smtClean="0"/>
              <a:t> b </a:t>
            </a:r>
            <a:r>
              <a:rPr lang="en-US" dirty="0" smtClean="0"/>
              <a:t>(mod p).</a:t>
            </a:r>
          </a:p>
          <a:p>
            <a:r>
              <a:rPr lang="en-US" dirty="0" smtClean="0"/>
              <a:t>· Alice </a:t>
            </a:r>
            <a:r>
              <a:rPr lang="en-US" dirty="0" err="1" smtClean="0"/>
              <a:t>calculează</a:t>
            </a:r>
            <a:r>
              <a:rPr lang="en-US" dirty="0" smtClean="0"/>
              <a:t> B a mod p = (</a:t>
            </a:r>
            <a:r>
              <a:rPr lang="en-US" dirty="0" err="1" smtClean="0"/>
              <a:t>alfa</a:t>
            </a:r>
            <a:r>
              <a:rPr lang="en-US" dirty="0" smtClean="0"/>
              <a:t> b mod p) a mod p) = k.</a:t>
            </a:r>
          </a:p>
          <a:p>
            <a:r>
              <a:rPr lang="en-US" dirty="0" smtClean="0"/>
              <a:t>· Bob </a:t>
            </a:r>
            <a:r>
              <a:rPr lang="en-US" dirty="0" err="1" smtClean="0"/>
              <a:t>calculează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puterea</a:t>
            </a:r>
            <a:r>
              <a:rPr lang="en-US" dirty="0" smtClean="0"/>
              <a:t> b </a:t>
            </a:r>
            <a:r>
              <a:rPr lang="en-US" dirty="0" smtClean="0"/>
              <a:t>mod p = </a:t>
            </a:r>
            <a:r>
              <a:rPr lang="en-US" dirty="0" smtClean="0"/>
              <a:t>(a </a:t>
            </a:r>
            <a:r>
              <a:rPr lang="en-US" dirty="0" err="1" smtClean="0"/>
              <a:t>puterea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en-US" dirty="0" smtClean="0"/>
              <a:t> mod </a:t>
            </a:r>
            <a:r>
              <a:rPr lang="en-US" dirty="0" smtClean="0"/>
              <a:t>p) b mod p) = k</a:t>
            </a:r>
            <a:r>
              <a:rPr lang="en-US" dirty="0" smtClean="0"/>
              <a:t>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 secretă stabilită de cei doi utilizatori Alice şi Bob este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Menţionăm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nu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ţinut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secret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-Hellman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schema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aceeaşi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unele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particularităţi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Alice nu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Bob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calitatea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Bob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său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efectuează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sale,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mesajul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simetric, folosind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calitate de cheie, apoi transmite spre Alice textul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cifrat impreună cu valoarea lui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Exemplu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schimbului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-Hellman: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Alice şi Bob convin asupra lui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23 şi alfa = 5.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Alice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aleatoriu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6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Bob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56 mod 23=8.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Bob alege aleatoriu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15 şi trimite lui Alice 515 mod 23 = 19.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5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196 mod 23 = 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Bob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815 mod 23 = 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Alice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Bob au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abţinut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-Hellman nu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astfel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RSA,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deoarece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anume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RSA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cerificare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plus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Diffie-Hellman nu poate fi utilizat la semnarea certificatelor.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0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alt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dificilă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astfel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inventatorii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Rivest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Shamir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Adelman.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1978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rămane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foarte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astăzi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ciuda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eforturilor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criptanaliştilor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a-l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RSA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incorporează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dificultatea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determinării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număr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ţintă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1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momentul actual cele mai cunoscute sisteme de criptare cu cheie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publlică sunt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02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o-RO" altLang="en-US" sz="1200" dirty="0" smtClean="0"/>
              <a:t>Să presupunem că două persoane, Bob şi Alice doresc să comunice într-un mod cât mai sigur mesaje secrete.</a:t>
            </a:r>
          </a:p>
          <a:p>
            <a:pPr algn="just"/>
            <a:r>
              <a:rPr lang="ro-RO" altLang="en-US" sz="1200" dirty="0" smtClean="0"/>
              <a:t>Există însă şi o treia persoană, Eve, care doreşte să intercepteze şi să decripteze traficul de mesaje dintre Bob şi Alice. </a:t>
            </a:r>
          </a:p>
          <a:p>
            <a:pPr algn="just"/>
            <a:r>
              <a:rPr lang="ro-RO" altLang="en-US" sz="1200" dirty="0" smtClean="0"/>
              <a:t>Alice şi Bob pot fi oameni de afaceri aflaţi la distanţă, avioane aflate în zbor sau chiar doi prieteni ce doresc să comunice într-un mod cât mai privat. În nici unul din cazuri Eve nu poate fi oprită să  ”asculte” traficul  radio sau cel de pe internet.</a:t>
            </a:r>
            <a:r>
              <a:rPr lang="en-US" alt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2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o-RO" altLang="en-US" sz="1200" dirty="0" smtClean="0"/>
              <a:t>Dacă cele două persoane Alice şi Bob locuiesc în zone aflate la distanţă mare între ele, întâlnirea se poate dovedi foarte costisitoare, uneori aproape imposibilă. </a:t>
            </a:r>
            <a:r>
              <a:rPr lang="ro-RO" altLang="en-US" sz="1200" dirty="0" err="1" smtClean="0"/>
              <a:t>Soluţia</a:t>
            </a:r>
            <a:r>
              <a:rPr lang="ro-RO" altLang="en-US" sz="1200" dirty="0" smtClean="0"/>
              <a:t> ar putea fi schimbarea unei chei digitale folosind internetul sau chiar poşta clasică. </a:t>
            </a:r>
            <a:r>
              <a:rPr lang="ro-RO" altLang="en-US" sz="1200" baseline="0" dirty="0" smtClean="0"/>
              <a:t> </a:t>
            </a:r>
            <a:r>
              <a:rPr lang="ro-RO" altLang="en-US" sz="1200" dirty="0" smtClean="0">
                <a:solidFill>
                  <a:srgbClr val="FFFF00"/>
                </a:solidFill>
              </a:rPr>
              <a:t>Nici una dintre aceste metode nu este însă sigură, deoarece cheia poate fi interceptată  !!! </a:t>
            </a:r>
            <a:r>
              <a:rPr lang="ro-RO" altLang="en-US" sz="1200" dirty="0" smtClean="0"/>
              <a:t>Soluţia problemei anterioare este utilizarea algoritmilor de criptare cu cheie publică.</a:t>
            </a:r>
          </a:p>
          <a:p>
            <a:pPr algn="just"/>
            <a:endParaRPr lang="en-US" altLang="en-US" sz="12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95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altLang="en-US" sz="1200" dirty="0" smtClean="0"/>
              <a:t>Se v</a:t>
            </a:r>
            <a:r>
              <a:rPr lang="en-US" altLang="en-US" sz="1200" dirty="0" smtClean="0"/>
              <a:t>a</a:t>
            </a:r>
            <a:r>
              <a:rPr lang="ro-RO" altLang="en-US" sz="1200" dirty="0" smtClean="0"/>
              <a:t> publica chei</a:t>
            </a:r>
            <a:r>
              <a:rPr lang="en-US" altLang="en-US" sz="1200" dirty="0" smtClean="0"/>
              <a:t>a</a:t>
            </a:r>
            <a:r>
              <a:rPr lang="ro-RO" altLang="en-US" sz="1200" dirty="0" smtClean="0"/>
              <a:t> publică: (e, n).</a:t>
            </a:r>
            <a:endParaRPr lang="en-US" altLang="en-US" sz="1200" dirty="0" smtClean="0"/>
          </a:p>
          <a:p>
            <a:r>
              <a:rPr lang="ro-RO" altLang="en-US" sz="1200" dirty="0" smtClean="0"/>
              <a:t>Se va păstra cheia privată:   (d, n</a:t>
            </a:r>
            <a:r>
              <a:rPr lang="ro-RO" altLang="en-US" sz="1200" dirty="0" smtClean="0"/>
              <a:t>).</a:t>
            </a:r>
            <a:endParaRPr lang="en-US" altLang="en-US" sz="1200" dirty="0" smtClean="0"/>
          </a:p>
          <a:p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Generatorul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Generează două numere prime mari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Euler 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− 1)(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− 1);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aleator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număr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(1&lt;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astfel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cmmdc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= 1;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Calculează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 φ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(adică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 φ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folosind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extins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Euclid;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Face public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adică cheia publică este (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iar cea privată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o-RO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9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Daca A </a:t>
            </a:r>
            <a:r>
              <a:rPr lang="ro-RO" dirty="0" err="1" smtClean="0"/>
              <a:t>expetiaza</a:t>
            </a:r>
            <a:r>
              <a:rPr lang="ro-RO" dirty="0" smtClean="0"/>
              <a:t> mesaj lui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Sistemele cu cheie publică (sau sisteme asimetrice) au un mare avantaj</a:t>
            </a:r>
            <a:r>
              <a:rPr lang="ro-RO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faţă de sistemele cu chei secrete: oricine poate transmite un mesaj secret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utilizatorului (cunoscandu-i </a:t>
            </a:r>
            <a:r>
              <a:rPr lang="en-US" sz="1200" b="0" i="1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 publică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iar mesajul rămane protejat</a:t>
            </a:r>
            <a:r>
              <a:rPr lang="ro-RO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faţă de interceptor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88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 </a:t>
            </a:r>
            <a:r>
              <a:rPr lang="en-US" dirty="0" err="1" smtClean="0"/>
              <a:t>nota¸tiile</a:t>
            </a:r>
            <a:r>
              <a:rPr lang="en-US" dirty="0" smtClean="0"/>
              <a:t> de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, </a:t>
            </a:r>
            <a:r>
              <a:rPr lang="en-US" dirty="0" err="1" smtClean="0"/>
              <a:t>meAdA</a:t>
            </a:r>
            <a:r>
              <a:rPr lang="en-US" dirty="0" smtClean="0"/>
              <a:t> ≡ m (mod </a:t>
            </a:r>
            <a:r>
              <a:rPr lang="en-US" dirty="0" err="1" smtClean="0"/>
              <a:t>nA</a:t>
            </a:r>
            <a:r>
              <a:rPr lang="en-US" dirty="0" smtClean="0"/>
              <a:t>). </a:t>
            </a:r>
            <a:r>
              <a:rPr lang="en-US" dirty="0" err="1" smtClean="0"/>
              <a:t>Deci</a:t>
            </a:r>
            <a:r>
              <a:rPr lang="en-US" dirty="0" smtClean="0"/>
              <a:t> m0 = 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7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ordinul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MB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m=d(SK, e(PK, m)). </a:t>
            </a:r>
            <a:r>
              <a:rPr lang="en-US" dirty="0" err="1" smtClean="0"/>
              <a:t>Utilizatorul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decripta</a:t>
            </a:r>
            <a:r>
              <a:rPr lang="en-US" dirty="0" smtClean="0"/>
              <a:t> cu </a:t>
            </a:r>
            <a:r>
              <a:rPr lang="en-US" dirty="0" err="1" smtClean="0"/>
              <a:t>cheia</a:t>
            </a:r>
            <a:r>
              <a:rPr lang="en-US" dirty="0" smtClean="0"/>
              <a:t> </a:t>
            </a:r>
            <a:r>
              <a:rPr lang="en-US" dirty="0" err="1" smtClean="0"/>
              <a:t>privată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oricine</a:t>
            </a:r>
            <a:r>
              <a:rPr lang="en-US" dirty="0" smtClean="0"/>
              <a:t> </a:t>
            </a:r>
            <a:r>
              <a:rPr lang="en-US" dirty="0" err="1" smtClean="0"/>
              <a:t>altcineva</a:t>
            </a:r>
            <a:r>
              <a:rPr lang="en-US" dirty="0" smtClean="0"/>
              <a:t> a </a:t>
            </a:r>
            <a:r>
              <a:rPr lang="en-US" dirty="0" err="1" smtClean="0"/>
              <a:t>criptat</a:t>
            </a:r>
            <a:r>
              <a:rPr lang="en-US" dirty="0" smtClean="0"/>
              <a:t> cu </a:t>
            </a:r>
            <a:r>
              <a:rPr lang="en-US" dirty="0" err="1" smtClean="0"/>
              <a:t>cheia</a:t>
            </a:r>
            <a:r>
              <a:rPr lang="en-US" dirty="0" smtClean="0"/>
              <a:t> </a:t>
            </a:r>
            <a:r>
              <a:rPr lang="en-US" dirty="0" err="1" smtClean="0"/>
              <a:t>publică</a:t>
            </a:r>
            <a:r>
              <a:rPr lang="en-US" dirty="0" smtClean="0"/>
              <a:t> </a:t>
            </a:r>
            <a:r>
              <a:rPr lang="en-US" dirty="0" err="1" smtClean="0"/>
              <a:t>corespunzătoare</a:t>
            </a:r>
            <a:r>
              <a:rPr lang="en-US" dirty="0" smtClean="0"/>
              <a:t>. Cu al </a:t>
            </a:r>
            <a:r>
              <a:rPr lang="en-US" dirty="0" err="1" smtClean="0"/>
              <a:t>doilea</a:t>
            </a:r>
            <a:r>
              <a:rPr lang="en-US" dirty="0" smtClean="0"/>
              <a:t> </a:t>
            </a:r>
            <a:r>
              <a:rPr lang="en-US" dirty="0" err="1" smtClean="0"/>
              <a:t>algoritm</a:t>
            </a:r>
            <a:r>
              <a:rPr lang="en-US" dirty="0" smtClean="0"/>
              <a:t> de </a:t>
            </a:r>
            <a:r>
              <a:rPr lang="en-US" dirty="0" err="1" smtClean="0"/>
              <a:t>criptare</a:t>
            </a:r>
            <a:r>
              <a:rPr lang="en-US" dirty="0" smtClean="0"/>
              <a:t> cu </a:t>
            </a:r>
            <a:r>
              <a:rPr lang="en-US" dirty="0" err="1" smtClean="0"/>
              <a:t>cheie</a:t>
            </a:r>
            <a:r>
              <a:rPr lang="en-US" dirty="0" smtClean="0"/>
              <a:t> </a:t>
            </a:r>
            <a:r>
              <a:rPr lang="en-US" dirty="0" err="1" smtClean="0"/>
              <a:t>publică</a:t>
            </a:r>
            <a:r>
              <a:rPr lang="en-US" dirty="0" smtClean="0"/>
              <a:t> </a:t>
            </a:r>
            <a:r>
              <a:rPr lang="en-US" b="1" dirty="0" smtClean="0"/>
              <a:t>m=d(PK, e(SK, m)) </a:t>
            </a:r>
            <a:r>
              <a:rPr lang="en-US" dirty="0" err="1" smtClean="0"/>
              <a:t>utilizatorul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cripta</a:t>
            </a:r>
            <a:r>
              <a:rPr lang="en-US" dirty="0" smtClean="0"/>
              <a:t> un </a:t>
            </a:r>
            <a:r>
              <a:rPr lang="en-US" dirty="0" err="1" smtClean="0"/>
              <a:t>mesaj</a:t>
            </a:r>
            <a:r>
              <a:rPr lang="en-US" dirty="0" smtClean="0"/>
              <a:t> cu </a:t>
            </a:r>
            <a:r>
              <a:rPr lang="en-US" dirty="0" err="1" smtClean="0"/>
              <a:t>cheia</a:t>
            </a:r>
            <a:r>
              <a:rPr lang="en-US" dirty="0" smtClean="0"/>
              <a:t> </a:t>
            </a:r>
            <a:r>
              <a:rPr lang="en-US" dirty="0" err="1" smtClean="0"/>
              <a:t>privată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mesajul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</a:t>
            </a:r>
            <a:r>
              <a:rPr lang="en-US" baseline="0" dirty="0" smtClean="0"/>
              <a:t> </a:t>
            </a:r>
            <a:r>
              <a:rPr lang="en-US" dirty="0" err="1" smtClean="0"/>
              <a:t>decriptat</a:t>
            </a:r>
            <a:r>
              <a:rPr lang="en-US" dirty="0" smtClean="0"/>
              <a:t> </a:t>
            </a:r>
            <a:r>
              <a:rPr lang="en-US" dirty="0" err="1" smtClean="0"/>
              <a:t>doar</a:t>
            </a:r>
            <a:r>
              <a:rPr lang="en-US" dirty="0" smtClean="0"/>
              <a:t> cu </a:t>
            </a:r>
            <a:r>
              <a:rPr lang="en-US" dirty="0" err="1" smtClean="0"/>
              <a:t>cheia</a:t>
            </a:r>
            <a:r>
              <a:rPr lang="en-US" dirty="0" smtClean="0"/>
              <a:t> </a:t>
            </a:r>
            <a:r>
              <a:rPr lang="en-US" dirty="0" err="1" smtClean="0"/>
              <a:t>publică</a:t>
            </a:r>
            <a:r>
              <a:rPr lang="en-US" dirty="0" smtClean="0"/>
              <a:t> </a:t>
            </a:r>
            <a:r>
              <a:rPr lang="en-US" dirty="0" err="1" smtClean="0"/>
              <a:t>corespunzătoare</a:t>
            </a:r>
            <a:r>
              <a:rPr lang="en-US" dirty="0" smtClean="0"/>
              <a:t>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proprietăţi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presupun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 fi aplicate in orice ordine (sistemul RSA nu face distincţie intre cheia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perechea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folosită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 ca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fie ca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smtClean="0">
                <a:latin typeface="Times New Roman" panose="02020603050405020304" pitchFamily="18" charset="0"/>
              </a:rPr>
              <a:t>Definiţie</a:t>
            </a:r>
            <a:r>
              <a:rPr lang="en-US" sz="1200" b="0" i="0" u="none" strike="noStrike" baseline="0" smtClean="0">
                <a:latin typeface="Times New Roman" panose="02020603050405020304" pitchFamily="18" charset="0"/>
              </a:rPr>
              <a:t>. O schemă de criptare cu cheie publică constă in trei algoritmi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Schema unui algoritm cu cheie publică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Trebuie de menţionat aici unele condiţii care trebuie respectate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momentul actual cele mai cunoscute sisteme de criptare cu cheie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criptării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folosea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dezvoltat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W.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Hellman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-Hellman key exchange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(1976)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numeroase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comerciale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mesajelor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semnături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distribuirea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schimba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siguranţă, deci algoritmul este limitat la schimbul cheilor secrete.</a:t>
            </a:r>
            <a:endParaRPr lang="en-US" dirty="0" smtClean="0"/>
          </a:p>
          <a:p>
            <a:r>
              <a:rPr lang="ro-RO" dirty="0" smtClean="0"/>
              <a:t>La </a:t>
            </a:r>
            <a:r>
              <a:rPr lang="ro-RO" dirty="0" smtClean="0"/>
              <a:t>baza acestor</a:t>
            </a:r>
            <a:r>
              <a:rPr lang="ro-RO" baseline="0" dirty="0" smtClean="0"/>
              <a:t> sisteme de criptare stau un sir de algoritmi ca de exemplu la baza sistemului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Merkle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-Hellman: </a:t>
            </a:r>
            <a:r>
              <a:rPr lang="ro-RO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aloritmul Difne Hellman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628-BB3C-4026-A4DD-7A56DE67D5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5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2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6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3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1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5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5685673-5F68-4DD7-A3D3-4FCFB7EDA513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E31E91-F13D-4523-BDB6-E563B087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509" y="2455264"/>
            <a:ext cx="6815669" cy="1515533"/>
          </a:xfrm>
        </p:spPr>
        <p:txBody>
          <a:bodyPr>
            <a:noAutofit/>
          </a:bodyPr>
          <a:lstStyle/>
          <a:p>
            <a:pPr algn="ctr"/>
            <a:r>
              <a:rPr lang="ro-R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ALGORITMI</a:t>
            </a:r>
            <a:r>
              <a:rPr lang="ro-RO" sz="4400" b="1" dirty="0" smtClean="0"/>
              <a:t> </a:t>
            </a:r>
            <a:r>
              <a:rPr lang="ro-R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CRIPTARE CU CHEIE PUBLICĂ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1257" y="4636396"/>
            <a:ext cx="31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i="1" smtClean="0">
                <a:latin typeface="Arial" panose="020B0604020202020204" pitchFamily="34" charset="0"/>
                <a:cs typeface="Arial" panose="020B0604020202020204" pitchFamily="34" charset="0"/>
              </a:rPr>
              <a:t>Adela Gorea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53803"/>
            <a:ext cx="8825659" cy="3915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deţine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cheie publică - </a:t>
            </a:r>
            <a:r>
              <a:rPr lang="ro-RO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</a:p>
          <a:p>
            <a:pPr marL="457200" indent="-457200">
              <a:buAutoNum type="arabicPeriod"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cheie privată - </a:t>
            </a:r>
            <a:r>
              <a:rPr lang="ro-RO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o-RO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o-RO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82" y="973668"/>
            <a:ext cx="8831486" cy="706964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266681"/>
            <a:ext cx="10045700" cy="3876541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rial" panose="020B0604020202020204" pitchFamily="34" charset="0"/>
            </a:endParaRPr>
          </a:p>
          <a:p>
            <a:r>
              <a:rPr lang="en-US" sz="2800" i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Generatorul</a:t>
            </a:r>
            <a:r>
              <a:rPr lang="en-US" sz="2800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de </a:t>
            </a:r>
            <a:r>
              <a:rPr lang="en-US" sz="2800" i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chei</a:t>
            </a:r>
            <a:r>
              <a:rPr lang="en-US" sz="2800" dirty="0" smtClean="0">
                <a:latin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care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returnează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pereche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cheie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secretă-cheie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publică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(SK, PK);</a:t>
            </a:r>
          </a:p>
          <a:p>
            <a:endParaRPr lang="en-US" sz="2800" dirty="0">
              <a:latin typeface="Arial" panose="020B0604020202020204" pitchFamily="34" charset="0"/>
            </a:endParaRPr>
          </a:p>
          <a:p>
            <a:r>
              <a:rPr lang="en-US" sz="2800" i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Algoritmul</a:t>
            </a:r>
            <a:r>
              <a:rPr lang="en-US" sz="2800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de </a:t>
            </a:r>
            <a:r>
              <a:rPr lang="en-US" sz="2800" i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criptare</a:t>
            </a:r>
            <a:r>
              <a:rPr lang="en-US" sz="2800" dirty="0" smtClean="0">
                <a:latin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care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primeşte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intrare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mesaj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din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mulţimea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mesajelor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posibile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, 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cheie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publică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PK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şi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returnează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criptotextul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0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82" y="973668"/>
            <a:ext cx="8831486" cy="706964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231756"/>
            <a:ext cx="10071100" cy="378804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i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Algoritmul</a:t>
            </a:r>
            <a:r>
              <a:rPr lang="en-US" sz="28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i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decriptare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text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mulţimea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textelor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returnează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6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535113" y="2339974"/>
            <a:ext cx="91900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security.ase.md/publ/ro/pubro23/Ignat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1265237"/>
            <a:ext cx="8848725" cy="44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80" y="1062938"/>
            <a:ext cx="9283484" cy="643942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5216" y="2262753"/>
                <a:ext cx="10107168" cy="3921071"/>
              </a:xfrm>
            </p:spPr>
            <p:txBody>
              <a:bodyPr/>
              <a:lstStyle/>
              <a:p>
                <a:r>
                  <a:rPr lang="en-US" sz="2800" i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Receptorul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poate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uşor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genereze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cheia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publică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𝑃𝐾</m:t>
                        </m:r>
                      </m:e>
                      <m:sub>
                        <m:r>
                          <a:rPr lang="ro-RO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şi cheia privată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𝑆𝐾</m:t>
                        </m:r>
                      </m:e>
                      <m:sub>
                        <m:r>
                          <a:rPr lang="ro-RO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Emiţătorul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ştiind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cheia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publică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mesajul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poate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genereze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textul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cifrat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corespunzător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o-RO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216" y="2262753"/>
                <a:ext cx="10107168" cy="3921071"/>
              </a:xfrm>
              <a:blipFill>
                <a:blip r:embed="rId3"/>
                <a:stretch>
                  <a:fillRect l="-724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1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1792" y="2262753"/>
                <a:ext cx="10046208" cy="3757047"/>
              </a:xfrm>
            </p:spPr>
            <p:txBody>
              <a:bodyPr>
                <a:normAutofit/>
              </a:bodyPr>
              <a:lstStyle/>
              <a:p>
                <a:r>
                  <a:rPr lang="en-US" sz="3000" i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Receptorul</a:t>
                </a:r>
                <a:r>
                  <a:rPr lang="en-US" sz="30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poate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uşor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să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decripteze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textul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cifrat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o-RO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US" sz="4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atacator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care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ştie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𝑃𝐾</m:t>
                        </m:r>
                      </m:e>
                      <m:sub>
                        <m:r>
                          <a:rPr lang="ro-RO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nu poate să determine cheia private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ro-RO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792" y="2262753"/>
                <a:ext cx="10046208" cy="3757047"/>
              </a:xfrm>
              <a:blipFill>
                <a:blip r:embed="rId2"/>
                <a:stretch>
                  <a:fillRect l="-850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80" y="852407"/>
            <a:ext cx="8815987" cy="828225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932" y="2278251"/>
                <a:ext cx="10058400" cy="374154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atacator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care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ştie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cheia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publică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𝑃𝐾</m:t>
                        </m:r>
                      </m:e>
                      <m:sub>
                        <m:r>
                          <a:rPr lang="ro-RO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şi textul cifrat 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 poate să determine mesajul original 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următoarea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ro-RO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ț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o-RO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o-RO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o-RO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932" y="2278251"/>
                <a:ext cx="10058400" cy="3741549"/>
              </a:xfrm>
              <a:blipFill>
                <a:blip r:embed="rId2"/>
                <a:stretch>
                  <a:fillRect l="-788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31" y="2216257"/>
            <a:ext cx="10104895" cy="3803542"/>
          </a:xfrm>
        </p:spPr>
        <p:txBody>
          <a:bodyPr/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 RSA: 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bazează pe dificultatea descompunerii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 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 a numerelor 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Gamal: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bazează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dificultatea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calculului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logaritmului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Merkle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-Hellman: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{0, 1}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rucsacului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82" y="973668"/>
            <a:ext cx="8831486" cy="706964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35" y="2262753"/>
            <a:ext cx="10151389" cy="375704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McEliece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bazat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teoria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algebrică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codurilor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decodificarea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endParaRPr lang="ro-R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Curbe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eliptice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criptare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desfăşară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calculele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mulţimea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punctelor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curbe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eliptice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36" y="2231756"/>
            <a:ext cx="10042901" cy="378804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o-RO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Enumerați </a:t>
            </a:r>
            <a:r>
              <a:rPr lang="ro-RO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algoritmii</a:t>
            </a:r>
            <a:r>
              <a:rPr lang="ro-RO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criptare cu cheie publică:...?</a:t>
            </a:r>
          </a:p>
          <a:p>
            <a:pPr marL="742950" indent="-742950">
              <a:buFont typeface="+mj-lt"/>
              <a:buAutoNum type="arabicPeriod"/>
            </a:pPr>
            <a:endParaRPr lang="ro-RO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o-RO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ce caz </a:t>
            </a:r>
            <a:r>
              <a:rPr lang="ro-RO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aplicați</a:t>
            </a:r>
            <a:r>
              <a:rPr lang="ro-RO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cheile publice și private?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471441"/>
            <a:ext cx="9512126" cy="1303867"/>
          </a:xfrm>
        </p:spPr>
        <p:txBody>
          <a:bodyPr/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Cuprins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" y="2572512"/>
            <a:ext cx="1092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Criptosisteme cu cheie publică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Canalul RSA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5200" y="2792681"/>
            <a:ext cx="797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ALGORITMUL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DIFFIE-HELMAN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Algoritmul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231756"/>
            <a:ext cx="10045700" cy="3788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Algoritmul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</a:t>
            </a:r>
            <a:r>
              <a:rPr lang="ro-RO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lman</a:t>
            </a:r>
            <a:r>
              <a:rPr lang="ro-RO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un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simetrice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rţi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canal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nesigur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cunoştinţ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iniţial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criptează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5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Algoritmul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349" y="2147232"/>
            <a:ext cx="9205993" cy="2237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7323" y="3535474"/>
            <a:ext cx="134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6508" y="3535474"/>
            <a:ext cx="134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04434" y="4000413"/>
                <a:ext cx="2774197" cy="2799306"/>
              </a:xfrm>
              <a:prstGeom prst="round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b="1" dirty="0" smtClean="0"/>
                  <a:t>a, p,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 smtClean="0">
                  <a:ea typeface="Cambria Math" panose="02040503050406030204" pitchFamily="18" charset="0"/>
                </a:endParaRP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b="1" dirty="0" smtClean="0"/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b="1" dirty="0" smtClean="0"/>
                  <a:t>(mod p)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b="1" dirty="0" smtClean="0"/>
                  <a:t>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b="1" dirty="0"/>
                  <a:t>(</a:t>
                </a:r>
                <a:r>
                  <a:rPr lang="en-US" sz="2400" b="1" dirty="0" smtClean="0"/>
                  <a:t>mod p</a:t>
                </a:r>
                <a:r>
                  <a:rPr lang="en-US" sz="2400" b="1" dirty="0"/>
                  <a:t>)</a:t>
                </a:r>
              </a:p>
              <a:p>
                <a:pPr algn="ctr"/>
                <a:endParaRPr lang="en-US" sz="2400" b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4" y="4000413"/>
                <a:ext cx="2774197" cy="279930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8818535" y="4000413"/>
                <a:ext cx="2727701" cy="2799306"/>
              </a:xfrm>
              <a:prstGeom prst="round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b="1" dirty="0" smtClean="0">
                    <a:solidFill>
                      <a:prstClr val="black"/>
                    </a:solidFill>
                  </a:rPr>
                  <a:t>b</a:t>
                </a:r>
                <a:endParaRPr lang="en-US" sz="2400" b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 algn="ctr"/>
                <a:endParaRPr lang="en-US" sz="2400" b="1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2400" b="1" smtClean="0">
                    <a:solidFill>
                      <a:prstClr val="black"/>
                    </a:solidFill>
                  </a:rPr>
                  <a:t>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b="1">
                    <a:solidFill>
                      <a:prstClr val="black"/>
                    </a:solidFill>
                  </a:rPr>
                  <a:t>(</a:t>
                </a:r>
                <a:r>
                  <a:rPr lang="en-US" sz="2400" b="1" smtClean="0">
                    <a:solidFill>
                      <a:prstClr val="black"/>
                    </a:solidFill>
                  </a:rPr>
                  <a:t>mod p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)</a:t>
                </a:r>
              </a:p>
              <a:p>
                <a:pPr lvl="0" algn="ctr"/>
                <a:endParaRPr lang="en-US" sz="2400" b="1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2400" b="1" smtClean="0">
                    <a:solidFill>
                      <a:prstClr val="black"/>
                    </a:solidFill>
                  </a:rPr>
                  <a:t>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b="1">
                    <a:solidFill>
                      <a:prstClr val="black"/>
                    </a:solidFill>
                  </a:rPr>
                  <a:t>(</a:t>
                </a:r>
                <a:r>
                  <a:rPr lang="en-US" sz="2400" b="1" smtClean="0">
                    <a:solidFill>
                      <a:prstClr val="black"/>
                    </a:solidFill>
                  </a:rPr>
                  <a:t>mod p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535" y="4000413"/>
                <a:ext cx="2727701" cy="279930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53925" y="4788976"/>
                <a:ext cx="1627322" cy="542441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err="1" smtClean="0"/>
                  <a:t>a</a:t>
                </a:r>
                <a:r>
                  <a:rPr lang="en-US" sz="2800" b="1" smtClean="0"/>
                  <a:t>, p</a:t>
                </a:r>
                <a:r>
                  <a:rPr lang="en-US" sz="2800" b="1" dirty="0" err="1" smtClean="0"/>
                  <a:t>,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28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25" y="4788976"/>
                <a:ext cx="1627322" cy="542441"/>
              </a:xfrm>
              <a:prstGeom prst="rect">
                <a:avLst/>
              </a:prstGeom>
              <a:blipFill>
                <a:blip r:embed="rId6"/>
                <a:stretch>
                  <a:fillRect t="-6316" b="-2421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53925" y="5716294"/>
                <a:ext cx="1627322" cy="542441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8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25" y="5716294"/>
                <a:ext cx="1627322" cy="542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12" idx="1"/>
          </p:cNvCxnSpPr>
          <p:nvPr/>
        </p:nvCxnSpPr>
        <p:spPr>
          <a:xfrm flipH="1" flipV="1">
            <a:off x="3378631" y="5060196"/>
            <a:ext cx="187529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</p:cNvCxnSpPr>
          <p:nvPr/>
        </p:nvCxnSpPr>
        <p:spPr>
          <a:xfrm flipV="1">
            <a:off x="6881247" y="5060196"/>
            <a:ext cx="193728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 flipV="1">
            <a:off x="3378631" y="5987514"/>
            <a:ext cx="187529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881247" y="6006955"/>
            <a:ext cx="187529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Algoritmul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5431" y="2247254"/>
                <a:ext cx="10042901" cy="3772546"/>
              </a:xfrm>
            </p:spPr>
            <p:txBody>
              <a:bodyPr>
                <a:noAutofit/>
              </a:bodyPr>
              <a:lstStyle/>
              <a:p>
                <a:r>
                  <a:rPr lang="it-IT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Alice şi Bob convin asupra lui </a:t>
                </a:r>
                <a:r>
                  <a:rPr lang="it-IT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it-IT" sz="28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23 </a:t>
                </a:r>
                <a:r>
                  <a:rPr lang="it-IT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şi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it-IT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  <a:r>
                  <a:rPr lang="it-IT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it-IT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Alice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alege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aleatoriu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6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trimite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Bob 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 23=8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Bob alege aleatoriu </a:t>
                </a:r>
                <a:r>
                  <a:rPr lang="it-IT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= 15 </a:t>
                </a:r>
                <a:r>
                  <a:rPr lang="it-IT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şi trimite lui Alice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it-IT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 23 = 19</a:t>
                </a:r>
                <a:r>
                  <a:rPr lang="it-IT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it-IT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431" y="2247254"/>
                <a:ext cx="10042901" cy="3772546"/>
              </a:xfrm>
              <a:blipFill>
                <a:blip r:embed="rId3"/>
                <a:stretch>
                  <a:fillRect l="-728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4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Algoritmul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ro-R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4434" y="2603500"/>
                <a:ext cx="10073898" cy="34163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Alice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calculează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 23 = 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calculează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sz="2800" i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 23 = 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Alice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şi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Bob au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abţinut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ro-RO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leşi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rezultat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cheia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secretă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comună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434" y="2603500"/>
                <a:ext cx="10073898" cy="3416300"/>
              </a:xfrm>
              <a:blipFill>
                <a:blip r:embed="rId3"/>
                <a:stretch>
                  <a:fillRect l="-726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0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32" y="2231756"/>
            <a:ext cx="10073899" cy="37880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 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proprietatea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care se bazează aloritmul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</a:t>
            </a: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Enumerați 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cazurile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când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Algoritmul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-Hellman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:...?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900" y="279268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CANALUL 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</a:t>
            </a:r>
            <a:r>
              <a:rPr lang="ro-R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8251"/>
            <a:ext cx="8825659" cy="374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ro-RO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ărut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 1977 de: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R. L. </a:t>
            </a:r>
            <a:r>
              <a:rPr lang="en-US" sz="2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ivest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	  A. </a:t>
            </a: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hamir,  	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L. M. </a:t>
            </a:r>
            <a:r>
              <a:rPr lang="en-US" sz="2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dleman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4006715"/>
            <a:ext cx="2013085" cy="228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0042" b="10599"/>
          <a:stretch/>
        </p:blipFill>
        <p:spPr>
          <a:xfrm>
            <a:off x="4338161" y="4006714"/>
            <a:ext cx="2013085" cy="228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368" y="4006712"/>
            <a:ext cx="2236162" cy="22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</a:t>
            </a:r>
            <a:r>
              <a:rPr lang="ro-R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278251"/>
            <a:ext cx="10058400" cy="374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 </a:t>
            </a:r>
            <a:r>
              <a:rPr lang="it-IT" sz="32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r>
              <a:rPr lang="it-IT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bazează pe dificultatea descompunerii 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it-IT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numerelor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38138"/>
            <a:ext cx="7694613" cy="706437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157236" y="4844577"/>
            <a:ext cx="1348352" cy="143351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623" y="1224407"/>
            <a:ext cx="9205993" cy="2237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323" y="2613677"/>
            <a:ext cx="134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6508" y="2590085"/>
            <a:ext cx="134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236" y="6244622"/>
            <a:ext cx="134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268" y="4041007"/>
            <a:ext cx="134835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44380" y="4041007"/>
            <a:ext cx="134835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7895" y="3183389"/>
            <a:ext cx="134835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3110" y="4041007"/>
            <a:ext cx="161091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Criptare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7247" y="3182377"/>
            <a:ext cx="134835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3214" y="4099313"/>
            <a:ext cx="215594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Descriptare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9966" y="3053169"/>
            <a:ext cx="4463512" cy="221625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83843" y="2991187"/>
            <a:ext cx="4853900" cy="221625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5" idx="3"/>
            <a:endCxn id="18" idx="1"/>
          </p:cNvCxnSpPr>
          <p:nvPr/>
        </p:nvCxnSpPr>
        <p:spPr>
          <a:xfrm>
            <a:off x="1906620" y="4302617"/>
            <a:ext cx="806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</p:cNvCxnSpPr>
          <p:nvPr/>
        </p:nvCxnSpPr>
        <p:spPr>
          <a:xfrm>
            <a:off x="3452071" y="3706609"/>
            <a:ext cx="0" cy="334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3"/>
          </p:cNvCxnSpPr>
          <p:nvPr/>
        </p:nvCxnSpPr>
        <p:spPr>
          <a:xfrm>
            <a:off x="4324026" y="4302617"/>
            <a:ext cx="3229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35491" y="4335256"/>
            <a:ext cx="1" cy="5093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2"/>
            <a:endCxn id="21" idx="0"/>
          </p:cNvCxnSpPr>
          <p:nvPr/>
        </p:nvCxnSpPr>
        <p:spPr>
          <a:xfrm flipH="1">
            <a:off x="8631185" y="3705597"/>
            <a:ext cx="10238" cy="3937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3"/>
          </p:cNvCxnSpPr>
          <p:nvPr/>
        </p:nvCxnSpPr>
        <p:spPr>
          <a:xfrm>
            <a:off x="9709155" y="4360923"/>
            <a:ext cx="5352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7500" y="2713038"/>
            <a:ext cx="9495028" cy="706437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 CU CHEIE PUBLICĂ</a:t>
            </a:r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4133850"/>
            <a:ext cx="45148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260746"/>
            <a:ext cx="8824167" cy="706964"/>
          </a:xfrm>
        </p:spPr>
        <p:txBody>
          <a:bodyPr/>
          <a:lstStyle/>
          <a:p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481" y="5248757"/>
            <a:ext cx="916514" cy="1015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9584" y="5655280"/>
            <a:ext cx="25591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Criptare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932" y="5655280"/>
            <a:ext cx="25591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9584" y="4397574"/>
            <a:ext cx="25591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Cheie publică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900" y="4305300"/>
            <a:ext cx="5854700" cy="20193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1" idx="3"/>
            <a:endCxn id="10" idx="1"/>
          </p:cNvCxnSpPr>
          <p:nvPr/>
        </p:nvCxnSpPr>
        <p:spPr>
          <a:xfrm>
            <a:off x="3270115" y="5916890"/>
            <a:ext cx="519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  <a:endCxn id="10" idx="0"/>
          </p:cNvCxnSpPr>
          <p:nvPr/>
        </p:nvCxnSpPr>
        <p:spPr>
          <a:xfrm>
            <a:off x="5069176" y="4920794"/>
            <a:ext cx="0" cy="73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/>
          <a:srcRect l="2217" r="82607" b="37152"/>
          <a:stretch/>
        </p:blipFill>
        <p:spPr>
          <a:xfrm>
            <a:off x="581514" y="2843353"/>
            <a:ext cx="931900" cy="10058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996368" y="6295722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3632" y="2704932"/>
            <a:ext cx="25591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Descriptare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3631" y="1623476"/>
            <a:ext cx="25591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Cheia secretă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85117" y="2694584"/>
            <a:ext cx="16828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181338" y="1322164"/>
            <a:ext cx="2185161" cy="105098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332976" y="1419042"/>
            <a:ext cx="2033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</a:p>
          <a:p>
            <a:pPr algn="ctr"/>
            <a:r>
              <a:rPr lang="ro-RO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>
          <a:xfrm flipH="1">
            <a:off x="8362814" y="1847657"/>
            <a:ext cx="818524" cy="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22" idx="0"/>
          </p:cNvCxnSpPr>
          <p:nvPr/>
        </p:nvCxnSpPr>
        <p:spPr>
          <a:xfrm>
            <a:off x="7083223" y="2146696"/>
            <a:ext cx="1" cy="558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3"/>
            <a:endCxn id="24" idx="1"/>
          </p:cNvCxnSpPr>
          <p:nvPr/>
        </p:nvCxnSpPr>
        <p:spPr>
          <a:xfrm flipV="1">
            <a:off x="8362815" y="2956194"/>
            <a:ext cx="622302" cy="10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9652643" y="3869809"/>
            <a:ext cx="2336800" cy="105098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804281" y="3928587"/>
            <a:ext cx="2033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</a:p>
          <a:p>
            <a:pPr algn="ctr"/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46616" y="1278732"/>
            <a:ext cx="5854700" cy="20193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960100" y="2288382"/>
            <a:ext cx="406399" cy="1640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4"/>
          </p:cNvCxnSpPr>
          <p:nvPr/>
        </p:nvCxnSpPr>
        <p:spPr>
          <a:xfrm flipH="1">
            <a:off x="8853572" y="4920794"/>
            <a:ext cx="1967471" cy="73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2"/>
            <a:endCxn id="12" idx="3"/>
          </p:cNvCxnSpPr>
          <p:nvPr/>
        </p:nvCxnSpPr>
        <p:spPr>
          <a:xfrm flipH="1">
            <a:off x="6348767" y="4395302"/>
            <a:ext cx="3303876" cy="26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842836" y="5611157"/>
            <a:ext cx="1079068" cy="108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</p:cNvCxnSpPr>
          <p:nvPr/>
        </p:nvCxnSpPr>
        <p:spPr>
          <a:xfrm>
            <a:off x="6348767" y="5916890"/>
            <a:ext cx="519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858000" y="3869809"/>
            <a:ext cx="0" cy="204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043775" y="3869809"/>
            <a:ext cx="1799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043775" y="2956194"/>
            <a:ext cx="0" cy="913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2" idx="1"/>
          </p:cNvCxnSpPr>
          <p:nvPr/>
        </p:nvCxnSpPr>
        <p:spPr>
          <a:xfrm>
            <a:off x="5067300" y="2959100"/>
            <a:ext cx="736332" cy="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Content Placeholder 3"/>
          <p:cNvPicPr>
            <a:picLocks noChangeAspect="1"/>
          </p:cNvPicPr>
          <p:nvPr/>
        </p:nvPicPr>
        <p:blipFill rotWithShape="1">
          <a:blip r:embed="rId4"/>
          <a:srcRect l="82782" r="2181" b="36585"/>
          <a:stretch/>
        </p:blipFill>
        <p:spPr>
          <a:xfrm>
            <a:off x="4683794" y="1384129"/>
            <a:ext cx="900248" cy="1023931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581515" y="3858746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715218" y="2373149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endParaRPr lang="en-US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973668"/>
            <a:ext cx="8824167" cy="706964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</a:t>
            </a:r>
            <a:r>
              <a:rPr lang="ro-R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7900"/>
            <a:ext cx="10096500" cy="37719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Generarea </a:t>
            </a:r>
            <a:r>
              <a:rPr lang="ro-RO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cheilor:</a:t>
            </a:r>
          </a:p>
          <a:p>
            <a:pPr>
              <a:buFontTx/>
              <a:buAutoNum type="arabicPeriod"/>
            </a:pPr>
            <a:r>
              <a:rPr lang="ro-RO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Generaţi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numere prime 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o-R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cât mai mari</a:t>
            </a:r>
          </a:p>
          <a:p>
            <a:pPr>
              <a:buFontTx/>
              <a:buAutoNum type="arabicPeriod"/>
            </a:pP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</a:t>
            </a:r>
            <a:r>
              <a:rPr lang="ro-R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p * q</a:t>
            </a:r>
          </a:p>
          <a:p>
            <a:pPr>
              <a:buFontTx/>
              <a:buAutoNum type="arabicPeriod"/>
            </a:pP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</a:t>
            </a:r>
            <a:r>
              <a:rPr lang="ro-R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(p-1)*(q-1)</a:t>
            </a:r>
          </a:p>
          <a:p>
            <a:pPr>
              <a:buFontTx/>
              <a:buAutoNum type="arabicPeriod"/>
            </a:pPr>
            <a:r>
              <a:rPr lang="ro-RO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Alegeţi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astfel încât </a:t>
            </a:r>
            <a:r>
              <a:rPr lang="ro-RO" altLang="en-US" sz="28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cmmdc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altLang="en-US" sz="28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e,m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</a:t>
            </a:r>
          </a:p>
          <a:p>
            <a:pPr>
              <a:buFontTx/>
              <a:buAutoNum type="arabicPeriod"/>
            </a:pPr>
            <a:r>
              <a:rPr lang="ro-RO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Găsiţi</a:t>
            </a:r>
            <a:r>
              <a:rPr lang="ro-R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R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astfel încât 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(d*e) </a:t>
            </a:r>
            <a:r>
              <a:rPr lang="ro-RO" altLang="en-US" sz="28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</a:t>
            </a:r>
            <a:r>
              <a:rPr lang="ro-RO" altLang="en-US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1</a:t>
            </a:r>
            <a:endParaRPr lang="en-US" altLang="en-US" sz="28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2300" y="2260600"/>
                <a:ext cx="10058400" cy="375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o-RO" alt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Criptarea mesajelor RSA:</a:t>
                </a:r>
              </a:p>
              <a:p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o-RO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primește 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cheia de criptare a lui </a:t>
                </a:r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o-RO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𝑒𝐴</m:t>
                        </m:r>
                      </m:sup>
                    </m:sSup>
                  </m:oMath>
                </a14:m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ro-RO" alt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o-RO" alt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o-RO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reprezint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ă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mesajul ca un 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ă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natural </a:t>
                </a:r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≤ m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−1 </a:t>
                </a:r>
              </a:p>
              <a:p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o-RO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calculeaz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ă</a:t>
                </a:r>
                <a:r>
                  <a:rPr lang="ro-RO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 :=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𝑒𝐴</m:t>
                        </m:r>
                      </m:sup>
                    </m:sSup>
                    <m:r>
                      <a:rPr lang="ro-RO" alt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o-RO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trimite</a:t>
                </a:r>
                <a:r>
                  <a:rPr lang="ro-RO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ro-RO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o-RO" alt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300" y="2260600"/>
                <a:ext cx="10058400" cy="3759200"/>
              </a:xfrm>
              <a:blipFill>
                <a:blip r:embed="rId3"/>
                <a:stretch>
                  <a:fillRect l="-1212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35200"/>
                <a:ext cx="10058400" cy="3784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o-RO" alt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Decriptarea mesajelor </a:t>
                </a:r>
                <a:r>
                  <a:rPr lang="ro-RO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RSA</a:t>
                </a:r>
                <a:r>
                  <a:rPr lang="ro-RO" alt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o-RO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prime¸ste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mesajul criptat </a:t>
                </a:r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ro-RO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o-RO" alt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o-RO" alt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calculeaza</a:t>
                </a:r>
                <a:r>
                  <a:rPr lang="ro-RO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ro-RO" alt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o-RO" alt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ro-RO" alt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alt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ro-RO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utiliz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â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 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cheia de decriptare</a:t>
                </a:r>
                <a:r>
                  <a:rPr lang="ro-RO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o-RO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ro-RO" alt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o-RO" alt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ro-RO" alt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o-RO" alt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care 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este 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cunoscut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ă</a:t>
                </a:r>
                <a:r>
                  <a:rPr lang="ro-RO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doar de </a:t>
                </a:r>
                <a:r>
                  <a:rPr lang="ro-RO" altLang="en-US" sz="28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o-RO" alt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o-RO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o-RO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35200"/>
                <a:ext cx="10058400" cy="3784600"/>
              </a:xfrm>
              <a:blipFill>
                <a:blip r:embed="rId3"/>
                <a:stretch>
                  <a:fillRect l="-1212" t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9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235200"/>
            <a:ext cx="9702800" cy="3784600"/>
          </a:xfrm>
        </p:spPr>
        <p:txBody>
          <a:bodyPr>
            <a:noAutofit/>
          </a:bodyPr>
          <a:lstStyle/>
          <a:p>
            <a:pPr marL="279400" lvl="1" indent="0">
              <a:buNone/>
            </a:pPr>
            <a:r>
              <a:rPr lang="ro-RO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fr-F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F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o-RO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o-RO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 </a:t>
            </a:r>
            <a:r>
              <a:rPr lang="ro-RO" alt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p * q</a:t>
            </a:r>
            <a:endParaRPr lang="fr-FR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o-RO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 * 19 </a:t>
            </a:r>
          </a:p>
          <a:p>
            <a:pPr marL="457200" lvl="1" indent="0">
              <a:buNone/>
            </a:pP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133</a:t>
            </a:r>
            <a:r>
              <a:rPr lang="fr-FR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o-RO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0">
              <a:buNone/>
            </a:pPr>
            <a:r>
              <a:rPr lang="ro-RO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o-RO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 </a:t>
            </a:r>
            <a:r>
              <a:rPr lang="ro-RO" alt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(p-1)*(q-1)</a:t>
            </a:r>
          </a:p>
          <a:p>
            <a:pPr marL="457200" lvl="1" indent="0">
              <a:buNone/>
            </a:pPr>
            <a:r>
              <a:rPr lang="ro-RO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(7-1)*(19-1) </a:t>
            </a:r>
          </a:p>
          <a:p>
            <a:pPr marL="457200" lvl="1" indent="0">
              <a:buNone/>
            </a:pP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 * 18 </a:t>
            </a:r>
          </a:p>
          <a:p>
            <a:pPr marL="457200" lvl="1" indent="0">
              <a:buNone/>
            </a:pP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108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3300"/>
            <a:ext cx="10045700" cy="4432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pt-B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133, </a:t>
            </a:r>
            <a:r>
              <a:rPr lang="pt-B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?</a:t>
            </a: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?</a:t>
            </a:r>
          </a:p>
          <a:p>
            <a:pPr marL="0" indent="0">
              <a:buNone/>
            </a:pPr>
            <a:endParaRPr lang="pt-B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Cheia publica = (e,n) = ?</a:t>
            </a: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Cheia privata 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(d,n) = ?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273300"/>
            <a:ext cx="10045700" cy="37465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Alegeţi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astfel încât cmmdc(e,m) = 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457200" indent="0">
              <a:buNone/>
            </a:pPr>
            <a:endParaRPr lang="ro-RO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50800">
              <a:buNone/>
            </a:pP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2 =&gt; </a:t>
            </a:r>
            <a:r>
              <a:rPr lang="ro-RO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cmmdc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(e, 108) = 2    (NU)</a:t>
            </a:r>
          </a:p>
          <a:p>
            <a:pPr marL="457200" indent="-50800">
              <a:buNone/>
            </a:pP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3 =&gt; </a:t>
            </a:r>
            <a:r>
              <a:rPr lang="ro-RO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cmmdc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(e, 108) = 3    (NU)</a:t>
            </a:r>
          </a:p>
          <a:p>
            <a:pPr marL="457200" indent="-50800">
              <a:buNone/>
            </a:pP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4 =&gt; </a:t>
            </a:r>
            <a:r>
              <a:rPr lang="ro-RO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cmmdc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(e, 108) = 4    (NU)</a:t>
            </a:r>
          </a:p>
          <a:p>
            <a:pPr marL="457200" indent="-50800">
              <a:buNone/>
            </a:pP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5 =&gt; </a:t>
            </a:r>
            <a:r>
              <a:rPr lang="ro-RO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cmmdc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(e, 108) = 1    (DA)</a:t>
            </a:r>
          </a:p>
        </p:txBody>
      </p:sp>
    </p:spTree>
    <p:extLst>
      <p:ext uri="{BB962C8B-B14F-4D97-AF65-F5344CB8AC3E}">
        <p14:creationId xmlns:p14="http://schemas.microsoft.com/office/powerpoint/2010/main" val="9129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60600"/>
            <a:ext cx="10083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pt-B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133, </a:t>
            </a:r>
            <a:r>
              <a:rPr lang="pt-B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?</a:t>
            </a:r>
          </a:p>
          <a:p>
            <a:pPr marL="0" indent="0">
              <a:buNone/>
            </a:pP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Cheia publica = (e,n) = ?</a:t>
            </a: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Cheia privata 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(d,n) = ?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35200"/>
            <a:ext cx="10033000" cy="378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alt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Găsiţi </a:t>
            </a:r>
            <a:r>
              <a:rPr lang="ro-RO" altLang="en-US" sz="3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RO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astfel încât </a:t>
            </a:r>
            <a:r>
              <a:rPr lang="ro-RO" altLang="en-US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(d*e) % m = </a:t>
            </a:r>
            <a:r>
              <a:rPr lang="ro-RO" altLang="en-US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o-RO" alt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ro-RO" altLang="en-US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d*e </a:t>
            </a:r>
            <a:r>
              <a:rPr lang="ro-RO" altLang="en-US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+ x*m </a:t>
            </a:r>
          </a:p>
          <a:p>
            <a:pPr marL="0" indent="0">
              <a:buNone/>
            </a:pPr>
            <a:r>
              <a:rPr lang="ro-RO" alt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ro-RO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 x poate fi orice număr întreg) </a:t>
            </a:r>
            <a:r>
              <a:rPr lang="ro-RO" alt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ro-RO" altLang="en-US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o-RO" altLang="en-US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(1 + </a:t>
            </a:r>
            <a:r>
              <a:rPr lang="en-US" altLang="en-US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x*m)/e</a:t>
            </a:r>
            <a:endParaRPr lang="fr-FR" altLang="en-US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alt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0 =&gt; d = 1/5</a:t>
            </a:r>
            <a:r>
              <a:rPr lang="ro-RO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alt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NU)</a:t>
            </a:r>
          </a:p>
          <a:p>
            <a:pPr marL="0" indent="0">
              <a:buNone/>
            </a:pPr>
            <a:r>
              <a:rPr lang="fr-FR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=&gt; d = 109/5	(NU)</a:t>
            </a:r>
          </a:p>
          <a:p>
            <a:pPr marL="0" indent="0">
              <a:buNone/>
            </a:pPr>
            <a:r>
              <a:rPr lang="fr-FR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2 =&gt; d = 217/5	(NU)</a:t>
            </a:r>
          </a:p>
          <a:p>
            <a:pPr marL="0" indent="0">
              <a:buNone/>
            </a:pPr>
            <a:r>
              <a:rPr lang="fr-FR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3 =&gt; d = 325/5	(DA)</a:t>
            </a:r>
            <a:endParaRPr lang="en-GB" alt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d = 65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alt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235200"/>
            <a:ext cx="10033000" cy="378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pt-B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ro-RO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133, </a:t>
            </a:r>
            <a:r>
              <a:rPr lang="pt-BR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Cheia publica = (e,n) =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(5,133)</a:t>
            </a:r>
            <a:endParaRPr lang="pt-B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Cheia privata = </a:t>
            </a:r>
            <a:r>
              <a:rPr lang="ro-R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(d,n) = (65,133)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4" cy="706964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1976, W.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Hellman au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descoperit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criptare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criptografia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</a:t>
            </a:r>
            <a:r>
              <a:rPr lang="ro-RO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36" y="2231756"/>
            <a:ext cx="10073898" cy="37880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poate fi aplicată la calculul numerelor prime?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Enumerați 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pașii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alegerea cheilor...?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Enumerați </a:t>
            </a: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pașii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criptarea și decriptarea mesajelor...?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4" y="2278251"/>
            <a:ext cx="10089397" cy="4277532"/>
          </a:xfrm>
        </p:spPr>
        <p:txBody>
          <a:bodyPr>
            <a:normAutofit lnSpcReduction="10000"/>
          </a:bodyPr>
          <a:lstStyle/>
          <a:p>
            <a:pPr marL="463550" indent="-403225">
              <a:buNone/>
              <a:tabLst>
                <a:tab pos="60325" algn="l"/>
              </a:tabLst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Zgureanu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Criptarea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informaţiei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note de curs, 2013;</a:t>
            </a:r>
          </a:p>
          <a:p>
            <a:pPr marL="512763" indent="-452438">
              <a:buNone/>
              <a:tabLst>
                <a:tab pos="60325" algn="l"/>
              </a:tabLst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Mogollon M., Cryptography and Security Services: Mechanisms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Applications, New York,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Cybertech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Publishing, 2008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7525" indent="-517525">
              <a:buNone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Simion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Naccache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Criptografie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informatiilor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Matrixrom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2011, 107p.;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517525">
              <a:buNone/>
            </a:pPr>
            <a:r>
              <a:rPr lang="ro-MD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Liţcanu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disponibil: http://www.math.uaic.ro/~criptografie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/;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Bibliografie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4" y="2247254"/>
            <a:ext cx="10073898" cy="3772546"/>
          </a:xfrm>
        </p:spPr>
        <p:txBody>
          <a:bodyPr>
            <a:normAutofit/>
          </a:bodyPr>
          <a:lstStyle/>
          <a:p>
            <a:pPr marL="403225" indent="-403225">
              <a:buNone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Atanasiu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A., </a:t>
            </a:r>
            <a:r>
              <a:rPr lang="it-IT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Securitatea Informat»iei, vol. 1, Criptogra¯e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ed. InfoData, Cluj, 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t-I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>
              <a:buNone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Simion 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Opri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Gh. </a:t>
            </a:r>
            <a:r>
              <a:rPr lang="it-IT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 de </a:t>
            </a:r>
            <a:r>
              <a:rPr lang="it-IT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Cercet</a:t>
            </a:r>
            <a:r>
              <a:rPr lang="ro-RO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it-IT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Opera</a:t>
            </a:r>
            <a:r>
              <a:rPr lang="ro-RO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ionale </a:t>
            </a:r>
            <a:r>
              <a:rPr lang="ro-RO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Criptologie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litehnica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Press, ISBN 973-8449-006,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03225" indent="-403225">
              <a:buNone/>
            </a:pP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ro.wikipedia.org</a:t>
            </a:r>
            <a:r>
              <a:rPr lang="ro-RO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80" y="698797"/>
            <a:ext cx="9796217" cy="1303867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32" y="2603500"/>
            <a:ext cx="10042902" cy="34163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prealabil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partenerilor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stabilirea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cheilor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ro-RO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ăr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datorit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rului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cheile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trebuiesc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schimbate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frecvent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eventual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80" y="973668"/>
            <a:ext cx="8815987" cy="706964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2250831"/>
            <a:ext cx="10082784" cy="4040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AVANTAJE</a:t>
            </a:r>
            <a:r>
              <a:rPr lang="ro-RO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cheile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scurte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(128 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criptografice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compuse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puternice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973668"/>
            <a:ext cx="8836867" cy="706964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2267712"/>
            <a:ext cx="10046208" cy="375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AVANTAJE</a:t>
            </a:r>
            <a:r>
              <a:rPr lang="ro-R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decriptare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păstrastă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ă;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aceea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pereche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ﬁ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perioade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lungi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perechilor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utilizatorilor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protocoale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semnătură digitală.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84" y="973668"/>
            <a:ext cx="8846984" cy="706964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273300"/>
            <a:ext cx="10096500" cy="374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AVANTAJE</a:t>
            </a:r>
            <a:r>
              <a:rPr lang="ro-RO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sz="2800" dirty="0" smtClean="0">
              <a:solidFill>
                <a:schemeClr val="accent1"/>
              </a:solidFill>
            </a:endParaRPr>
          </a:p>
          <a:p>
            <a:pPr marL="406400" indent="-406400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ambele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06400" indent="-406400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utilizatorilor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06400" indent="-406400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cheile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trebuiesc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schimbate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frecvent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(eventual la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ﬁecare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mecanismele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80" y="973668"/>
            <a:ext cx="8815987" cy="706964"/>
          </a:xfrm>
        </p:spPr>
        <p:txBody>
          <a:bodyPr/>
          <a:lstStyle/>
          <a:p>
            <a:r>
              <a:rPr lang="ro-R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Criptosisteme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cheie publică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235200"/>
            <a:ext cx="10096500" cy="378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DEZAVANTAJE</a:t>
            </a:r>
            <a:r>
              <a:rPr lang="ro-RO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6400" indent="-406400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viteza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algoritmilor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criptare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ă;</a:t>
            </a:r>
          </a:p>
          <a:p>
            <a:pPr marL="406400" indent="-406400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cheilor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6400" indent="-406400">
              <a:buNone/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comparabil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autentificare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cheilor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efficient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06400" indent="-406400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criptosistem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None/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matematic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651</TotalTime>
  <Words>2623</Words>
  <Application>Microsoft Office PowerPoint</Application>
  <PresentationFormat>Widescreen</PresentationFormat>
  <Paragraphs>304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Times New Roman</vt:lpstr>
      <vt:lpstr>Wingdings 3</vt:lpstr>
      <vt:lpstr>Ion Boardroom</vt:lpstr>
      <vt:lpstr>ALGORITMI DE CRIPTARE CU CHEIE PUBLICĂ</vt:lpstr>
      <vt:lpstr>Cuprins</vt:lpstr>
      <vt:lpstr>CRIPTOSISTEME CU CHEIE PUBLICĂ </vt:lpstr>
      <vt:lpstr>Criptosisteme cu cheie publică</vt:lpstr>
      <vt:lpstr>Criptosisteme cu cheie publică</vt:lpstr>
      <vt:lpstr>Criptosisteme cu cheie publică</vt:lpstr>
      <vt:lpstr>Criptosisteme cu cheie publică</vt:lpstr>
      <vt:lpstr>Criptosisteme cu cheie publică</vt:lpstr>
      <vt:lpstr>Criptosisteme cu cheie publică</vt:lpstr>
      <vt:lpstr>Criptosisteme cu cheie publică</vt:lpstr>
      <vt:lpstr>Criptosisteme cu cheie publică</vt:lpstr>
      <vt:lpstr>Criptosisteme cu cheie publică</vt:lpstr>
      <vt:lpstr>PowerPoint Presentation</vt:lpstr>
      <vt:lpstr>Criptosisteme cu cheie publică</vt:lpstr>
      <vt:lpstr>Criptosisteme cu cheie publică</vt:lpstr>
      <vt:lpstr>Criptosisteme cu cheie publică</vt:lpstr>
      <vt:lpstr>Criptosisteme cu cheie publică</vt:lpstr>
      <vt:lpstr>Criptosisteme cu cheie publică</vt:lpstr>
      <vt:lpstr>PowerPoint Presentation</vt:lpstr>
      <vt:lpstr>PowerPoint Presentation</vt:lpstr>
      <vt:lpstr>Algoritmul Diffie - Hellman</vt:lpstr>
      <vt:lpstr>Algoritmul Diffie - Hellman</vt:lpstr>
      <vt:lpstr>Algoritmul Diffie - Hellman</vt:lpstr>
      <vt:lpstr>Algoritmul Diffie - Hellman</vt:lpstr>
      <vt:lpstr>PowerPoint Presentation</vt:lpstr>
      <vt:lpstr>PowerPoint Presentation</vt:lpstr>
      <vt:lpstr>Canalul RSA</vt:lpstr>
      <vt:lpstr>Canalul RSA</vt:lpstr>
      <vt:lpstr>Canalul RSA</vt:lpstr>
      <vt:lpstr>Canalul RSA</vt:lpstr>
      <vt:lpstr>Canalul RSA</vt:lpstr>
      <vt:lpstr>Canalul RSA</vt:lpstr>
      <vt:lpstr>Canalul RSA</vt:lpstr>
      <vt:lpstr>Canalul RSA</vt:lpstr>
      <vt:lpstr>Canalul RSA</vt:lpstr>
      <vt:lpstr>Canalul RSA</vt:lpstr>
      <vt:lpstr>Canalul RSA</vt:lpstr>
      <vt:lpstr>Canalul RSA</vt:lpstr>
      <vt:lpstr>Canalul RSA</vt:lpstr>
      <vt:lpstr>PowerPoint Presentation</vt:lpstr>
      <vt:lpstr>Bibliografie</vt:lpstr>
      <vt:lpstr>Bibliografie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ALGORITMI DE CRIPTARE CU CHEIE PUBLICĂ</dc:title>
  <dc:creator>Admin</dc:creator>
  <cp:lastModifiedBy>Admin</cp:lastModifiedBy>
  <cp:revision>70</cp:revision>
  <dcterms:created xsi:type="dcterms:W3CDTF">2018-06-10T19:57:02Z</dcterms:created>
  <dcterms:modified xsi:type="dcterms:W3CDTF">2018-06-28T20:12:37Z</dcterms:modified>
</cp:coreProperties>
</file>