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EFECBE4-3DE2-4147-B978-D8E77090429F}" type="datetimeFigureOut">
              <a:rPr lang="ru-RU" smtClean="0"/>
              <a:t>07.06.2011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E684D20F-D7DF-45DC-9DEC-B02B8129FBF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EFECBE4-3DE2-4147-B978-D8E77090429F}" type="datetimeFigureOut">
              <a:rPr lang="ru-RU" smtClean="0"/>
              <a:t>07.06.2011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84D20F-D7DF-45DC-9DEC-B02B8129FBF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EFECBE4-3DE2-4147-B978-D8E77090429F}" type="datetimeFigureOut">
              <a:rPr lang="ru-RU" smtClean="0"/>
              <a:t>07.06.2011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84D20F-D7DF-45DC-9DEC-B02B8129FBF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EFECBE4-3DE2-4147-B978-D8E77090429F}" type="datetimeFigureOut">
              <a:rPr lang="ru-RU" smtClean="0"/>
              <a:t>07.06.2011</a:t>
            </a:fld>
            <a:endParaRPr lang="ru-RU"/>
          </a:p>
        </p:txBody>
      </p:sp>
      <p:sp>
        <p:nvSpPr>
          <p:cNvPr id="9" name="Номер слайда 8"/>
          <p:cNvSpPr>
            <a:spLocks noGrp="1"/>
          </p:cNvSpPr>
          <p:nvPr>
            <p:ph type="sldNum" sz="quarter" idx="15"/>
          </p:nvPr>
        </p:nvSpPr>
        <p:spPr/>
        <p:txBody>
          <a:bodyPr rtlCol="0"/>
          <a:lstStyle/>
          <a:p>
            <a:fld id="{E684D20F-D7DF-45DC-9DEC-B02B8129FBFE}"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EFECBE4-3DE2-4147-B978-D8E77090429F}" type="datetimeFigureOut">
              <a:rPr lang="ru-RU" smtClean="0"/>
              <a:t>07.06.2011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E684D20F-D7DF-45DC-9DEC-B02B8129FBF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EFECBE4-3DE2-4147-B978-D8E77090429F}" type="datetimeFigureOut">
              <a:rPr lang="ru-RU" smtClean="0"/>
              <a:t>07.06.2011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84D20F-D7DF-45DC-9DEC-B02B8129FBFE}"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EFECBE4-3DE2-4147-B978-D8E77090429F}" type="datetimeFigureOut">
              <a:rPr lang="ru-RU" smtClean="0"/>
              <a:t>07.06.2011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84D20F-D7DF-45DC-9DEC-B02B8129FBFE}"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EFECBE4-3DE2-4147-B978-D8E77090429F}" type="datetimeFigureOut">
              <a:rPr lang="ru-RU" smtClean="0"/>
              <a:t>07.06.2011</a:t>
            </a:fld>
            <a:endParaRPr lang="ru-RU"/>
          </a:p>
        </p:txBody>
      </p:sp>
      <p:sp>
        <p:nvSpPr>
          <p:cNvPr id="7" name="Номер слайда 6"/>
          <p:cNvSpPr>
            <a:spLocks noGrp="1"/>
          </p:cNvSpPr>
          <p:nvPr>
            <p:ph type="sldNum" sz="quarter" idx="11"/>
          </p:nvPr>
        </p:nvSpPr>
        <p:spPr/>
        <p:txBody>
          <a:bodyPr rtlCol="0"/>
          <a:lstStyle/>
          <a:p>
            <a:fld id="{E684D20F-D7DF-45DC-9DEC-B02B8129FBFE}"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FECBE4-3DE2-4147-B978-D8E77090429F}" type="datetimeFigureOut">
              <a:rPr lang="ru-RU" smtClean="0"/>
              <a:t>07.06.2011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84D20F-D7DF-45DC-9DEC-B02B8129FBF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EFECBE4-3DE2-4147-B978-D8E77090429F}" type="datetimeFigureOut">
              <a:rPr lang="ru-RU" smtClean="0"/>
              <a:t>07.06.2011</a:t>
            </a:fld>
            <a:endParaRPr lang="ru-RU"/>
          </a:p>
        </p:txBody>
      </p:sp>
      <p:sp>
        <p:nvSpPr>
          <p:cNvPr id="22" name="Номер слайда 21"/>
          <p:cNvSpPr>
            <a:spLocks noGrp="1"/>
          </p:cNvSpPr>
          <p:nvPr>
            <p:ph type="sldNum" sz="quarter" idx="15"/>
          </p:nvPr>
        </p:nvSpPr>
        <p:spPr/>
        <p:txBody>
          <a:bodyPr rtlCol="0"/>
          <a:lstStyle/>
          <a:p>
            <a:fld id="{E684D20F-D7DF-45DC-9DEC-B02B8129FBFE}"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EFECBE4-3DE2-4147-B978-D8E77090429F}" type="datetimeFigureOut">
              <a:rPr lang="ru-RU" smtClean="0"/>
              <a:t>07.06.2011</a:t>
            </a:fld>
            <a:endParaRPr lang="ru-RU"/>
          </a:p>
        </p:txBody>
      </p:sp>
      <p:sp>
        <p:nvSpPr>
          <p:cNvPr id="18" name="Номер слайда 17"/>
          <p:cNvSpPr>
            <a:spLocks noGrp="1"/>
          </p:cNvSpPr>
          <p:nvPr>
            <p:ph type="sldNum" sz="quarter" idx="11"/>
          </p:nvPr>
        </p:nvSpPr>
        <p:spPr/>
        <p:txBody>
          <a:bodyPr rtlCol="0"/>
          <a:lstStyle/>
          <a:p>
            <a:fld id="{E684D20F-D7DF-45DC-9DEC-B02B8129FBFE}"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EFECBE4-3DE2-4147-B978-D8E77090429F}" type="datetimeFigureOut">
              <a:rPr lang="ru-RU" smtClean="0"/>
              <a:t>07.06.2011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684D20F-D7DF-45DC-9DEC-B02B8129FBF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slide" Target="slide1.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36.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913"/>
            <a:ext cx="9144000" cy="954087"/>
          </a:xfrm>
        </p:spPr>
        <p:txBody>
          <a:bodyPr>
            <a:normAutofit fontScale="90000"/>
          </a:bodyPr>
          <a:lstStyle/>
          <a:p>
            <a:pPr algn="ctr" eaLnBrk="1" fontAlgn="auto" hangingPunct="1">
              <a:spcAft>
                <a:spcPts val="0"/>
              </a:spcAft>
              <a:defRPr/>
            </a:pPr>
            <a:r>
              <a:rPr lang="ro-RO" sz="4400" i="1" dirty="0" smtClean="0">
                <a:solidFill>
                  <a:srgbClr val="C00000"/>
                </a:solidFill>
                <a:latin typeface="Times New Roman" pitchFamily="18" charset="0"/>
                <a:cs typeface="Times New Roman" pitchFamily="18" charset="0"/>
              </a:rPr>
              <a:t>Dispozitivele periferice ale calculatorului:</a:t>
            </a:r>
            <a:endParaRPr lang="ru-RU" i="1" dirty="0">
              <a:solidFill>
                <a:srgbClr val="C00000"/>
              </a:solidFill>
              <a:latin typeface="Times New Roman" pitchFamily="18" charset="0"/>
              <a:cs typeface="Times New Roman" pitchFamily="18" charset="0"/>
            </a:endParaRPr>
          </a:p>
        </p:txBody>
      </p:sp>
      <p:sp>
        <p:nvSpPr>
          <p:cNvPr id="31751" name="Содержимое 9"/>
          <p:cNvSpPr>
            <a:spLocks noGrp="1"/>
          </p:cNvSpPr>
          <p:nvPr>
            <p:ph sz="quarter" idx="1"/>
          </p:nvPr>
        </p:nvSpPr>
        <p:spPr>
          <a:xfrm>
            <a:off x="611188" y="1484313"/>
            <a:ext cx="2881312" cy="4105275"/>
          </a:xfrm>
        </p:spPr>
        <p:txBody>
          <a:bodyPr/>
          <a:lstStyle/>
          <a:p>
            <a:pPr indent="449263">
              <a:buFont typeface="Georgia" pitchFamily="18" charset="0"/>
              <a:buAutoNum type="arabicPeriod"/>
            </a:pPr>
            <a:r>
              <a:rPr lang="ro-RO" sz="2400" smtClean="0">
                <a:latin typeface="Times New Roman" pitchFamily="18" charset="0"/>
                <a:cs typeface="Times New Roman" pitchFamily="18" charset="0"/>
                <a:hlinkClick r:id="" action="ppaction://noaction"/>
              </a:rPr>
              <a:t>Monitorul</a:t>
            </a:r>
            <a:endParaRPr lang="ro-RO" sz="2400" smtClean="0">
              <a:latin typeface="Times New Roman" pitchFamily="18" charset="0"/>
              <a:cs typeface="Times New Roman" pitchFamily="18" charset="0"/>
            </a:endParaRPr>
          </a:p>
          <a:p>
            <a:pPr indent="449263">
              <a:buFont typeface="Georgia" pitchFamily="18" charset="0"/>
              <a:buAutoNum type="arabicPeriod"/>
            </a:pPr>
            <a:r>
              <a:rPr lang="ro-RO" sz="2400" smtClean="0">
                <a:latin typeface="Times New Roman" pitchFamily="18" charset="0"/>
                <a:cs typeface="Times New Roman" pitchFamily="18" charset="0"/>
                <a:hlinkClick r:id="" action="ppaction://noaction"/>
              </a:rPr>
              <a:t>Tastatura</a:t>
            </a:r>
            <a:endParaRPr lang="ro-RO" sz="2400" smtClean="0">
              <a:latin typeface="Times New Roman" pitchFamily="18" charset="0"/>
              <a:cs typeface="Times New Roman" pitchFamily="18" charset="0"/>
            </a:endParaRPr>
          </a:p>
          <a:p>
            <a:pPr indent="449263">
              <a:buFont typeface="Georgia" pitchFamily="18" charset="0"/>
              <a:buAutoNum type="arabicPeriod"/>
            </a:pPr>
            <a:r>
              <a:rPr lang="ro-RO" sz="2400" smtClean="0">
                <a:latin typeface="Times New Roman" pitchFamily="18" charset="0"/>
                <a:cs typeface="Times New Roman" pitchFamily="18" charset="0"/>
                <a:hlinkClick r:id="" action="ppaction://noaction"/>
              </a:rPr>
              <a:t>Mouse-ul</a:t>
            </a:r>
            <a:endParaRPr lang="ro-RO" sz="2400" smtClean="0">
              <a:latin typeface="Times New Roman" pitchFamily="18" charset="0"/>
              <a:cs typeface="Times New Roman" pitchFamily="18" charset="0"/>
            </a:endParaRPr>
          </a:p>
          <a:p>
            <a:pPr indent="449263">
              <a:buFont typeface="Georgia" pitchFamily="18" charset="0"/>
              <a:buAutoNum type="arabicPeriod"/>
            </a:pPr>
            <a:r>
              <a:rPr lang="ro-RO" sz="2400" smtClean="0">
                <a:latin typeface="Times New Roman" pitchFamily="18" charset="0"/>
                <a:cs typeface="Times New Roman" pitchFamily="18" charset="0"/>
                <a:hlinkClick r:id="" action="ppaction://noaction"/>
              </a:rPr>
              <a:t>Track ball</a:t>
            </a:r>
            <a:endParaRPr lang="ro-RO" sz="2400" smtClean="0">
              <a:latin typeface="Times New Roman" pitchFamily="18" charset="0"/>
              <a:cs typeface="Times New Roman" pitchFamily="18" charset="0"/>
            </a:endParaRPr>
          </a:p>
          <a:p>
            <a:pPr indent="449263">
              <a:buFont typeface="Georgia" pitchFamily="18" charset="0"/>
              <a:buAutoNum type="arabicPeriod"/>
            </a:pPr>
            <a:r>
              <a:rPr lang="ro-RO" sz="2400" smtClean="0">
                <a:latin typeface="Times New Roman" pitchFamily="18" charset="0"/>
                <a:cs typeface="Times New Roman" pitchFamily="18" charset="0"/>
                <a:hlinkClick r:id="" action="ppaction://noaction"/>
              </a:rPr>
              <a:t>Touchpad</a:t>
            </a:r>
            <a:endParaRPr lang="ro-RO" sz="2400" smtClean="0">
              <a:latin typeface="Times New Roman" pitchFamily="18" charset="0"/>
              <a:cs typeface="Times New Roman" pitchFamily="18" charset="0"/>
            </a:endParaRPr>
          </a:p>
          <a:p>
            <a:pPr indent="449263">
              <a:buFont typeface="Georgia" pitchFamily="18" charset="0"/>
              <a:buAutoNum type="arabicPeriod"/>
            </a:pPr>
            <a:r>
              <a:rPr lang="ro-RO" sz="2400" smtClean="0">
                <a:latin typeface="Times New Roman" pitchFamily="18" charset="0"/>
                <a:cs typeface="Times New Roman" pitchFamily="18" charset="0"/>
                <a:hlinkClick r:id="" action="ppaction://noaction"/>
              </a:rPr>
              <a:t>Joystik</a:t>
            </a:r>
            <a:endParaRPr lang="ro-RO" sz="2400" smtClean="0">
              <a:latin typeface="Times New Roman" pitchFamily="18" charset="0"/>
              <a:cs typeface="Times New Roman" pitchFamily="18" charset="0"/>
            </a:endParaRPr>
          </a:p>
          <a:p>
            <a:pPr indent="449263">
              <a:buFont typeface="Georgia" pitchFamily="18" charset="0"/>
              <a:buAutoNum type="arabicPeriod"/>
            </a:pPr>
            <a:r>
              <a:rPr lang="ro-RO" sz="2400" smtClean="0">
                <a:latin typeface="Times New Roman" pitchFamily="18" charset="0"/>
                <a:cs typeface="Times New Roman" pitchFamily="18" charset="0"/>
                <a:hlinkClick r:id="" action="ppaction://noaction"/>
              </a:rPr>
              <a:t>Light pen</a:t>
            </a:r>
            <a:endParaRPr lang="ro-RO" sz="2400" smtClean="0">
              <a:latin typeface="Times New Roman" pitchFamily="18" charset="0"/>
              <a:cs typeface="Times New Roman" pitchFamily="18" charset="0"/>
            </a:endParaRPr>
          </a:p>
          <a:p>
            <a:pPr indent="449263">
              <a:buFont typeface="Georgia" pitchFamily="18" charset="0"/>
              <a:buAutoNum type="arabicPeriod"/>
            </a:pPr>
            <a:r>
              <a:rPr lang="ro-RO" sz="2400" smtClean="0">
                <a:latin typeface="Times New Roman" pitchFamily="18" charset="0"/>
                <a:cs typeface="Times New Roman" pitchFamily="18" charset="0"/>
                <a:hlinkClick r:id="" action="ppaction://noaction"/>
              </a:rPr>
              <a:t>Imprimanta</a:t>
            </a:r>
            <a:endParaRPr lang="ro-RO" sz="2400" smtClean="0">
              <a:latin typeface="Times New Roman" pitchFamily="18" charset="0"/>
              <a:cs typeface="Times New Roman" pitchFamily="18" charset="0"/>
            </a:endParaRPr>
          </a:p>
          <a:p>
            <a:pPr indent="449263">
              <a:buFont typeface="Georgia" pitchFamily="18" charset="0"/>
              <a:buAutoNum type="arabicPeriod"/>
            </a:pPr>
            <a:r>
              <a:rPr lang="ro-RO" sz="2400" smtClean="0">
                <a:latin typeface="Times New Roman" pitchFamily="18" charset="0"/>
                <a:cs typeface="Times New Roman" pitchFamily="18" charset="0"/>
                <a:hlinkClick r:id="" action="ppaction://noaction"/>
              </a:rPr>
              <a:t>Scanerul </a:t>
            </a:r>
            <a:endParaRPr lang="ru-RU" sz="2400" smtClean="0">
              <a:latin typeface="Times New Roman" pitchFamily="18" charset="0"/>
              <a:cs typeface="Times New Roman" pitchFamily="18" charset="0"/>
            </a:endParaRPr>
          </a:p>
        </p:txBody>
      </p:sp>
      <p:sp>
        <p:nvSpPr>
          <p:cNvPr id="31747" name="Rectangle 23"/>
          <p:cNvSpPr txBox="1">
            <a:spLocks noRot="1" noChangeArrowheads="1"/>
          </p:cNvSpPr>
          <p:nvPr/>
        </p:nvSpPr>
        <p:spPr bwMode="auto">
          <a:xfrm>
            <a:off x="395288" y="5732463"/>
            <a:ext cx="8532812" cy="863600"/>
          </a:xfrm>
          <a:prstGeom prst="rect">
            <a:avLst/>
          </a:prstGeom>
          <a:noFill/>
          <a:ln w="9525">
            <a:noFill/>
            <a:miter lim="800000"/>
            <a:headEnd/>
            <a:tailEnd/>
          </a:ln>
        </p:spPr>
        <p:txBody>
          <a:bodyPr/>
          <a:lstStyle/>
          <a:p>
            <a:pPr indent="352425">
              <a:spcBef>
                <a:spcPct val="20000"/>
              </a:spcBef>
              <a:buClr>
                <a:srgbClr val="000000"/>
              </a:buClr>
              <a:buSzPct val="65000"/>
            </a:pPr>
            <a:r>
              <a:rPr lang="ro-RO" sz="2800">
                <a:latin typeface="Times New Roman" pitchFamily="18" charset="0"/>
                <a:cs typeface="Times New Roman" pitchFamily="18" charset="0"/>
              </a:rPr>
              <a:t>Transmit datele de la utilizator către unitatea centrală.</a:t>
            </a:r>
            <a:endParaRPr lang="en-US" sz="2800">
              <a:latin typeface="Times New Roman" pitchFamily="18" charset="0"/>
              <a:cs typeface="Times New Roman" pitchFamily="18" charset="0"/>
            </a:endParaRPr>
          </a:p>
        </p:txBody>
      </p:sp>
      <p:sp>
        <p:nvSpPr>
          <p:cNvPr id="7" name="Action Button: Back or Previous 6">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Action Button: Home 7">
            <a:hlinkClick r:id="rId2"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9" name="Action Button: Forward or Next 8">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pic>
        <p:nvPicPr>
          <p:cNvPr id="11" name="Picture 6" descr="http://2.bp.blogspot.com/_TR5ovEP9r2w/TAefGa4nWiI/AAAAAAAAAAk/avdlMsR1xPI/s1600/hardware%5B1%5D.gif"/>
          <p:cNvPicPr>
            <a:picLocks noChangeAspect="1" noChangeArrowheads="1"/>
          </p:cNvPicPr>
          <p:nvPr/>
        </p:nvPicPr>
        <p:blipFill>
          <a:blip r:embed="rId3" cstate="print"/>
          <a:srcRect/>
          <a:stretch>
            <a:fillRect/>
          </a:stretch>
        </p:blipFill>
        <p:spPr bwMode="auto">
          <a:xfrm>
            <a:off x="3995936" y="1628800"/>
            <a:ext cx="4448116" cy="352839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58" presetClass="entr" presetSubtype="0" accel="100000" fill="hold" grpId="0" nodeType="afterEffect">
                                  <p:stCondLst>
                                    <p:cond delay="0"/>
                                  </p:stCondLst>
                                  <p:childTnLst>
                                    <p:set>
                                      <p:cBhvr>
                                        <p:cTn id="10" dur="1" fill="hold">
                                          <p:stCondLst>
                                            <p:cond delay="0"/>
                                          </p:stCondLst>
                                        </p:cTn>
                                        <p:tgtEl>
                                          <p:spTgt spid="31751">
                                            <p:txEl>
                                              <p:pRg st="0" end="0"/>
                                            </p:txEl>
                                          </p:spTgt>
                                        </p:tgtEl>
                                        <p:attrNameLst>
                                          <p:attrName>style.visibility</p:attrName>
                                        </p:attrNameLst>
                                      </p:cBhvr>
                                      <p:to>
                                        <p:strVal val="visible"/>
                                      </p:to>
                                    </p:set>
                                    <p:anim calcmode="lin" valueType="num">
                                      <p:cBhvr>
                                        <p:cTn id="11" dur="1000" fill="hold"/>
                                        <p:tgtEl>
                                          <p:spTgt spid="31751">
                                            <p:txEl>
                                              <p:pRg st="0" end="0"/>
                                            </p:txEl>
                                          </p:spTgt>
                                        </p:tgtEl>
                                        <p:attrNameLst>
                                          <p:attrName>ppt_w</p:attrName>
                                        </p:attrNameLst>
                                      </p:cBhvr>
                                      <p:tavLst>
                                        <p:tav tm="0">
                                          <p:val>
                                            <p:strVal val="#ppt_w*2.5"/>
                                          </p:val>
                                        </p:tav>
                                        <p:tav tm="100000">
                                          <p:val>
                                            <p:strVal val="#ppt_w"/>
                                          </p:val>
                                        </p:tav>
                                      </p:tavLst>
                                    </p:anim>
                                    <p:anim calcmode="lin" valueType="num">
                                      <p:cBhvr>
                                        <p:cTn id="12" dur="1000" fill="hold"/>
                                        <p:tgtEl>
                                          <p:spTgt spid="31751">
                                            <p:txEl>
                                              <p:pRg st="0" end="0"/>
                                            </p:txEl>
                                          </p:spTgt>
                                        </p:tgtEl>
                                        <p:attrNameLst>
                                          <p:attrName>ppt_h</p:attrName>
                                        </p:attrNameLst>
                                      </p:cBhvr>
                                      <p:tavLst>
                                        <p:tav tm="0">
                                          <p:val>
                                            <p:strVal val="#ppt_h*0.01"/>
                                          </p:val>
                                        </p:tav>
                                        <p:tav tm="100000">
                                          <p:val>
                                            <p:strVal val="#ppt_h"/>
                                          </p:val>
                                        </p:tav>
                                      </p:tavLst>
                                    </p:anim>
                                    <p:anim calcmode="lin" valueType="num">
                                      <p:cBhvr>
                                        <p:cTn id="13" dur="1000" fill="hold"/>
                                        <p:tgtEl>
                                          <p:spTgt spid="317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1751">
                                            <p:txEl>
                                              <p:pRg st="0" end="0"/>
                                            </p:txEl>
                                          </p:spTgt>
                                        </p:tgtEl>
                                        <p:attrNameLst>
                                          <p:attrName>ppt_y</p:attrName>
                                        </p:attrNameLst>
                                      </p:cBhvr>
                                      <p:tavLst>
                                        <p:tav tm="0">
                                          <p:val>
                                            <p:strVal val="#ppt_h+1"/>
                                          </p:val>
                                        </p:tav>
                                        <p:tav tm="100000">
                                          <p:val>
                                            <p:strVal val="#ppt_y"/>
                                          </p:val>
                                        </p:tav>
                                      </p:tavLst>
                                    </p:anim>
                                    <p:animEffect transition="in" filter="fade">
                                      <p:cBhvr>
                                        <p:cTn id="15" dur="1000"/>
                                        <p:tgtEl>
                                          <p:spTgt spid="31751">
                                            <p:txEl>
                                              <p:pRg st="0" end="0"/>
                                            </p:txEl>
                                          </p:spTgt>
                                        </p:tgtEl>
                                      </p:cBhvr>
                                    </p:animEffect>
                                  </p:childTnLst>
                                </p:cTn>
                              </p:par>
                            </p:childTnLst>
                          </p:cTn>
                        </p:par>
                        <p:par>
                          <p:cTn id="16" fill="hold">
                            <p:stCondLst>
                              <p:cond delay="2000"/>
                            </p:stCondLst>
                            <p:childTnLst>
                              <p:par>
                                <p:cTn id="17" presetID="58" presetClass="entr" presetSubtype="0" accel="100000" fill="hold" grpId="0" nodeType="afterEffect">
                                  <p:stCondLst>
                                    <p:cond delay="0"/>
                                  </p:stCondLst>
                                  <p:childTnLst>
                                    <p:set>
                                      <p:cBhvr>
                                        <p:cTn id="18" dur="1" fill="hold">
                                          <p:stCondLst>
                                            <p:cond delay="0"/>
                                          </p:stCondLst>
                                        </p:cTn>
                                        <p:tgtEl>
                                          <p:spTgt spid="31751">
                                            <p:txEl>
                                              <p:pRg st="1" end="1"/>
                                            </p:txEl>
                                          </p:spTgt>
                                        </p:tgtEl>
                                        <p:attrNameLst>
                                          <p:attrName>style.visibility</p:attrName>
                                        </p:attrNameLst>
                                      </p:cBhvr>
                                      <p:to>
                                        <p:strVal val="visible"/>
                                      </p:to>
                                    </p:set>
                                    <p:anim calcmode="lin" valueType="num">
                                      <p:cBhvr>
                                        <p:cTn id="19" dur="1000" fill="hold"/>
                                        <p:tgtEl>
                                          <p:spTgt spid="31751">
                                            <p:txEl>
                                              <p:pRg st="1" end="1"/>
                                            </p:txEl>
                                          </p:spTgt>
                                        </p:tgtEl>
                                        <p:attrNameLst>
                                          <p:attrName>ppt_w</p:attrName>
                                        </p:attrNameLst>
                                      </p:cBhvr>
                                      <p:tavLst>
                                        <p:tav tm="0">
                                          <p:val>
                                            <p:strVal val="#ppt_w*2.5"/>
                                          </p:val>
                                        </p:tav>
                                        <p:tav tm="100000">
                                          <p:val>
                                            <p:strVal val="#ppt_w"/>
                                          </p:val>
                                        </p:tav>
                                      </p:tavLst>
                                    </p:anim>
                                    <p:anim calcmode="lin" valueType="num">
                                      <p:cBhvr>
                                        <p:cTn id="20" dur="1000" fill="hold"/>
                                        <p:tgtEl>
                                          <p:spTgt spid="31751">
                                            <p:txEl>
                                              <p:pRg st="1" end="1"/>
                                            </p:txEl>
                                          </p:spTgt>
                                        </p:tgtEl>
                                        <p:attrNameLst>
                                          <p:attrName>ppt_h</p:attrName>
                                        </p:attrNameLst>
                                      </p:cBhvr>
                                      <p:tavLst>
                                        <p:tav tm="0">
                                          <p:val>
                                            <p:strVal val="#ppt_h*0.01"/>
                                          </p:val>
                                        </p:tav>
                                        <p:tav tm="100000">
                                          <p:val>
                                            <p:strVal val="#ppt_h"/>
                                          </p:val>
                                        </p:tav>
                                      </p:tavLst>
                                    </p:anim>
                                    <p:anim calcmode="lin" valueType="num">
                                      <p:cBhvr>
                                        <p:cTn id="21" dur="1000" fill="hold"/>
                                        <p:tgtEl>
                                          <p:spTgt spid="31751">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1751">
                                            <p:txEl>
                                              <p:pRg st="1" end="1"/>
                                            </p:txEl>
                                          </p:spTgt>
                                        </p:tgtEl>
                                        <p:attrNameLst>
                                          <p:attrName>ppt_y</p:attrName>
                                        </p:attrNameLst>
                                      </p:cBhvr>
                                      <p:tavLst>
                                        <p:tav tm="0">
                                          <p:val>
                                            <p:strVal val="#ppt_h+1"/>
                                          </p:val>
                                        </p:tav>
                                        <p:tav tm="100000">
                                          <p:val>
                                            <p:strVal val="#ppt_y"/>
                                          </p:val>
                                        </p:tav>
                                      </p:tavLst>
                                    </p:anim>
                                    <p:animEffect transition="in" filter="fade">
                                      <p:cBhvr>
                                        <p:cTn id="23" dur="1000"/>
                                        <p:tgtEl>
                                          <p:spTgt spid="31751">
                                            <p:txEl>
                                              <p:pRg st="1" end="1"/>
                                            </p:txEl>
                                          </p:spTgt>
                                        </p:tgtEl>
                                      </p:cBhvr>
                                    </p:animEffect>
                                  </p:childTnLst>
                                </p:cTn>
                              </p:par>
                            </p:childTnLst>
                          </p:cTn>
                        </p:par>
                        <p:par>
                          <p:cTn id="24" fill="hold">
                            <p:stCondLst>
                              <p:cond delay="3000"/>
                            </p:stCondLst>
                            <p:childTnLst>
                              <p:par>
                                <p:cTn id="25" presetID="58" presetClass="entr" presetSubtype="0" accel="100000" fill="hold" grpId="0" nodeType="afterEffect">
                                  <p:stCondLst>
                                    <p:cond delay="0"/>
                                  </p:stCondLst>
                                  <p:childTnLst>
                                    <p:set>
                                      <p:cBhvr>
                                        <p:cTn id="26" dur="1" fill="hold">
                                          <p:stCondLst>
                                            <p:cond delay="0"/>
                                          </p:stCondLst>
                                        </p:cTn>
                                        <p:tgtEl>
                                          <p:spTgt spid="31751">
                                            <p:txEl>
                                              <p:pRg st="2" end="2"/>
                                            </p:txEl>
                                          </p:spTgt>
                                        </p:tgtEl>
                                        <p:attrNameLst>
                                          <p:attrName>style.visibility</p:attrName>
                                        </p:attrNameLst>
                                      </p:cBhvr>
                                      <p:to>
                                        <p:strVal val="visible"/>
                                      </p:to>
                                    </p:set>
                                    <p:anim calcmode="lin" valueType="num">
                                      <p:cBhvr>
                                        <p:cTn id="27" dur="1000" fill="hold"/>
                                        <p:tgtEl>
                                          <p:spTgt spid="31751">
                                            <p:txEl>
                                              <p:pRg st="2" end="2"/>
                                            </p:txEl>
                                          </p:spTgt>
                                        </p:tgtEl>
                                        <p:attrNameLst>
                                          <p:attrName>ppt_w</p:attrName>
                                        </p:attrNameLst>
                                      </p:cBhvr>
                                      <p:tavLst>
                                        <p:tav tm="0">
                                          <p:val>
                                            <p:strVal val="#ppt_w*2.5"/>
                                          </p:val>
                                        </p:tav>
                                        <p:tav tm="100000">
                                          <p:val>
                                            <p:strVal val="#ppt_w"/>
                                          </p:val>
                                        </p:tav>
                                      </p:tavLst>
                                    </p:anim>
                                    <p:anim calcmode="lin" valueType="num">
                                      <p:cBhvr>
                                        <p:cTn id="28" dur="1000" fill="hold"/>
                                        <p:tgtEl>
                                          <p:spTgt spid="31751">
                                            <p:txEl>
                                              <p:pRg st="2" end="2"/>
                                            </p:txEl>
                                          </p:spTgt>
                                        </p:tgtEl>
                                        <p:attrNameLst>
                                          <p:attrName>ppt_h</p:attrName>
                                        </p:attrNameLst>
                                      </p:cBhvr>
                                      <p:tavLst>
                                        <p:tav tm="0">
                                          <p:val>
                                            <p:strVal val="#ppt_h*0.01"/>
                                          </p:val>
                                        </p:tav>
                                        <p:tav tm="100000">
                                          <p:val>
                                            <p:strVal val="#ppt_h"/>
                                          </p:val>
                                        </p:tav>
                                      </p:tavLst>
                                    </p:anim>
                                    <p:anim calcmode="lin" valueType="num">
                                      <p:cBhvr>
                                        <p:cTn id="29" dur="1000" fill="hold"/>
                                        <p:tgtEl>
                                          <p:spTgt spid="3175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1751">
                                            <p:txEl>
                                              <p:pRg st="2" end="2"/>
                                            </p:txEl>
                                          </p:spTgt>
                                        </p:tgtEl>
                                        <p:attrNameLst>
                                          <p:attrName>ppt_y</p:attrName>
                                        </p:attrNameLst>
                                      </p:cBhvr>
                                      <p:tavLst>
                                        <p:tav tm="0">
                                          <p:val>
                                            <p:strVal val="#ppt_h+1"/>
                                          </p:val>
                                        </p:tav>
                                        <p:tav tm="100000">
                                          <p:val>
                                            <p:strVal val="#ppt_y"/>
                                          </p:val>
                                        </p:tav>
                                      </p:tavLst>
                                    </p:anim>
                                    <p:animEffect transition="in" filter="fade">
                                      <p:cBhvr>
                                        <p:cTn id="31" dur="1000"/>
                                        <p:tgtEl>
                                          <p:spTgt spid="31751">
                                            <p:txEl>
                                              <p:pRg st="2" end="2"/>
                                            </p:txEl>
                                          </p:spTgt>
                                        </p:tgtEl>
                                      </p:cBhvr>
                                    </p:animEffect>
                                  </p:childTnLst>
                                </p:cTn>
                              </p:par>
                            </p:childTnLst>
                          </p:cTn>
                        </p:par>
                        <p:par>
                          <p:cTn id="32" fill="hold">
                            <p:stCondLst>
                              <p:cond delay="4000"/>
                            </p:stCondLst>
                            <p:childTnLst>
                              <p:par>
                                <p:cTn id="33" presetID="58" presetClass="entr" presetSubtype="0" accel="100000" fill="hold" grpId="0" nodeType="afterEffect">
                                  <p:stCondLst>
                                    <p:cond delay="0"/>
                                  </p:stCondLst>
                                  <p:childTnLst>
                                    <p:set>
                                      <p:cBhvr>
                                        <p:cTn id="34" dur="1" fill="hold">
                                          <p:stCondLst>
                                            <p:cond delay="0"/>
                                          </p:stCondLst>
                                        </p:cTn>
                                        <p:tgtEl>
                                          <p:spTgt spid="31751">
                                            <p:txEl>
                                              <p:pRg st="3" end="3"/>
                                            </p:txEl>
                                          </p:spTgt>
                                        </p:tgtEl>
                                        <p:attrNameLst>
                                          <p:attrName>style.visibility</p:attrName>
                                        </p:attrNameLst>
                                      </p:cBhvr>
                                      <p:to>
                                        <p:strVal val="visible"/>
                                      </p:to>
                                    </p:set>
                                    <p:anim calcmode="lin" valueType="num">
                                      <p:cBhvr>
                                        <p:cTn id="35" dur="1000" fill="hold"/>
                                        <p:tgtEl>
                                          <p:spTgt spid="31751">
                                            <p:txEl>
                                              <p:pRg st="3" end="3"/>
                                            </p:txEl>
                                          </p:spTgt>
                                        </p:tgtEl>
                                        <p:attrNameLst>
                                          <p:attrName>ppt_w</p:attrName>
                                        </p:attrNameLst>
                                      </p:cBhvr>
                                      <p:tavLst>
                                        <p:tav tm="0">
                                          <p:val>
                                            <p:strVal val="#ppt_w*2.5"/>
                                          </p:val>
                                        </p:tav>
                                        <p:tav tm="100000">
                                          <p:val>
                                            <p:strVal val="#ppt_w"/>
                                          </p:val>
                                        </p:tav>
                                      </p:tavLst>
                                    </p:anim>
                                    <p:anim calcmode="lin" valueType="num">
                                      <p:cBhvr>
                                        <p:cTn id="36" dur="1000" fill="hold"/>
                                        <p:tgtEl>
                                          <p:spTgt spid="31751">
                                            <p:txEl>
                                              <p:pRg st="3" end="3"/>
                                            </p:txEl>
                                          </p:spTgt>
                                        </p:tgtEl>
                                        <p:attrNameLst>
                                          <p:attrName>ppt_h</p:attrName>
                                        </p:attrNameLst>
                                      </p:cBhvr>
                                      <p:tavLst>
                                        <p:tav tm="0">
                                          <p:val>
                                            <p:strVal val="#ppt_h*0.01"/>
                                          </p:val>
                                        </p:tav>
                                        <p:tav tm="100000">
                                          <p:val>
                                            <p:strVal val="#ppt_h"/>
                                          </p:val>
                                        </p:tav>
                                      </p:tavLst>
                                    </p:anim>
                                    <p:anim calcmode="lin" valueType="num">
                                      <p:cBhvr>
                                        <p:cTn id="37" dur="1000" fill="hold"/>
                                        <p:tgtEl>
                                          <p:spTgt spid="31751">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1751">
                                            <p:txEl>
                                              <p:pRg st="3" end="3"/>
                                            </p:txEl>
                                          </p:spTgt>
                                        </p:tgtEl>
                                        <p:attrNameLst>
                                          <p:attrName>ppt_y</p:attrName>
                                        </p:attrNameLst>
                                      </p:cBhvr>
                                      <p:tavLst>
                                        <p:tav tm="0">
                                          <p:val>
                                            <p:strVal val="#ppt_h+1"/>
                                          </p:val>
                                        </p:tav>
                                        <p:tav tm="100000">
                                          <p:val>
                                            <p:strVal val="#ppt_y"/>
                                          </p:val>
                                        </p:tav>
                                      </p:tavLst>
                                    </p:anim>
                                    <p:animEffect transition="in" filter="fade">
                                      <p:cBhvr>
                                        <p:cTn id="39" dur="1000"/>
                                        <p:tgtEl>
                                          <p:spTgt spid="31751">
                                            <p:txEl>
                                              <p:pRg st="3" end="3"/>
                                            </p:txEl>
                                          </p:spTgt>
                                        </p:tgtEl>
                                      </p:cBhvr>
                                    </p:animEffect>
                                  </p:childTnLst>
                                </p:cTn>
                              </p:par>
                            </p:childTnLst>
                          </p:cTn>
                        </p:par>
                        <p:par>
                          <p:cTn id="40" fill="hold">
                            <p:stCondLst>
                              <p:cond delay="5000"/>
                            </p:stCondLst>
                            <p:childTnLst>
                              <p:par>
                                <p:cTn id="41" presetID="58" presetClass="entr" presetSubtype="0" accel="100000" fill="hold" grpId="0" nodeType="afterEffect">
                                  <p:stCondLst>
                                    <p:cond delay="0"/>
                                  </p:stCondLst>
                                  <p:childTnLst>
                                    <p:set>
                                      <p:cBhvr>
                                        <p:cTn id="42" dur="1" fill="hold">
                                          <p:stCondLst>
                                            <p:cond delay="0"/>
                                          </p:stCondLst>
                                        </p:cTn>
                                        <p:tgtEl>
                                          <p:spTgt spid="31751">
                                            <p:txEl>
                                              <p:pRg st="4" end="4"/>
                                            </p:txEl>
                                          </p:spTgt>
                                        </p:tgtEl>
                                        <p:attrNameLst>
                                          <p:attrName>style.visibility</p:attrName>
                                        </p:attrNameLst>
                                      </p:cBhvr>
                                      <p:to>
                                        <p:strVal val="visible"/>
                                      </p:to>
                                    </p:set>
                                    <p:anim calcmode="lin" valueType="num">
                                      <p:cBhvr>
                                        <p:cTn id="43" dur="1000" fill="hold"/>
                                        <p:tgtEl>
                                          <p:spTgt spid="31751">
                                            <p:txEl>
                                              <p:pRg st="4" end="4"/>
                                            </p:txEl>
                                          </p:spTgt>
                                        </p:tgtEl>
                                        <p:attrNameLst>
                                          <p:attrName>ppt_w</p:attrName>
                                        </p:attrNameLst>
                                      </p:cBhvr>
                                      <p:tavLst>
                                        <p:tav tm="0">
                                          <p:val>
                                            <p:strVal val="#ppt_w*2.5"/>
                                          </p:val>
                                        </p:tav>
                                        <p:tav tm="100000">
                                          <p:val>
                                            <p:strVal val="#ppt_w"/>
                                          </p:val>
                                        </p:tav>
                                      </p:tavLst>
                                    </p:anim>
                                    <p:anim calcmode="lin" valueType="num">
                                      <p:cBhvr>
                                        <p:cTn id="44" dur="1000" fill="hold"/>
                                        <p:tgtEl>
                                          <p:spTgt spid="31751">
                                            <p:txEl>
                                              <p:pRg st="4" end="4"/>
                                            </p:txEl>
                                          </p:spTgt>
                                        </p:tgtEl>
                                        <p:attrNameLst>
                                          <p:attrName>ppt_h</p:attrName>
                                        </p:attrNameLst>
                                      </p:cBhvr>
                                      <p:tavLst>
                                        <p:tav tm="0">
                                          <p:val>
                                            <p:strVal val="#ppt_h*0.01"/>
                                          </p:val>
                                        </p:tav>
                                        <p:tav tm="100000">
                                          <p:val>
                                            <p:strVal val="#ppt_h"/>
                                          </p:val>
                                        </p:tav>
                                      </p:tavLst>
                                    </p:anim>
                                    <p:anim calcmode="lin" valueType="num">
                                      <p:cBhvr>
                                        <p:cTn id="45" dur="1000" fill="hold"/>
                                        <p:tgtEl>
                                          <p:spTgt spid="31751">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1751">
                                            <p:txEl>
                                              <p:pRg st="4" end="4"/>
                                            </p:txEl>
                                          </p:spTgt>
                                        </p:tgtEl>
                                        <p:attrNameLst>
                                          <p:attrName>ppt_y</p:attrName>
                                        </p:attrNameLst>
                                      </p:cBhvr>
                                      <p:tavLst>
                                        <p:tav tm="0">
                                          <p:val>
                                            <p:strVal val="#ppt_h+1"/>
                                          </p:val>
                                        </p:tav>
                                        <p:tav tm="100000">
                                          <p:val>
                                            <p:strVal val="#ppt_y"/>
                                          </p:val>
                                        </p:tav>
                                      </p:tavLst>
                                    </p:anim>
                                    <p:animEffect transition="in" filter="fade">
                                      <p:cBhvr>
                                        <p:cTn id="47" dur="1000"/>
                                        <p:tgtEl>
                                          <p:spTgt spid="31751">
                                            <p:txEl>
                                              <p:pRg st="4" end="4"/>
                                            </p:txEl>
                                          </p:spTgt>
                                        </p:tgtEl>
                                      </p:cBhvr>
                                    </p:animEffect>
                                  </p:childTnLst>
                                </p:cTn>
                              </p:par>
                            </p:childTnLst>
                          </p:cTn>
                        </p:par>
                        <p:par>
                          <p:cTn id="48" fill="hold">
                            <p:stCondLst>
                              <p:cond delay="6000"/>
                            </p:stCondLst>
                            <p:childTnLst>
                              <p:par>
                                <p:cTn id="49" presetID="58" presetClass="entr" presetSubtype="0" accel="100000" fill="hold" grpId="0" nodeType="afterEffect">
                                  <p:stCondLst>
                                    <p:cond delay="0"/>
                                  </p:stCondLst>
                                  <p:childTnLst>
                                    <p:set>
                                      <p:cBhvr>
                                        <p:cTn id="50" dur="1" fill="hold">
                                          <p:stCondLst>
                                            <p:cond delay="0"/>
                                          </p:stCondLst>
                                        </p:cTn>
                                        <p:tgtEl>
                                          <p:spTgt spid="31751">
                                            <p:txEl>
                                              <p:pRg st="5" end="5"/>
                                            </p:txEl>
                                          </p:spTgt>
                                        </p:tgtEl>
                                        <p:attrNameLst>
                                          <p:attrName>style.visibility</p:attrName>
                                        </p:attrNameLst>
                                      </p:cBhvr>
                                      <p:to>
                                        <p:strVal val="visible"/>
                                      </p:to>
                                    </p:set>
                                    <p:anim calcmode="lin" valueType="num">
                                      <p:cBhvr>
                                        <p:cTn id="51" dur="1000" fill="hold"/>
                                        <p:tgtEl>
                                          <p:spTgt spid="31751">
                                            <p:txEl>
                                              <p:pRg st="5" end="5"/>
                                            </p:txEl>
                                          </p:spTgt>
                                        </p:tgtEl>
                                        <p:attrNameLst>
                                          <p:attrName>ppt_w</p:attrName>
                                        </p:attrNameLst>
                                      </p:cBhvr>
                                      <p:tavLst>
                                        <p:tav tm="0">
                                          <p:val>
                                            <p:strVal val="#ppt_w*2.5"/>
                                          </p:val>
                                        </p:tav>
                                        <p:tav tm="100000">
                                          <p:val>
                                            <p:strVal val="#ppt_w"/>
                                          </p:val>
                                        </p:tav>
                                      </p:tavLst>
                                    </p:anim>
                                    <p:anim calcmode="lin" valueType="num">
                                      <p:cBhvr>
                                        <p:cTn id="52" dur="1000" fill="hold"/>
                                        <p:tgtEl>
                                          <p:spTgt spid="31751">
                                            <p:txEl>
                                              <p:pRg st="5" end="5"/>
                                            </p:txEl>
                                          </p:spTgt>
                                        </p:tgtEl>
                                        <p:attrNameLst>
                                          <p:attrName>ppt_h</p:attrName>
                                        </p:attrNameLst>
                                      </p:cBhvr>
                                      <p:tavLst>
                                        <p:tav tm="0">
                                          <p:val>
                                            <p:strVal val="#ppt_h*0.01"/>
                                          </p:val>
                                        </p:tav>
                                        <p:tav tm="100000">
                                          <p:val>
                                            <p:strVal val="#ppt_h"/>
                                          </p:val>
                                        </p:tav>
                                      </p:tavLst>
                                    </p:anim>
                                    <p:anim calcmode="lin" valueType="num">
                                      <p:cBhvr>
                                        <p:cTn id="53" dur="1000" fill="hold"/>
                                        <p:tgtEl>
                                          <p:spTgt spid="31751">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1751">
                                            <p:txEl>
                                              <p:pRg st="5" end="5"/>
                                            </p:txEl>
                                          </p:spTgt>
                                        </p:tgtEl>
                                        <p:attrNameLst>
                                          <p:attrName>ppt_y</p:attrName>
                                        </p:attrNameLst>
                                      </p:cBhvr>
                                      <p:tavLst>
                                        <p:tav tm="0">
                                          <p:val>
                                            <p:strVal val="#ppt_h+1"/>
                                          </p:val>
                                        </p:tav>
                                        <p:tav tm="100000">
                                          <p:val>
                                            <p:strVal val="#ppt_y"/>
                                          </p:val>
                                        </p:tav>
                                      </p:tavLst>
                                    </p:anim>
                                    <p:animEffect transition="in" filter="fade">
                                      <p:cBhvr>
                                        <p:cTn id="55" dur="1000"/>
                                        <p:tgtEl>
                                          <p:spTgt spid="31751">
                                            <p:txEl>
                                              <p:pRg st="5" end="5"/>
                                            </p:txEl>
                                          </p:spTgt>
                                        </p:tgtEl>
                                      </p:cBhvr>
                                    </p:animEffect>
                                  </p:childTnLst>
                                </p:cTn>
                              </p:par>
                            </p:childTnLst>
                          </p:cTn>
                        </p:par>
                        <p:par>
                          <p:cTn id="56" fill="hold">
                            <p:stCondLst>
                              <p:cond delay="7000"/>
                            </p:stCondLst>
                            <p:childTnLst>
                              <p:par>
                                <p:cTn id="57" presetID="58" presetClass="entr" presetSubtype="0" accel="100000" fill="hold" grpId="0" nodeType="afterEffect">
                                  <p:stCondLst>
                                    <p:cond delay="0"/>
                                  </p:stCondLst>
                                  <p:childTnLst>
                                    <p:set>
                                      <p:cBhvr>
                                        <p:cTn id="58" dur="1" fill="hold">
                                          <p:stCondLst>
                                            <p:cond delay="0"/>
                                          </p:stCondLst>
                                        </p:cTn>
                                        <p:tgtEl>
                                          <p:spTgt spid="31751">
                                            <p:txEl>
                                              <p:pRg st="6" end="6"/>
                                            </p:txEl>
                                          </p:spTgt>
                                        </p:tgtEl>
                                        <p:attrNameLst>
                                          <p:attrName>style.visibility</p:attrName>
                                        </p:attrNameLst>
                                      </p:cBhvr>
                                      <p:to>
                                        <p:strVal val="visible"/>
                                      </p:to>
                                    </p:set>
                                    <p:anim calcmode="lin" valueType="num">
                                      <p:cBhvr>
                                        <p:cTn id="59" dur="1000" fill="hold"/>
                                        <p:tgtEl>
                                          <p:spTgt spid="31751">
                                            <p:txEl>
                                              <p:pRg st="6" end="6"/>
                                            </p:txEl>
                                          </p:spTgt>
                                        </p:tgtEl>
                                        <p:attrNameLst>
                                          <p:attrName>ppt_w</p:attrName>
                                        </p:attrNameLst>
                                      </p:cBhvr>
                                      <p:tavLst>
                                        <p:tav tm="0">
                                          <p:val>
                                            <p:strVal val="#ppt_w*2.5"/>
                                          </p:val>
                                        </p:tav>
                                        <p:tav tm="100000">
                                          <p:val>
                                            <p:strVal val="#ppt_w"/>
                                          </p:val>
                                        </p:tav>
                                      </p:tavLst>
                                    </p:anim>
                                    <p:anim calcmode="lin" valueType="num">
                                      <p:cBhvr>
                                        <p:cTn id="60" dur="1000" fill="hold"/>
                                        <p:tgtEl>
                                          <p:spTgt spid="31751">
                                            <p:txEl>
                                              <p:pRg st="6" end="6"/>
                                            </p:txEl>
                                          </p:spTgt>
                                        </p:tgtEl>
                                        <p:attrNameLst>
                                          <p:attrName>ppt_h</p:attrName>
                                        </p:attrNameLst>
                                      </p:cBhvr>
                                      <p:tavLst>
                                        <p:tav tm="0">
                                          <p:val>
                                            <p:strVal val="#ppt_h*0.01"/>
                                          </p:val>
                                        </p:tav>
                                        <p:tav tm="100000">
                                          <p:val>
                                            <p:strVal val="#ppt_h"/>
                                          </p:val>
                                        </p:tav>
                                      </p:tavLst>
                                    </p:anim>
                                    <p:anim calcmode="lin" valueType="num">
                                      <p:cBhvr>
                                        <p:cTn id="61" dur="1000" fill="hold"/>
                                        <p:tgtEl>
                                          <p:spTgt spid="31751">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1751">
                                            <p:txEl>
                                              <p:pRg st="6" end="6"/>
                                            </p:txEl>
                                          </p:spTgt>
                                        </p:tgtEl>
                                        <p:attrNameLst>
                                          <p:attrName>ppt_y</p:attrName>
                                        </p:attrNameLst>
                                      </p:cBhvr>
                                      <p:tavLst>
                                        <p:tav tm="0">
                                          <p:val>
                                            <p:strVal val="#ppt_h+1"/>
                                          </p:val>
                                        </p:tav>
                                        <p:tav tm="100000">
                                          <p:val>
                                            <p:strVal val="#ppt_y"/>
                                          </p:val>
                                        </p:tav>
                                      </p:tavLst>
                                    </p:anim>
                                    <p:animEffect transition="in" filter="fade">
                                      <p:cBhvr>
                                        <p:cTn id="63" dur="1000"/>
                                        <p:tgtEl>
                                          <p:spTgt spid="31751">
                                            <p:txEl>
                                              <p:pRg st="6" end="6"/>
                                            </p:txEl>
                                          </p:spTgt>
                                        </p:tgtEl>
                                      </p:cBhvr>
                                    </p:animEffect>
                                  </p:childTnLst>
                                </p:cTn>
                              </p:par>
                            </p:childTnLst>
                          </p:cTn>
                        </p:par>
                        <p:par>
                          <p:cTn id="64" fill="hold">
                            <p:stCondLst>
                              <p:cond delay="8000"/>
                            </p:stCondLst>
                            <p:childTnLst>
                              <p:par>
                                <p:cTn id="65" presetID="58" presetClass="entr" presetSubtype="0" accel="100000" fill="hold" grpId="0" nodeType="afterEffect">
                                  <p:stCondLst>
                                    <p:cond delay="0"/>
                                  </p:stCondLst>
                                  <p:childTnLst>
                                    <p:set>
                                      <p:cBhvr>
                                        <p:cTn id="66" dur="1" fill="hold">
                                          <p:stCondLst>
                                            <p:cond delay="0"/>
                                          </p:stCondLst>
                                        </p:cTn>
                                        <p:tgtEl>
                                          <p:spTgt spid="31751">
                                            <p:txEl>
                                              <p:pRg st="7" end="7"/>
                                            </p:txEl>
                                          </p:spTgt>
                                        </p:tgtEl>
                                        <p:attrNameLst>
                                          <p:attrName>style.visibility</p:attrName>
                                        </p:attrNameLst>
                                      </p:cBhvr>
                                      <p:to>
                                        <p:strVal val="visible"/>
                                      </p:to>
                                    </p:set>
                                    <p:anim calcmode="lin" valueType="num">
                                      <p:cBhvr>
                                        <p:cTn id="67" dur="1000" fill="hold"/>
                                        <p:tgtEl>
                                          <p:spTgt spid="31751">
                                            <p:txEl>
                                              <p:pRg st="7" end="7"/>
                                            </p:txEl>
                                          </p:spTgt>
                                        </p:tgtEl>
                                        <p:attrNameLst>
                                          <p:attrName>ppt_w</p:attrName>
                                        </p:attrNameLst>
                                      </p:cBhvr>
                                      <p:tavLst>
                                        <p:tav tm="0">
                                          <p:val>
                                            <p:strVal val="#ppt_w*2.5"/>
                                          </p:val>
                                        </p:tav>
                                        <p:tav tm="100000">
                                          <p:val>
                                            <p:strVal val="#ppt_w"/>
                                          </p:val>
                                        </p:tav>
                                      </p:tavLst>
                                    </p:anim>
                                    <p:anim calcmode="lin" valueType="num">
                                      <p:cBhvr>
                                        <p:cTn id="68" dur="1000" fill="hold"/>
                                        <p:tgtEl>
                                          <p:spTgt spid="31751">
                                            <p:txEl>
                                              <p:pRg st="7" end="7"/>
                                            </p:txEl>
                                          </p:spTgt>
                                        </p:tgtEl>
                                        <p:attrNameLst>
                                          <p:attrName>ppt_h</p:attrName>
                                        </p:attrNameLst>
                                      </p:cBhvr>
                                      <p:tavLst>
                                        <p:tav tm="0">
                                          <p:val>
                                            <p:strVal val="#ppt_h*0.01"/>
                                          </p:val>
                                        </p:tav>
                                        <p:tav tm="100000">
                                          <p:val>
                                            <p:strVal val="#ppt_h"/>
                                          </p:val>
                                        </p:tav>
                                      </p:tavLst>
                                    </p:anim>
                                    <p:anim calcmode="lin" valueType="num">
                                      <p:cBhvr>
                                        <p:cTn id="69" dur="1000" fill="hold"/>
                                        <p:tgtEl>
                                          <p:spTgt spid="31751">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1751">
                                            <p:txEl>
                                              <p:pRg st="7" end="7"/>
                                            </p:txEl>
                                          </p:spTgt>
                                        </p:tgtEl>
                                        <p:attrNameLst>
                                          <p:attrName>ppt_y</p:attrName>
                                        </p:attrNameLst>
                                      </p:cBhvr>
                                      <p:tavLst>
                                        <p:tav tm="0">
                                          <p:val>
                                            <p:strVal val="#ppt_h+1"/>
                                          </p:val>
                                        </p:tav>
                                        <p:tav tm="100000">
                                          <p:val>
                                            <p:strVal val="#ppt_y"/>
                                          </p:val>
                                        </p:tav>
                                      </p:tavLst>
                                    </p:anim>
                                    <p:animEffect transition="in" filter="fade">
                                      <p:cBhvr>
                                        <p:cTn id="71" dur="1000"/>
                                        <p:tgtEl>
                                          <p:spTgt spid="31751">
                                            <p:txEl>
                                              <p:pRg st="7" end="7"/>
                                            </p:txEl>
                                          </p:spTgt>
                                        </p:tgtEl>
                                      </p:cBhvr>
                                    </p:animEffect>
                                  </p:childTnLst>
                                </p:cTn>
                              </p:par>
                            </p:childTnLst>
                          </p:cTn>
                        </p:par>
                        <p:par>
                          <p:cTn id="72" fill="hold">
                            <p:stCondLst>
                              <p:cond delay="9000"/>
                            </p:stCondLst>
                            <p:childTnLst>
                              <p:par>
                                <p:cTn id="73" presetID="58" presetClass="entr" presetSubtype="0" accel="100000" fill="hold" grpId="0" nodeType="afterEffect">
                                  <p:stCondLst>
                                    <p:cond delay="0"/>
                                  </p:stCondLst>
                                  <p:childTnLst>
                                    <p:set>
                                      <p:cBhvr>
                                        <p:cTn id="74" dur="1" fill="hold">
                                          <p:stCondLst>
                                            <p:cond delay="0"/>
                                          </p:stCondLst>
                                        </p:cTn>
                                        <p:tgtEl>
                                          <p:spTgt spid="31751">
                                            <p:txEl>
                                              <p:pRg st="8" end="8"/>
                                            </p:txEl>
                                          </p:spTgt>
                                        </p:tgtEl>
                                        <p:attrNameLst>
                                          <p:attrName>style.visibility</p:attrName>
                                        </p:attrNameLst>
                                      </p:cBhvr>
                                      <p:to>
                                        <p:strVal val="visible"/>
                                      </p:to>
                                    </p:set>
                                    <p:anim calcmode="lin" valueType="num">
                                      <p:cBhvr>
                                        <p:cTn id="75" dur="1000" fill="hold"/>
                                        <p:tgtEl>
                                          <p:spTgt spid="31751">
                                            <p:txEl>
                                              <p:pRg st="8" end="8"/>
                                            </p:txEl>
                                          </p:spTgt>
                                        </p:tgtEl>
                                        <p:attrNameLst>
                                          <p:attrName>ppt_w</p:attrName>
                                        </p:attrNameLst>
                                      </p:cBhvr>
                                      <p:tavLst>
                                        <p:tav tm="0">
                                          <p:val>
                                            <p:strVal val="#ppt_w*2.5"/>
                                          </p:val>
                                        </p:tav>
                                        <p:tav tm="100000">
                                          <p:val>
                                            <p:strVal val="#ppt_w"/>
                                          </p:val>
                                        </p:tav>
                                      </p:tavLst>
                                    </p:anim>
                                    <p:anim calcmode="lin" valueType="num">
                                      <p:cBhvr>
                                        <p:cTn id="76" dur="1000" fill="hold"/>
                                        <p:tgtEl>
                                          <p:spTgt spid="31751">
                                            <p:txEl>
                                              <p:pRg st="8" end="8"/>
                                            </p:txEl>
                                          </p:spTgt>
                                        </p:tgtEl>
                                        <p:attrNameLst>
                                          <p:attrName>ppt_h</p:attrName>
                                        </p:attrNameLst>
                                      </p:cBhvr>
                                      <p:tavLst>
                                        <p:tav tm="0">
                                          <p:val>
                                            <p:strVal val="#ppt_h*0.01"/>
                                          </p:val>
                                        </p:tav>
                                        <p:tav tm="100000">
                                          <p:val>
                                            <p:strVal val="#ppt_h"/>
                                          </p:val>
                                        </p:tav>
                                      </p:tavLst>
                                    </p:anim>
                                    <p:anim calcmode="lin" valueType="num">
                                      <p:cBhvr>
                                        <p:cTn id="77" dur="1000" fill="hold"/>
                                        <p:tgtEl>
                                          <p:spTgt spid="31751">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31751">
                                            <p:txEl>
                                              <p:pRg st="8" end="8"/>
                                            </p:txEl>
                                          </p:spTgt>
                                        </p:tgtEl>
                                        <p:attrNameLst>
                                          <p:attrName>ppt_y</p:attrName>
                                        </p:attrNameLst>
                                      </p:cBhvr>
                                      <p:tavLst>
                                        <p:tav tm="0">
                                          <p:val>
                                            <p:strVal val="#ppt_h+1"/>
                                          </p:val>
                                        </p:tav>
                                        <p:tav tm="100000">
                                          <p:val>
                                            <p:strVal val="#ppt_y"/>
                                          </p:val>
                                        </p:tav>
                                      </p:tavLst>
                                    </p:anim>
                                    <p:animEffect transition="in" filter="fade">
                                      <p:cBhvr>
                                        <p:cTn id="79" dur="1000"/>
                                        <p:tgtEl>
                                          <p:spTgt spid="31751">
                                            <p:txEl>
                                              <p:pRg st="8" end="8"/>
                                            </p:txEl>
                                          </p:spTgt>
                                        </p:tgtEl>
                                      </p:cBhvr>
                                    </p:animEffect>
                                  </p:childTnLst>
                                </p:cTn>
                              </p:par>
                            </p:childTnLst>
                          </p:cTn>
                        </p:par>
                        <p:par>
                          <p:cTn id="80" fill="hold">
                            <p:stCondLst>
                              <p:cond delay="10000"/>
                            </p:stCondLst>
                            <p:childTnLst>
                              <p:par>
                                <p:cTn id="81" presetID="21" presetClass="entr" presetSubtype="8"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heel(8)">
                                      <p:cBhvr>
                                        <p:cTn id="83" dur="1000"/>
                                        <p:tgtEl>
                                          <p:spTgt spid="11"/>
                                        </p:tgtEl>
                                      </p:cBhvr>
                                    </p:animEffect>
                                  </p:childTnLst>
                                </p:cTn>
                              </p:par>
                            </p:childTnLst>
                          </p:cTn>
                        </p:par>
                        <p:par>
                          <p:cTn id="84" fill="hold">
                            <p:stCondLst>
                              <p:cond delay="110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31747"/>
                                        </p:tgtEl>
                                        <p:attrNameLst>
                                          <p:attrName>style.visibility</p:attrName>
                                        </p:attrNameLst>
                                      </p:cBhvr>
                                      <p:to>
                                        <p:strVal val="visible"/>
                                      </p:to>
                                    </p:set>
                                    <p:anim calcmode="lin" valueType="num">
                                      <p:cBhvr>
                                        <p:cTn id="87" dur="500" fill="hold"/>
                                        <p:tgtEl>
                                          <p:spTgt spid="31747"/>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31747"/>
                                        </p:tgtEl>
                                        <p:attrNameLst>
                                          <p:attrName>ppt_y</p:attrName>
                                        </p:attrNameLst>
                                      </p:cBhvr>
                                      <p:tavLst>
                                        <p:tav tm="0">
                                          <p:val>
                                            <p:strVal val="#ppt_y"/>
                                          </p:val>
                                        </p:tav>
                                        <p:tav tm="100000">
                                          <p:val>
                                            <p:strVal val="#ppt_y"/>
                                          </p:val>
                                        </p:tav>
                                      </p:tavLst>
                                    </p:anim>
                                    <p:anim calcmode="lin" valueType="num">
                                      <p:cBhvr>
                                        <p:cTn id="89" dur="500" fill="hold"/>
                                        <p:tgtEl>
                                          <p:spTgt spid="31747"/>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31747"/>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51" grpId="0" build="p"/>
      <p:bldP spid="317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395288" y="0"/>
            <a:ext cx="8229600" cy="1143000"/>
          </a:xfrm>
        </p:spPr>
        <p:txBody>
          <a:bodyPr/>
          <a:lstStyle/>
          <a:p>
            <a:pPr algn="ctr" eaLnBrk="1" hangingPunct="1"/>
            <a:r>
              <a:rPr lang="ro-RO" sz="4400" i="1" smtClean="0">
                <a:solidFill>
                  <a:srgbClr val="7030A0"/>
                </a:solidFill>
                <a:latin typeface="Times New Roman" pitchFamily="18" charset="0"/>
              </a:rPr>
              <a:t>Tipuri de mouse-uri</a:t>
            </a:r>
            <a:endParaRPr lang="ru-RU" sz="4400" i="1" smtClean="0">
              <a:solidFill>
                <a:srgbClr val="7030A0"/>
              </a:solidFill>
            </a:endParaRPr>
          </a:p>
        </p:txBody>
      </p:sp>
      <p:sp>
        <p:nvSpPr>
          <p:cNvPr id="40963" name="Rectangle 3"/>
          <p:cNvSpPr>
            <a:spLocks noGrp="1" noChangeArrowheads="1"/>
          </p:cNvSpPr>
          <p:nvPr>
            <p:ph sz="quarter" idx="1"/>
          </p:nvPr>
        </p:nvSpPr>
        <p:spPr>
          <a:xfrm>
            <a:off x="323850" y="1125538"/>
            <a:ext cx="4475163" cy="4276725"/>
          </a:xfrm>
        </p:spPr>
        <p:txBody>
          <a:bodyPr/>
          <a:lstStyle/>
          <a:p>
            <a:pPr marL="96838" indent="255588" algn="just" eaLnBrk="1" hangingPunct="1">
              <a:buFont typeface="Wingdings" pitchFamily="2" charset="2"/>
              <a:buChar char="Ø"/>
            </a:pPr>
            <a:r>
              <a:rPr lang="ro-RO" sz="2400" b="1" i="1" smtClean="0">
                <a:solidFill>
                  <a:srgbClr val="FF9900"/>
                </a:solidFill>
                <a:latin typeface="Times New Roman" pitchFamily="18" charset="0"/>
                <a:cs typeface="Times New Roman" pitchFamily="18" charset="0"/>
              </a:rPr>
              <a:t>optomecanic</a:t>
            </a:r>
            <a:r>
              <a:rPr lang="ro-RO" sz="2400" b="1" i="1" smtClean="0">
                <a:latin typeface="Times New Roman" pitchFamily="18" charset="0"/>
                <a:cs typeface="Times New Roman" pitchFamily="18" charset="0"/>
              </a:rPr>
              <a:t> </a:t>
            </a:r>
            <a:r>
              <a:rPr lang="ro-RO" sz="2400" smtClean="0">
                <a:latin typeface="Times New Roman" pitchFamily="18" charset="0"/>
                <a:cs typeface="Times New Roman" pitchFamily="18" charset="0"/>
              </a:rPr>
              <a:t>- are o bilă metalică sau de cauciuc ce se poate roti în toate direcţiile mutând corespunzător indicatorul pe ecran, sensul de mişcare fiind detectat prin senzorii încorporaţi; necesită mouse-pad</a:t>
            </a:r>
            <a:endParaRPr lang="en-US" sz="2400" b="1" smtClean="0">
              <a:latin typeface="Times New Roman" pitchFamily="18" charset="0"/>
              <a:cs typeface="Times New Roman" pitchFamily="18" charset="0"/>
            </a:endParaRPr>
          </a:p>
          <a:p>
            <a:pPr marL="96838" indent="255588" algn="just" eaLnBrk="1" hangingPunct="1">
              <a:buFont typeface="Wingdings" pitchFamily="2" charset="2"/>
              <a:buChar char="Ø"/>
            </a:pPr>
            <a:r>
              <a:rPr lang="ro-RO" sz="2400" b="1" i="1" smtClean="0">
                <a:solidFill>
                  <a:srgbClr val="FF9900"/>
                </a:solidFill>
                <a:latin typeface="Times New Roman" pitchFamily="18" charset="0"/>
                <a:cs typeface="Times New Roman" pitchFamily="18" charset="0"/>
              </a:rPr>
              <a:t>optic</a:t>
            </a:r>
            <a:r>
              <a:rPr lang="ro-RO" sz="2400" b="1" i="1" smtClean="0">
                <a:latin typeface="Times New Roman" pitchFamily="18" charset="0"/>
                <a:cs typeface="Times New Roman" pitchFamily="18" charset="0"/>
              </a:rPr>
              <a:t> </a:t>
            </a:r>
            <a:r>
              <a:rPr lang="ro-RO" sz="2400" smtClean="0">
                <a:latin typeface="Times New Roman" pitchFamily="18" charset="0"/>
                <a:cs typeface="Times New Roman" pitchFamily="18" charset="0"/>
              </a:rPr>
              <a:t>- pentru detectarea mişcării se foloseşte un laser; nu necesită suprafeţe speciale.</a:t>
            </a:r>
            <a:endParaRPr lang="en-US" sz="2400" smtClean="0">
              <a:latin typeface="Times New Roman" pitchFamily="18" charset="0"/>
              <a:cs typeface="Times New Roman" pitchFamily="18" charset="0"/>
            </a:endParaRPr>
          </a:p>
        </p:txBody>
      </p:sp>
      <p:pic>
        <p:nvPicPr>
          <p:cNvPr id="40964" name="Picture 6" descr="Computer_mouse"/>
          <p:cNvPicPr>
            <a:picLocks noChangeAspect="1" noChangeArrowheads="1" noCrop="1"/>
          </p:cNvPicPr>
          <p:nvPr/>
        </p:nvPicPr>
        <p:blipFill>
          <a:blip r:embed="rId2" cstate="print"/>
          <a:srcRect/>
          <a:stretch>
            <a:fillRect/>
          </a:stretch>
        </p:blipFill>
        <p:spPr bwMode="auto">
          <a:xfrm rot="-1091783">
            <a:off x="112713" y="127000"/>
            <a:ext cx="949325" cy="874713"/>
          </a:xfrm>
          <a:prstGeom prst="ellipse">
            <a:avLst/>
          </a:prstGeom>
          <a:ln>
            <a:noFill/>
          </a:ln>
          <a:effectLst>
            <a:softEdge rad="112500"/>
          </a:effectLst>
        </p:spPr>
      </p:pic>
      <p:sp>
        <p:nvSpPr>
          <p:cNvPr id="7" name="Text Box 5"/>
          <p:cNvSpPr txBox="1">
            <a:spLocks noChangeArrowheads="1"/>
          </p:cNvSpPr>
          <p:nvPr/>
        </p:nvSpPr>
        <p:spPr bwMode="auto">
          <a:xfrm>
            <a:off x="250825" y="5013325"/>
            <a:ext cx="8229600" cy="830263"/>
          </a:xfrm>
          <a:prstGeom prst="rect">
            <a:avLst/>
          </a:prstGeom>
          <a:noFill/>
          <a:ln w="9525" algn="ctr">
            <a:noFill/>
            <a:miter lim="800000"/>
            <a:headEnd/>
            <a:tailEnd/>
          </a:ln>
        </p:spPr>
        <p:txBody>
          <a:bodyPr>
            <a:spAutoFit/>
          </a:bodyPr>
          <a:lstStyle/>
          <a:p>
            <a:pPr marL="96838" indent="255588" fontAlgn="auto">
              <a:spcBef>
                <a:spcPct val="50000"/>
              </a:spcBef>
              <a:spcAft>
                <a:spcPts val="0"/>
              </a:spcAft>
              <a:buClr>
                <a:schemeClr val="tx1">
                  <a:shade val="95000"/>
                </a:schemeClr>
              </a:buClr>
              <a:buSzPct val="65000"/>
              <a:buFont typeface="Wingdings 2"/>
              <a:buNone/>
              <a:defRPr/>
            </a:pPr>
            <a:r>
              <a:rPr lang="fr-FR" sz="2400" dirty="0">
                <a:latin typeface="Times New Roman" pitchFamily="18" charset="0"/>
                <a:cs typeface="Times New Roman" pitchFamily="18" charset="0"/>
              </a:rPr>
              <a:t>Conectarea la desktop se poate face cu ajutorul unui cablu pe portul serial, pe portul PS2 sau pe portul USB.</a:t>
            </a:r>
            <a:endParaRPr lang="en-US" sz="2400" dirty="0">
              <a:latin typeface="Times New Roman" pitchFamily="18" charset="0"/>
              <a:cs typeface="Times New Roman" pitchFamily="18" charset="0"/>
            </a:endParaRPr>
          </a:p>
        </p:txBody>
      </p:sp>
      <p:pic>
        <p:nvPicPr>
          <p:cNvPr id="40966" name="Picture 17"/>
          <p:cNvPicPr>
            <a:picLocks noChangeAspect="1" noChangeArrowheads="1"/>
          </p:cNvPicPr>
          <p:nvPr/>
        </p:nvPicPr>
        <p:blipFill>
          <a:blip r:embed="rId3" cstate="print"/>
          <a:srcRect/>
          <a:stretch>
            <a:fillRect/>
          </a:stretch>
        </p:blipFill>
        <p:spPr bwMode="auto">
          <a:xfrm>
            <a:off x="5651500" y="1484313"/>
            <a:ext cx="2389188" cy="1584325"/>
          </a:xfrm>
          <a:prstGeom prst="rect">
            <a:avLst/>
          </a:prstGeom>
          <a:ln>
            <a:noFill/>
          </a:ln>
          <a:effectLst>
            <a:softEdge rad="112500"/>
          </a:effectLst>
        </p:spPr>
      </p:pic>
      <p:pic>
        <p:nvPicPr>
          <p:cNvPr id="40967" name="Picture 15"/>
          <p:cNvPicPr>
            <a:picLocks noChangeAspect="1" noChangeArrowheads="1"/>
          </p:cNvPicPr>
          <p:nvPr/>
        </p:nvPicPr>
        <p:blipFill>
          <a:blip r:embed="rId4" cstate="print"/>
          <a:srcRect/>
          <a:stretch>
            <a:fillRect/>
          </a:stretch>
        </p:blipFill>
        <p:spPr bwMode="auto">
          <a:xfrm rot="1449822">
            <a:off x="7632700" y="3422650"/>
            <a:ext cx="1301750" cy="1301750"/>
          </a:xfrm>
          <a:prstGeom prst="rect">
            <a:avLst/>
          </a:prstGeom>
          <a:ln>
            <a:noFill/>
          </a:ln>
          <a:effectLst>
            <a:softEdge rad="112500"/>
          </a:effectLst>
        </p:spPr>
      </p:pic>
      <p:pic>
        <p:nvPicPr>
          <p:cNvPr id="40968" name="Picture 11"/>
          <p:cNvPicPr>
            <a:picLocks noChangeAspect="1" noChangeArrowheads="1"/>
          </p:cNvPicPr>
          <p:nvPr/>
        </p:nvPicPr>
        <p:blipFill>
          <a:blip r:embed="rId5" cstate="print"/>
          <a:srcRect/>
          <a:stretch>
            <a:fillRect/>
          </a:stretch>
        </p:blipFill>
        <p:spPr bwMode="auto">
          <a:xfrm rot="-1566406">
            <a:off x="5232400" y="3497263"/>
            <a:ext cx="1273175" cy="1335087"/>
          </a:xfrm>
          <a:prstGeom prst="rect">
            <a:avLst/>
          </a:prstGeom>
          <a:ln>
            <a:noFill/>
          </a:ln>
          <a:effectLst>
            <a:softEdge rad="112500"/>
          </a:effectLst>
        </p:spPr>
      </p:pic>
      <p:sp>
        <p:nvSpPr>
          <p:cNvPr id="10" name="Action Button: Back or Previous 9">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1" name="Action Button: Home 10">
            <a:hlinkClick r:id="rId6"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2" name="Action Button: Forward or Next 11">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pic>
        <p:nvPicPr>
          <p:cNvPr id="13" name="Picture 6" descr="Computer_mouse"/>
          <p:cNvPicPr>
            <a:picLocks noChangeAspect="1" noChangeArrowheads="1" noCrop="1"/>
          </p:cNvPicPr>
          <p:nvPr/>
        </p:nvPicPr>
        <p:blipFill>
          <a:blip r:embed="rId2" cstate="print"/>
          <a:srcRect/>
          <a:stretch>
            <a:fillRect/>
          </a:stretch>
        </p:blipFill>
        <p:spPr bwMode="auto">
          <a:xfrm rot="1698517">
            <a:off x="8077525" y="231390"/>
            <a:ext cx="920226" cy="848866"/>
          </a:xfrm>
          <a:prstGeom prst="ellipse">
            <a:avLst/>
          </a:prstGeom>
          <a:ln>
            <a:noFill/>
          </a:ln>
          <a:effectLst>
            <a:softEdge rad="112500"/>
          </a:effec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checkerboard(across)">
                                      <p:cBhvr>
                                        <p:cTn id="7" dur="1000"/>
                                        <p:tgtEl>
                                          <p:spTgt spid="40962"/>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40964"/>
                                        </p:tgtEl>
                                        <p:attrNameLst>
                                          <p:attrName>style.visibility</p:attrName>
                                        </p:attrNameLst>
                                      </p:cBhvr>
                                      <p:to>
                                        <p:strVal val="visible"/>
                                      </p:to>
                                    </p:set>
                                    <p:animEffect transition="in" filter="fade">
                                      <p:cBhvr>
                                        <p:cTn id="11" dur="2000"/>
                                        <p:tgtEl>
                                          <p:spTgt spid="40964"/>
                                        </p:tgtEl>
                                      </p:cBhvr>
                                    </p:animEffect>
                                    <p:anim calcmode="lin" valueType="num">
                                      <p:cBhvr>
                                        <p:cTn id="12" dur="2000" fill="hold"/>
                                        <p:tgtEl>
                                          <p:spTgt spid="40964"/>
                                        </p:tgtEl>
                                        <p:attrNameLst>
                                          <p:attrName>style.rotation</p:attrName>
                                        </p:attrNameLst>
                                      </p:cBhvr>
                                      <p:tavLst>
                                        <p:tav tm="0">
                                          <p:val>
                                            <p:fltVal val="720"/>
                                          </p:val>
                                        </p:tav>
                                        <p:tav tm="100000">
                                          <p:val>
                                            <p:fltVal val="0"/>
                                          </p:val>
                                        </p:tav>
                                      </p:tavLst>
                                    </p:anim>
                                    <p:anim calcmode="lin" valueType="num">
                                      <p:cBhvr>
                                        <p:cTn id="13" dur="2000" fill="hold"/>
                                        <p:tgtEl>
                                          <p:spTgt spid="40964"/>
                                        </p:tgtEl>
                                        <p:attrNameLst>
                                          <p:attrName>ppt_h</p:attrName>
                                        </p:attrNameLst>
                                      </p:cBhvr>
                                      <p:tavLst>
                                        <p:tav tm="0">
                                          <p:val>
                                            <p:fltVal val="0"/>
                                          </p:val>
                                        </p:tav>
                                        <p:tav tm="100000">
                                          <p:val>
                                            <p:strVal val="#ppt_h"/>
                                          </p:val>
                                        </p:tav>
                                      </p:tavLst>
                                    </p:anim>
                                    <p:anim calcmode="lin" valueType="num">
                                      <p:cBhvr>
                                        <p:cTn id="14" dur="2000" fill="hold"/>
                                        <p:tgtEl>
                                          <p:spTgt spid="40964"/>
                                        </p:tgtEl>
                                        <p:attrNameLst>
                                          <p:attrName>ppt_w</p:attrName>
                                        </p:attrNameLst>
                                      </p:cBhvr>
                                      <p:tavLst>
                                        <p:tav tm="0">
                                          <p:val>
                                            <p:fltVal val="0"/>
                                          </p:val>
                                        </p:tav>
                                        <p:tav tm="100000">
                                          <p:val>
                                            <p:strVal val="#ppt_w"/>
                                          </p:val>
                                        </p:tav>
                                      </p:tavLst>
                                    </p:anim>
                                  </p:childTnLst>
                                </p:cTn>
                              </p:par>
                              <p:par>
                                <p:cTn id="15" presetID="3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style.rotation</p:attrName>
                                        </p:attrNameLst>
                                      </p:cBhvr>
                                      <p:tavLst>
                                        <p:tav tm="0">
                                          <p:val>
                                            <p:fltVal val="720"/>
                                          </p:val>
                                        </p:tav>
                                        <p:tav tm="100000">
                                          <p:val>
                                            <p:fltVal val="0"/>
                                          </p:val>
                                        </p:tav>
                                      </p:tavLst>
                                    </p:anim>
                                    <p:anim calcmode="lin" valueType="num">
                                      <p:cBhvr>
                                        <p:cTn id="19" dur="2000" fill="hold"/>
                                        <p:tgtEl>
                                          <p:spTgt spid="13"/>
                                        </p:tgtEl>
                                        <p:attrNameLst>
                                          <p:attrName>ppt_h</p:attrName>
                                        </p:attrNameLst>
                                      </p:cBhvr>
                                      <p:tavLst>
                                        <p:tav tm="0">
                                          <p:val>
                                            <p:fltVal val="0"/>
                                          </p:val>
                                        </p:tav>
                                        <p:tav tm="100000">
                                          <p:val>
                                            <p:strVal val="#ppt_h"/>
                                          </p:val>
                                        </p:tav>
                                      </p:tavLst>
                                    </p:anim>
                                    <p:anim calcmode="lin" valueType="num">
                                      <p:cBhvr>
                                        <p:cTn id="20" dur="2000" fill="hold"/>
                                        <p:tgtEl>
                                          <p:spTgt spid="13"/>
                                        </p:tgtEl>
                                        <p:attrNameLst>
                                          <p:attrName>ppt_w</p:attrName>
                                        </p:attrNameLst>
                                      </p:cBhvr>
                                      <p:tavLst>
                                        <p:tav tm="0">
                                          <p:val>
                                            <p:fltVal val="0"/>
                                          </p:val>
                                        </p:tav>
                                        <p:tav tm="100000">
                                          <p:val>
                                            <p:strVal val="#ppt_w"/>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40963">
                                            <p:txEl>
                                              <p:pRg st="0" end="0"/>
                                            </p:txEl>
                                          </p:spTgt>
                                        </p:tgtEl>
                                        <p:attrNameLst>
                                          <p:attrName>style.visibility</p:attrName>
                                        </p:attrNameLst>
                                      </p:cBhvr>
                                      <p:to>
                                        <p:strVal val="visible"/>
                                      </p:to>
                                    </p:set>
                                    <p:animEffect transition="in" filter="wipe(up)">
                                      <p:cBhvr>
                                        <p:cTn id="24" dur="3000"/>
                                        <p:tgtEl>
                                          <p:spTgt spid="40963">
                                            <p:txEl>
                                              <p:pRg st="0" end="0"/>
                                            </p:txEl>
                                          </p:spTgt>
                                        </p:tgtEl>
                                      </p:cBhvr>
                                    </p:animEffect>
                                  </p:childTnLst>
                                </p:cTn>
                              </p:par>
                            </p:childTnLst>
                          </p:cTn>
                        </p:par>
                        <p:par>
                          <p:cTn id="25" fill="hold">
                            <p:stCondLst>
                              <p:cond delay="6000"/>
                            </p:stCondLst>
                            <p:childTnLst>
                              <p:par>
                                <p:cTn id="26" presetID="22" presetClass="entr" presetSubtype="1" fill="hold" grpId="0" nodeType="afterEffect">
                                  <p:stCondLst>
                                    <p:cond delay="0"/>
                                  </p:stCondLst>
                                  <p:childTnLst>
                                    <p:set>
                                      <p:cBhvr>
                                        <p:cTn id="27" dur="1" fill="hold">
                                          <p:stCondLst>
                                            <p:cond delay="0"/>
                                          </p:stCondLst>
                                        </p:cTn>
                                        <p:tgtEl>
                                          <p:spTgt spid="40963">
                                            <p:txEl>
                                              <p:pRg st="1" end="1"/>
                                            </p:txEl>
                                          </p:spTgt>
                                        </p:tgtEl>
                                        <p:attrNameLst>
                                          <p:attrName>style.visibility</p:attrName>
                                        </p:attrNameLst>
                                      </p:cBhvr>
                                      <p:to>
                                        <p:strVal val="visible"/>
                                      </p:to>
                                    </p:set>
                                    <p:animEffect transition="in" filter="wipe(up)">
                                      <p:cBhvr>
                                        <p:cTn id="28" dur="3000"/>
                                        <p:tgtEl>
                                          <p:spTgt spid="40963">
                                            <p:txEl>
                                              <p:pRg st="1" end="1"/>
                                            </p:txEl>
                                          </p:spTgt>
                                        </p:tgtEl>
                                      </p:cBhvr>
                                    </p:animEffect>
                                  </p:childTnLst>
                                </p:cTn>
                              </p:par>
                            </p:childTnLst>
                          </p:cTn>
                        </p:par>
                        <p:par>
                          <p:cTn id="29" fill="hold">
                            <p:stCondLst>
                              <p:cond delay="9000"/>
                            </p:stCondLst>
                            <p:childTnLst>
                              <p:par>
                                <p:cTn id="30" presetID="21" presetClass="entr" presetSubtype="1" fill="hold" nodeType="afterEffect">
                                  <p:stCondLst>
                                    <p:cond delay="0"/>
                                  </p:stCondLst>
                                  <p:childTnLst>
                                    <p:set>
                                      <p:cBhvr>
                                        <p:cTn id="31" dur="1" fill="hold">
                                          <p:stCondLst>
                                            <p:cond delay="0"/>
                                          </p:stCondLst>
                                        </p:cTn>
                                        <p:tgtEl>
                                          <p:spTgt spid="40966"/>
                                        </p:tgtEl>
                                        <p:attrNameLst>
                                          <p:attrName>style.visibility</p:attrName>
                                        </p:attrNameLst>
                                      </p:cBhvr>
                                      <p:to>
                                        <p:strVal val="visible"/>
                                      </p:to>
                                    </p:set>
                                    <p:animEffect transition="in" filter="wheel(1)">
                                      <p:cBhvr>
                                        <p:cTn id="32" dur="2000"/>
                                        <p:tgtEl>
                                          <p:spTgt spid="40966"/>
                                        </p:tgtEl>
                                      </p:cBhvr>
                                    </p:animEffect>
                                  </p:childTnLst>
                                </p:cTn>
                              </p:par>
                            </p:childTnLst>
                          </p:cTn>
                        </p:par>
                        <p:par>
                          <p:cTn id="33" fill="hold">
                            <p:stCondLst>
                              <p:cond delay="11000"/>
                            </p:stCondLst>
                            <p:childTnLst>
                              <p:par>
                                <p:cTn id="34" presetID="21" presetClass="entr" presetSubtype="2" fill="hold" nodeType="afterEffect">
                                  <p:stCondLst>
                                    <p:cond delay="0"/>
                                  </p:stCondLst>
                                  <p:childTnLst>
                                    <p:set>
                                      <p:cBhvr>
                                        <p:cTn id="35" dur="1" fill="hold">
                                          <p:stCondLst>
                                            <p:cond delay="0"/>
                                          </p:stCondLst>
                                        </p:cTn>
                                        <p:tgtEl>
                                          <p:spTgt spid="40968"/>
                                        </p:tgtEl>
                                        <p:attrNameLst>
                                          <p:attrName>style.visibility</p:attrName>
                                        </p:attrNameLst>
                                      </p:cBhvr>
                                      <p:to>
                                        <p:strVal val="visible"/>
                                      </p:to>
                                    </p:set>
                                    <p:animEffect transition="in" filter="wheel(2)">
                                      <p:cBhvr>
                                        <p:cTn id="36" dur="2000"/>
                                        <p:tgtEl>
                                          <p:spTgt spid="40968"/>
                                        </p:tgtEl>
                                      </p:cBhvr>
                                    </p:animEffect>
                                  </p:childTnLst>
                                </p:cTn>
                              </p:par>
                            </p:childTnLst>
                          </p:cTn>
                        </p:par>
                        <p:par>
                          <p:cTn id="37" fill="hold">
                            <p:stCondLst>
                              <p:cond delay="13000"/>
                            </p:stCondLst>
                            <p:childTnLst>
                              <p:par>
                                <p:cTn id="38" presetID="21" presetClass="entr" presetSubtype="3" fill="hold" nodeType="afterEffect">
                                  <p:stCondLst>
                                    <p:cond delay="0"/>
                                  </p:stCondLst>
                                  <p:childTnLst>
                                    <p:set>
                                      <p:cBhvr>
                                        <p:cTn id="39" dur="1" fill="hold">
                                          <p:stCondLst>
                                            <p:cond delay="0"/>
                                          </p:stCondLst>
                                        </p:cTn>
                                        <p:tgtEl>
                                          <p:spTgt spid="40967"/>
                                        </p:tgtEl>
                                        <p:attrNameLst>
                                          <p:attrName>style.visibility</p:attrName>
                                        </p:attrNameLst>
                                      </p:cBhvr>
                                      <p:to>
                                        <p:strVal val="visible"/>
                                      </p:to>
                                    </p:set>
                                    <p:animEffect transition="in" filter="wheel(3)">
                                      <p:cBhvr>
                                        <p:cTn id="40" dur="2000"/>
                                        <p:tgtEl>
                                          <p:spTgt spid="40967"/>
                                        </p:tgtEl>
                                      </p:cBhvr>
                                    </p:animEffect>
                                  </p:childTnLst>
                                </p:cTn>
                              </p:par>
                            </p:childTnLst>
                          </p:cTn>
                        </p:par>
                        <p:par>
                          <p:cTn id="41" fill="hold">
                            <p:stCondLst>
                              <p:cond delay="15000"/>
                            </p:stCondLst>
                            <p:childTnLst>
                              <p:par>
                                <p:cTn id="42" presetID="8" presetClass="entr" presetSubtype="32"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amond(out)">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1692275" y="274638"/>
            <a:ext cx="5688013" cy="1143000"/>
          </a:xfrm>
        </p:spPr>
        <p:txBody>
          <a:bodyPr>
            <a:normAutofit fontScale="90000"/>
          </a:bodyPr>
          <a:lstStyle/>
          <a:p>
            <a:pPr algn="ctr" eaLnBrk="1" hangingPunct="1"/>
            <a:r>
              <a:rPr lang="en-GB" sz="4400" i="1" smtClean="0">
                <a:solidFill>
                  <a:srgbClr val="C00000"/>
                </a:solidFill>
                <a:latin typeface="Times New Roman" pitchFamily="18" charset="0"/>
                <a:cs typeface="Times New Roman" pitchFamily="18" charset="0"/>
              </a:rPr>
              <a:t>Trackball</a:t>
            </a:r>
            <a:r>
              <a:rPr lang="ro-RO" sz="4400" i="1" smtClean="0">
                <a:solidFill>
                  <a:srgbClr val="C00000"/>
                </a:solidFill>
                <a:latin typeface="Times New Roman" pitchFamily="18" charset="0"/>
                <a:cs typeface="Times New Roman" pitchFamily="18" charset="0"/>
              </a:rPr>
              <a:t/>
            </a:r>
            <a:br>
              <a:rPr lang="ro-RO" sz="4400" i="1" smtClean="0">
                <a:solidFill>
                  <a:srgbClr val="C00000"/>
                </a:solidFill>
                <a:latin typeface="Times New Roman" pitchFamily="18" charset="0"/>
                <a:cs typeface="Times New Roman" pitchFamily="18" charset="0"/>
              </a:rPr>
            </a:br>
            <a:r>
              <a:rPr lang="ro-RO" sz="4400" i="1" smtClean="0">
                <a:solidFill>
                  <a:srgbClr val="C00000"/>
                </a:solidFill>
                <a:latin typeface="Times New Roman" pitchFamily="18" charset="0"/>
                <a:cs typeface="Times New Roman" pitchFamily="18" charset="0"/>
              </a:rPr>
              <a:t>(bila rulantă)</a:t>
            </a:r>
            <a:endParaRPr lang="ru-RU" sz="4400" i="1" smtClean="0">
              <a:solidFill>
                <a:srgbClr val="C00000"/>
              </a:solidFill>
              <a:latin typeface="Times New Roman" pitchFamily="18" charset="0"/>
              <a:cs typeface="Times New Roman" pitchFamily="18" charset="0"/>
            </a:endParaRPr>
          </a:p>
        </p:txBody>
      </p:sp>
      <p:sp>
        <p:nvSpPr>
          <p:cNvPr id="41987" name="Rectangle 3"/>
          <p:cNvSpPr>
            <a:spLocks noGrp="1" noChangeArrowheads="1"/>
          </p:cNvSpPr>
          <p:nvPr>
            <p:ph sz="quarter" idx="1"/>
          </p:nvPr>
        </p:nvSpPr>
        <p:spPr>
          <a:xfrm>
            <a:off x="457200" y="1600200"/>
            <a:ext cx="8229600" cy="3484563"/>
          </a:xfrm>
        </p:spPr>
        <p:txBody>
          <a:bodyPr/>
          <a:lstStyle/>
          <a:p>
            <a:pPr marL="96838" indent="255588" algn="just" eaLnBrk="1" hangingPunct="1">
              <a:lnSpc>
                <a:spcPct val="90000"/>
              </a:lnSpc>
              <a:buFontTx/>
              <a:buNone/>
            </a:pPr>
            <a:r>
              <a:rPr lang="ro-RO" sz="2400" smtClean="0"/>
              <a:t> </a:t>
            </a:r>
            <a:r>
              <a:rPr lang="ro-RO" sz="2400" smtClean="0">
                <a:latin typeface="Times New Roman" pitchFamily="18" charset="0"/>
                <a:cs typeface="Times New Roman" pitchFamily="18" charset="0"/>
              </a:rPr>
              <a:t>Dispozitiv de intrare ce poate fi considerat un mouse aşezat pe spate: mutarea cursorului se poate face prin rotirea bilei cu ajutorul degetelor sau palmelor. </a:t>
            </a:r>
          </a:p>
          <a:p>
            <a:pPr marL="96838" indent="255588" algn="just" eaLnBrk="1" hangingPunct="1">
              <a:lnSpc>
                <a:spcPct val="90000"/>
              </a:lnSpc>
              <a:buFontTx/>
              <a:buNone/>
            </a:pPr>
            <a:r>
              <a:rPr lang="ro-RO" sz="2400" smtClean="0">
                <a:latin typeface="Times New Roman" pitchFamily="18" charset="0"/>
                <a:cs typeface="Times New Roman" pitchFamily="18" charset="0"/>
              </a:rPr>
              <a:t>De obicei există de la unul la trei butoane plasate lângă bilă. Permite indicarea, selectarea, inserarea şi este folosit în interfaţă grafică</a:t>
            </a:r>
            <a:r>
              <a:rPr lang="ro-RO" sz="2400" b="1" smtClean="0">
                <a:latin typeface="Times New Roman" pitchFamily="18" charset="0"/>
                <a:cs typeface="Times New Roman" pitchFamily="18" charset="0"/>
              </a:rPr>
              <a:t>). </a:t>
            </a:r>
            <a:r>
              <a:rPr lang="ro-RO" sz="2400" smtClean="0">
                <a:latin typeface="Times New Roman" pitchFamily="18" charset="0"/>
                <a:cs typeface="Times New Roman" pitchFamily="18" charset="0"/>
              </a:rPr>
              <a:t>Avantajul principal faţă de mouse este acela că nu necesită o suprafaţă de lucru, putând fi aşezat oriunde. </a:t>
            </a:r>
          </a:p>
          <a:p>
            <a:pPr marL="96838" indent="255588" algn="just" eaLnBrk="1" hangingPunct="1">
              <a:lnSpc>
                <a:spcPct val="90000"/>
              </a:lnSpc>
              <a:buFontTx/>
              <a:buNone/>
            </a:pPr>
            <a:r>
              <a:rPr lang="ro-RO" sz="2400" smtClean="0">
                <a:latin typeface="Times New Roman" pitchFamily="18" charset="0"/>
                <a:cs typeface="Times New Roman" pitchFamily="18" charset="0"/>
              </a:rPr>
              <a:t>Deseori este folosit în locul unui mouse pe un computer portabil (laptop).</a:t>
            </a:r>
            <a:endParaRPr lang="en-US" sz="2400" smtClean="0">
              <a:latin typeface="Times New Roman" pitchFamily="18" charset="0"/>
              <a:cs typeface="Times New Roman" pitchFamily="18" charset="0"/>
            </a:endParaRPr>
          </a:p>
        </p:txBody>
      </p:sp>
      <p:pic>
        <p:nvPicPr>
          <p:cNvPr id="41988" name="Picture 10" descr="1084852947"/>
          <p:cNvPicPr>
            <a:picLocks noChangeAspect="1" noChangeArrowheads="1"/>
          </p:cNvPicPr>
          <p:nvPr/>
        </p:nvPicPr>
        <p:blipFill>
          <a:blip r:embed="rId2" cstate="print"/>
          <a:srcRect/>
          <a:stretch>
            <a:fillRect/>
          </a:stretch>
        </p:blipFill>
        <p:spPr bwMode="auto">
          <a:xfrm rot="-947030">
            <a:off x="161925" y="161925"/>
            <a:ext cx="1382713" cy="1382713"/>
          </a:xfrm>
          <a:prstGeom prst="rect">
            <a:avLst/>
          </a:prstGeom>
          <a:noFill/>
          <a:ln w="9525">
            <a:noFill/>
            <a:miter lim="800000"/>
            <a:headEnd/>
            <a:tailEnd/>
          </a:ln>
        </p:spPr>
      </p:pic>
      <p:pic>
        <p:nvPicPr>
          <p:cNvPr id="41989" name="Picture 6" descr="2019014188"/>
          <p:cNvPicPr>
            <a:picLocks noChangeAspect="1" noChangeArrowheads="1"/>
          </p:cNvPicPr>
          <p:nvPr/>
        </p:nvPicPr>
        <p:blipFill>
          <a:blip r:embed="rId3" cstate="print"/>
          <a:srcRect/>
          <a:stretch>
            <a:fillRect/>
          </a:stretch>
        </p:blipFill>
        <p:spPr bwMode="auto">
          <a:xfrm rot="1540329">
            <a:off x="7694613" y="193675"/>
            <a:ext cx="1209675" cy="1381125"/>
          </a:xfrm>
          <a:prstGeom prst="rect">
            <a:avLst/>
          </a:prstGeom>
          <a:noFill/>
          <a:ln w="9525">
            <a:noFill/>
            <a:miter lim="800000"/>
            <a:headEnd/>
            <a:tailEnd/>
          </a:ln>
        </p:spPr>
      </p:pic>
      <p:pic>
        <p:nvPicPr>
          <p:cNvPr id="41990" name="Picture 7" descr="143569331"/>
          <p:cNvPicPr>
            <a:picLocks noChangeAspect="1" noChangeArrowheads="1"/>
          </p:cNvPicPr>
          <p:nvPr/>
        </p:nvPicPr>
        <p:blipFill>
          <a:blip r:embed="rId4" cstate="print"/>
          <a:srcRect/>
          <a:stretch>
            <a:fillRect/>
          </a:stretch>
        </p:blipFill>
        <p:spPr bwMode="auto">
          <a:xfrm>
            <a:off x="1331913" y="4797425"/>
            <a:ext cx="2232025" cy="1741488"/>
          </a:xfrm>
          <a:prstGeom prst="ellipse">
            <a:avLst/>
          </a:prstGeom>
          <a:ln>
            <a:noFill/>
          </a:ln>
          <a:effectLst>
            <a:softEdge rad="112500"/>
          </a:effectLst>
        </p:spPr>
      </p:pic>
      <p:pic>
        <p:nvPicPr>
          <p:cNvPr id="41991" name="Picture 9" descr="851664329"/>
          <p:cNvPicPr>
            <a:picLocks noChangeAspect="1" noChangeArrowheads="1"/>
          </p:cNvPicPr>
          <p:nvPr/>
        </p:nvPicPr>
        <p:blipFill>
          <a:blip r:embed="rId5" cstate="print"/>
          <a:srcRect/>
          <a:stretch>
            <a:fillRect/>
          </a:stretch>
        </p:blipFill>
        <p:spPr bwMode="auto">
          <a:xfrm>
            <a:off x="4787900" y="4809500"/>
            <a:ext cx="2304380" cy="1773863"/>
          </a:xfrm>
          <a:prstGeom prst="ellipse">
            <a:avLst/>
          </a:prstGeom>
          <a:ln>
            <a:noFill/>
          </a:ln>
          <a:effectLst>
            <a:softEdge rad="112500"/>
          </a:effectLst>
        </p:spPr>
      </p:pic>
      <p:sp>
        <p:nvSpPr>
          <p:cNvPr id="9" name="Action Button: Back or Previous 8">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1" name="Action Button: Home 10">
            <a:hlinkClick r:id="rId6"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2" name="Action Button: Forward or Next 11">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2000" fill="hold"/>
                                        <p:tgtEl>
                                          <p:spTgt spid="41986"/>
                                        </p:tgtEl>
                                        <p:attrNameLst>
                                          <p:attrName>ppt_w</p:attrName>
                                        </p:attrNameLst>
                                      </p:cBhvr>
                                      <p:tavLst>
                                        <p:tav tm="0">
                                          <p:val>
                                            <p:fltVal val="0"/>
                                          </p:val>
                                        </p:tav>
                                        <p:tav tm="100000">
                                          <p:val>
                                            <p:strVal val="#ppt_w"/>
                                          </p:val>
                                        </p:tav>
                                      </p:tavLst>
                                    </p:anim>
                                    <p:anim calcmode="lin" valueType="num">
                                      <p:cBhvr>
                                        <p:cTn id="8" dur="2000" fill="hold"/>
                                        <p:tgtEl>
                                          <p:spTgt spid="41986"/>
                                        </p:tgtEl>
                                        <p:attrNameLst>
                                          <p:attrName>ppt_h</p:attrName>
                                        </p:attrNameLst>
                                      </p:cBhvr>
                                      <p:tavLst>
                                        <p:tav tm="0">
                                          <p:val>
                                            <p:fltVal val="0"/>
                                          </p:val>
                                        </p:tav>
                                        <p:tav tm="100000">
                                          <p:val>
                                            <p:strVal val="#ppt_h"/>
                                          </p:val>
                                        </p:tav>
                                      </p:tavLst>
                                    </p:anim>
                                    <p:anim calcmode="lin" valueType="num">
                                      <p:cBhvr>
                                        <p:cTn id="9" dur="2000" fill="hold"/>
                                        <p:tgtEl>
                                          <p:spTgt spid="4198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198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5" presetClass="entr" presetSubtype="10" fill="hold" nodeType="afterEffect">
                                  <p:stCondLst>
                                    <p:cond delay="0"/>
                                  </p:stCondLst>
                                  <p:childTnLst>
                                    <p:set>
                                      <p:cBhvr>
                                        <p:cTn id="13" dur="1" fill="hold">
                                          <p:stCondLst>
                                            <p:cond delay="0"/>
                                          </p:stCondLst>
                                        </p:cTn>
                                        <p:tgtEl>
                                          <p:spTgt spid="41988"/>
                                        </p:tgtEl>
                                        <p:attrNameLst>
                                          <p:attrName>style.visibility</p:attrName>
                                        </p:attrNameLst>
                                      </p:cBhvr>
                                      <p:to>
                                        <p:strVal val="visible"/>
                                      </p:to>
                                    </p:set>
                                    <p:animEffect transition="in" filter="checkerboard(across)">
                                      <p:cBhvr>
                                        <p:cTn id="14" dur="1000"/>
                                        <p:tgtEl>
                                          <p:spTgt spid="41988"/>
                                        </p:tgtEl>
                                      </p:cBhvr>
                                    </p:animEffect>
                                  </p:childTnLst>
                                </p:cTn>
                              </p:par>
                              <p:par>
                                <p:cTn id="15" presetID="5" presetClass="entr" presetSubtype="5" fill="hold" nodeType="with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checkerboard(down)">
                                      <p:cBhvr>
                                        <p:cTn id="17" dur="1000"/>
                                        <p:tgtEl>
                                          <p:spTgt spid="41989"/>
                                        </p:tgtEl>
                                      </p:cBhvr>
                                    </p:animEffect>
                                  </p:childTnLst>
                                </p:cTn>
                              </p:par>
                            </p:childTnLst>
                          </p:cTn>
                        </p:par>
                        <p:par>
                          <p:cTn id="18" fill="hold">
                            <p:stCondLst>
                              <p:cond delay="3000"/>
                            </p:stCondLst>
                            <p:childTnLst>
                              <p:par>
                                <p:cTn id="19" presetID="30" presetClass="entr" presetSubtype="0" fill="hold" grpId="0" nodeType="afterEffect">
                                  <p:stCondLst>
                                    <p:cond delay="0"/>
                                  </p:stCondLst>
                                  <p:childTnLst>
                                    <p:set>
                                      <p:cBhvr>
                                        <p:cTn id="20" dur="1" fill="hold">
                                          <p:stCondLst>
                                            <p:cond delay="0"/>
                                          </p:stCondLst>
                                        </p:cTn>
                                        <p:tgtEl>
                                          <p:spTgt spid="41987">
                                            <p:txEl>
                                              <p:pRg st="0" end="0"/>
                                            </p:txEl>
                                          </p:spTgt>
                                        </p:tgtEl>
                                        <p:attrNameLst>
                                          <p:attrName>style.visibility</p:attrName>
                                        </p:attrNameLst>
                                      </p:cBhvr>
                                      <p:to>
                                        <p:strVal val="visible"/>
                                      </p:to>
                                    </p:set>
                                    <p:animEffect transition="in" filter="fade">
                                      <p:cBhvr>
                                        <p:cTn id="21" dur="1600" decel="100000"/>
                                        <p:tgtEl>
                                          <p:spTgt spid="41987">
                                            <p:txEl>
                                              <p:pRg st="0" end="0"/>
                                            </p:txEl>
                                          </p:spTgt>
                                        </p:tgtEl>
                                      </p:cBhvr>
                                    </p:animEffect>
                                    <p:anim calcmode="lin" valueType="num">
                                      <p:cBhvr>
                                        <p:cTn id="22" dur="1600" decel="100000" fill="hold"/>
                                        <p:tgtEl>
                                          <p:spTgt spid="41987">
                                            <p:txEl>
                                              <p:pRg st="0" end="0"/>
                                            </p:txEl>
                                          </p:spTgt>
                                        </p:tgtEl>
                                        <p:attrNameLst>
                                          <p:attrName>style.rotation</p:attrName>
                                        </p:attrNameLst>
                                      </p:cBhvr>
                                      <p:tavLst>
                                        <p:tav tm="0">
                                          <p:val>
                                            <p:fltVal val="-90"/>
                                          </p:val>
                                        </p:tav>
                                        <p:tav tm="100000">
                                          <p:val>
                                            <p:fltVal val="0"/>
                                          </p:val>
                                        </p:tav>
                                      </p:tavLst>
                                    </p:anim>
                                    <p:anim calcmode="lin" valueType="num">
                                      <p:cBhvr>
                                        <p:cTn id="23" dur="1600" decel="100000" fill="hold"/>
                                        <p:tgtEl>
                                          <p:spTgt spid="41987">
                                            <p:txEl>
                                              <p:pRg st="0" end="0"/>
                                            </p:txEl>
                                          </p:spTgt>
                                        </p:tgtEl>
                                        <p:attrNameLst>
                                          <p:attrName>ppt_x</p:attrName>
                                        </p:attrNameLst>
                                      </p:cBhvr>
                                      <p:tavLst>
                                        <p:tav tm="0">
                                          <p:val>
                                            <p:strVal val="#ppt_x+0.4"/>
                                          </p:val>
                                        </p:tav>
                                        <p:tav tm="100000">
                                          <p:val>
                                            <p:strVal val="#ppt_x-0.05"/>
                                          </p:val>
                                        </p:tav>
                                      </p:tavLst>
                                    </p:anim>
                                    <p:anim calcmode="lin" valueType="num">
                                      <p:cBhvr>
                                        <p:cTn id="24" dur="1600" decel="100000" fill="hold"/>
                                        <p:tgtEl>
                                          <p:spTgt spid="41987">
                                            <p:txEl>
                                              <p:pRg st="0" end="0"/>
                                            </p:txEl>
                                          </p:spTgt>
                                        </p:tgtEl>
                                        <p:attrNameLst>
                                          <p:attrName>ppt_y</p:attrName>
                                        </p:attrNameLst>
                                      </p:cBhvr>
                                      <p:tavLst>
                                        <p:tav tm="0">
                                          <p:val>
                                            <p:strVal val="#ppt_y-0.4"/>
                                          </p:val>
                                        </p:tav>
                                        <p:tav tm="100000">
                                          <p:val>
                                            <p:strVal val="#ppt_y+0.1"/>
                                          </p:val>
                                        </p:tav>
                                      </p:tavLst>
                                    </p:anim>
                                    <p:anim calcmode="lin" valueType="num">
                                      <p:cBhvr>
                                        <p:cTn id="25" dur="400" accel="100000" fill="hold">
                                          <p:stCondLst>
                                            <p:cond delay="1600"/>
                                          </p:stCondLst>
                                        </p:cTn>
                                        <p:tgtEl>
                                          <p:spTgt spid="41987">
                                            <p:txEl>
                                              <p:pRg st="0" end="0"/>
                                            </p:txEl>
                                          </p:spTgt>
                                        </p:tgtEl>
                                        <p:attrNameLst>
                                          <p:attrName>ppt_x</p:attrName>
                                        </p:attrNameLst>
                                      </p:cBhvr>
                                      <p:tavLst>
                                        <p:tav tm="0">
                                          <p:val>
                                            <p:strVal val="#ppt_x-0.05"/>
                                          </p:val>
                                        </p:tav>
                                        <p:tav tm="100000">
                                          <p:val>
                                            <p:strVal val="#ppt_x"/>
                                          </p:val>
                                        </p:tav>
                                      </p:tavLst>
                                    </p:anim>
                                    <p:anim calcmode="lin" valueType="num">
                                      <p:cBhvr>
                                        <p:cTn id="26" dur="400" accel="100000" fill="hold">
                                          <p:stCondLst>
                                            <p:cond delay="1600"/>
                                          </p:stCondLst>
                                        </p:cTn>
                                        <p:tgtEl>
                                          <p:spTgt spid="41987">
                                            <p:txEl>
                                              <p:pRg st="0" end="0"/>
                                            </p:txEl>
                                          </p:spTgt>
                                        </p:tgtEl>
                                        <p:attrNameLst>
                                          <p:attrName>ppt_y</p:attrName>
                                        </p:attrNameLst>
                                      </p:cBhvr>
                                      <p:tavLst>
                                        <p:tav tm="0">
                                          <p:val>
                                            <p:strVal val="#ppt_y+0.1"/>
                                          </p:val>
                                        </p:tav>
                                        <p:tav tm="100000">
                                          <p:val>
                                            <p:strVal val="#ppt_y"/>
                                          </p:val>
                                        </p:tav>
                                      </p:tavLst>
                                    </p:anim>
                                  </p:childTnLst>
                                </p:cTn>
                              </p:par>
                            </p:childTnLst>
                          </p:cTn>
                        </p:par>
                        <p:par>
                          <p:cTn id="27" fill="hold">
                            <p:stCondLst>
                              <p:cond delay="5000"/>
                            </p:stCondLst>
                            <p:childTnLst>
                              <p:par>
                                <p:cTn id="28" presetID="30" presetClass="entr" presetSubtype="0" fill="hold" grpId="0" nodeType="afterEffect">
                                  <p:stCondLst>
                                    <p:cond delay="0"/>
                                  </p:stCondLst>
                                  <p:childTnLst>
                                    <p:set>
                                      <p:cBhvr>
                                        <p:cTn id="29" dur="1" fill="hold">
                                          <p:stCondLst>
                                            <p:cond delay="0"/>
                                          </p:stCondLst>
                                        </p:cTn>
                                        <p:tgtEl>
                                          <p:spTgt spid="41987">
                                            <p:txEl>
                                              <p:pRg st="1" end="1"/>
                                            </p:txEl>
                                          </p:spTgt>
                                        </p:tgtEl>
                                        <p:attrNameLst>
                                          <p:attrName>style.visibility</p:attrName>
                                        </p:attrNameLst>
                                      </p:cBhvr>
                                      <p:to>
                                        <p:strVal val="visible"/>
                                      </p:to>
                                    </p:set>
                                    <p:animEffect transition="in" filter="fade">
                                      <p:cBhvr>
                                        <p:cTn id="30" dur="1600" decel="100000"/>
                                        <p:tgtEl>
                                          <p:spTgt spid="41987">
                                            <p:txEl>
                                              <p:pRg st="1" end="1"/>
                                            </p:txEl>
                                          </p:spTgt>
                                        </p:tgtEl>
                                      </p:cBhvr>
                                    </p:animEffect>
                                    <p:anim calcmode="lin" valueType="num">
                                      <p:cBhvr>
                                        <p:cTn id="31" dur="1600" decel="100000" fill="hold"/>
                                        <p:tgtEl>
                                          <p:spTgt spid="41987">
                                            <p:txEl>
                                              <p:pRg st="1" end="1"/>
                                            </p:txEl>
                                          </p:spTgt>
                                        </p:tgtEl>
                                        <p:attrNameLst>
                                          <p:attrName>style.rotation</p:attrName>
                                        </p:attrNameLst>
                                      </p:cBhvr>
                                      <p:tavLst>
                                        <p:tav tm="0">
                                          <p:val>
                                            <p:fltVal val="-90"/>
                                          </p:val>
                                        </p:tav>
                                        <p:tav tm="100000">
                                          <p:val>
                                            <p:fltVal val="0"/>
                                          </p:val>
                                        </p:tav>
                                      </p:tavLst>
                                    </p:anim>
                                    <p:anim calcmode="lin" valueType="num">
                                      <p:cBhvr>
                                        <p:cTn id="32" dur="1600" decel="100000" fill="hold"/>
                                        <p:tgtEl>
                                          <p:spTgt spid="41987">
                                            <p:txEl>
                                              <p:pRg st="1" end="1"/>
                                            </p:txEl>
                                          </p:spTgt>
                                        </p:tgtEl>
                                        <p:attrNameLst>
                                          <p:attrName>ppt_x</p:attrName>
                                        </p:attrNameLst>
                                      </p:cBhvr>
                                      <p:tavLst>
                                        <p:tav tm="0">
                                          <p:val>
                                            <p:strVal val="#ppt_x+0.4"/>
                                          </p:val>
                                        </p:tav>
                                        <p:tav tm="100000">
                                          <p:val>
                                            <p:strVal val="#ppt_x-0.05"/>
                                          </p:val>
                                        </p:tav>
                                      </p:tavLst>
                                    </p:anim>
                                    <p:anim calcmode="lin" valueType="num">
                                      <p:cBhvr>
                                        <p:cTn id="33" dur="1600" decel="100000" fill="hold"/>
                                        <p:tgtEl>
                                          <p:spTgt spid="41987">
                                            <p:txEl>
                                              <p:pRg st="1" end="1"/>
                                            </p:txEl>
                                          </p:spTgt>
                                        </p:tgtEl>
                                        <p:attrNameLst>
                                          <p:attrName>ppt_y</p:attrName>
                                        </p:attrNameLst>
                                      </p:cBhvr>
                                      <p:tavLst>
                                        <p:tav tm="0">
                                          <p:val>
                                            <p:strVal val="#ppt_y-0.4"/>
                                          </p:val>
                                        </p:tav>
                                        <p:tav tm="100000">
                                          <p:val>
                                            <p:strVal val="#ppt_y+0.1"/>
                                          </p:val>
                                        </p:tav>
                                      </p:tavLst>
                                    </p:anim>
                                    <p:anim calcmode="lin" valueType="num">
                                      <p:cBhvr>
                                        <p:cTn id="34" dur="400" accel="100000" fill="hold">
                                          <p:stCondLst>
                                            <p:cond delay="1600"/>
                                          </p:stCondLst>
                                        </p:cTn>
                                        <p:tgtEl>
                                          <p:spTgt spid="41987">
                                            <p:txEl>
                                              <p:pRg st="1" end="1"/>
                                            </p:txEl>
                                          </p:spTgt>
                                        </p:tgtEl>
                                        <p:attrNameLst>
                                          <p:attrName>ppt_x</p:attrName>
                                        </p:attrNameLst>
                                      </p:cBhvr>
                                      <p:tavLst>
                                        <p:tav tm="0">
                                          <p:val>
                                            <p:strVal val="#ppt_x-0.05"/>
                                          </p:val>
                                        </p:tav>
                                        <p:tav tm="100000">
                                          <p:val>
                                            <p:strVal val="#ppt_x"/>
                                          </p:val>
                                        </p:tav>
                                      </p:tavLst>
                                    </p:anim>
                                    <p:anim calcmode="lin" valueType="num">
                                      <p:cBhvr>
                                        <p:cTn id="35" dur="400" accel="100000" fill="hold">
                                          <p:stCondLst>
                                            <p:cond delay="1600"/>
                                          </p:stCondLst>
                                        </p:cTn>
                                        <p:tgtEl>
                                          <p:spTgt spid="41987">
                                            <p:txEl>
                                              <p:pRg st="1" end="1"/>
                                            </p:txEl>
                                          </p:spTgt>
                                        </p:tgtEl>
                                        <p:attrNameLst>
                                          <p:attrName>ppt_y</p:attrName>
                                        </p:attrNameLst>
                                      </p:cBhvr>
                                      <p:tavLst>
                                        <p:tav tm="0">
                                          <p:val>
                                            <p:strVal val="#ppt_y+0.1"/>
                                          </p:val>
                                        </p:tav>
                                        <p:tav tm="100000">
                                          <p:val>
                                            <p:strVal val="#ppt_y"/>
                                          </p:val>
                                        </p:tav>
                                      </p:tavLst>
                                    </p:anim>
                                  </p:childTnLst>
                                </p:cTn>
                              </p:par>
                            </p:childTnLst>
                          </p:cTn>
                        </p:par>
                        <p:par>
                          <p:cTn id="36" fill="hold">
                            <p:stCondLst>
                              <p:cond delay="7000"/>
                            </p:stCondLst>
                            <p:childTnLst>
                              <p:par>
                                <p:cTn id="37" presetID="30" presetClass="entr" presetSubtype="0" fill="hold" grpId="0" nodeType="afterEffect">
                                  <p:stCondLst>
                                    <p:cond delay="0"/>
                                  </p:stCondLst>
                                  <p:childTnLst>
                                    <p:set>
                                      <p:cBhvr>
                                        <p:cTn id="38" dur="1" fill="hold">
                                          <p:stCondLst>
                                            <p:cond delay="0"/>
                                          </p:stCondLst>
                                        </p:cTn>
                                        <p:tgtEl>
                                          <p:spTgt spid="41987">
                                            <p:txEl>
                                              <p:pRg st="2" end="2"/>
                                            </p:txEl>
                                          </p:spTgt>
                                        </p:tgtEl>
                                        <p:attrNameLst>
                                          <p:attrName>style.visibility</p:attrName>
                                        </p:attrNameLst>
                                      </p:cBhvr>
                                      <p:to>
                                        <p:strVal val="visible"/>
                                      </p:to>
                                    </p:set>
                                    <p:animEffect transition="in" filter="fade">
                                      <p:cBhvr>
                                        <p:cTn id="39" dur="1600" decel="100000"/>
                                        <p:tgtEl>
                                          <p:spTgt spid="41987">
                                            <p:txEl>
                                              <p:pRg st="2" end="2"/>
                                            </p:txEl>
                                          </p:spTgt>
                                        </p:tgtEl>
                                      </p:cBhvr>
                                    </p:animEffect>
                                    <p:anim calcmode="lin" valueType="num">
                                      <p:cBhvr>
                                        <p:cTn id="40" dur="1600" decel="100000" fill="hold"/>
                                        <p:tgtEl>
                                          <p:spTgt spid="41987">
                                            <p:txEl>
                                              <p:pRg st="2" end="2"/>
                                            </p:txEl>
                                          </p:spTgt>
                                        </p:tgtEl>
                                        <p:attrNameLst>
                                          <p:attrName>style.rotation</p:attrName>
                                        </p:attrNameLst>
                                      </p:cBhvr>
                                      <p:tavLst>
                                        <p:tav tm="0">
                                          <p:val>
                                            <p:fltVal val="-90"/>
                                          </p:val>
                                        </p:tav>
                                        <p:tav tm="100000">
                                          <p:val>
                                            <p:fltVal val="0"/>
                                          </p:val>
                                        </p:tav>
                                      </p:tavLst>
                                    </p:anim>
                                    <p:anim calcmode="lin" valueType="num">
                                      <p:cBhvr>
                                        <p:cTn id="41" dur="1600" decel="100000" fill="hold"/>
                                        <p:tgtEl>
                                          <p:spTgt spid="41987">
                                            <p:txEl>
                                              <p:pRg st="2" end="2"/>
                                            </p:txEl>
                                          </p:spTgt>
                                        </p:tgtEl>
                                        <p:attrNameLst>
                                          <p:attrName>ppt_x</p:attrName>
                                        </p:attrNameLst>
                                      </p:cBhvr>
                                      <p:tavLst>
                                        <p:tav tm="0">
                                          <p:val>
                                            <p:strVal val="#ppt_x+0.4"/>
                                          </p:val>
                                        </p:tav>
                                        <p:tav tm="100000">
                                          <p:val>
                                            <p:strVal val="#ppt_x-0.05"/>
                                          </p:val>
                                        </p:tav>
                                      </p:tavLst>
                                    </p:anim>
                                    <p:anim calcmode="lin" valueType="num">
                                      <p:cBhvr>
                                        <p:cTn id="42" dur="1600" decel="100000" fill="hold"/>
                                        <p:tgtEl>
                                          <p:spTgt spid="41987">
                                            <p:txEl>
                                              <p:pRg st="2" end="2"/>
                                            </p:txEl>
                                          </p:spTgt>
                                        </p:tgtEl>
                                        <p:attrNameLst>
                                          <p:attrName>ppt_y</p:attrName>
                                        </p:attrNameLst>
                                      </p:cBhvr>
                                      <p:tavLst>
                                        <p:tav tm="0">
                                          <p:val>
                                            <p:strVal val="#ppt_y-0.4"/>
                                          </p:val>
                                        </p:tav>
                                        <p:tav tm="100000">
                                          <p:val>
                                            <p:strVal val="#ppt_y+0.1"/>
                                          </p:val>
                                        </p:tav>
                                      </p:tavLst>
                                    </p:anim>
                                    <p:anim calcmode="lin" valueType="num">
                                      <p:cBhvr>
                                        <p:cTn id="43" dur="400" accel="100000" fill="hold">
                                          <p:stCondLst>
                                            <p:cond delay="1600"/>
                                          </p:stCondLst>
                                        </p:cTn>
                                        <p:tgtEl>
                                          <p:spTgt spid="41987">
                                            <p:txEl>
                                              <p:pRg st="2" end="2"/>
                                            </p:txEl>
                                          </p:spTgt>
                                        </p:tgtEl>
                                        <p:attrNameLst>
                                          <p:attrName>ppt_x</p:attrName>
                                        </p:attrNameLst>
                                      </p:cBhvr>
                                      <p:tavLst>
                                        <p:tav tm="0">
                                          <p:val>
                                            <p:strVal val="#ppt_x-0.05"/>
                                          </p:val>
                                        </p:tav>
                                        <p:tav tm="100000">
                                          <p:val>
                                            <p:strVal val="#ppt_x"/>
                                          </p:val>
                                        </p:tav>
                                      </p:tavLst>
                                    </p:anim>
                                    <p:anim calcmode="lin" valueType="num">
                                      <p:cBhvr>
                                        <p:cTn id="44" dur="400" accel="100000" fill="hold">
                                          <p:stCondLst>
                                            <p:cond delay="1600"/>
                                          </p:stCondLst>
                                        </p:cTn>
                                        <p:tgtEl>
                                          <p:spTgt spid="41987">
                                            <p:txEl>
                                              <p:pRg st="2" end="2"/>
                                            </p:txEl>
                                          </p:spTgt>
                                        </p:tgtEl>
                                        <p:attrNameLst>
                                          <p:attrName>ppt_y</p:attrName>
                                        </p:attrNameLst>
                                      </p:cBhvr>
                                      <p:tavLst>
                                        <p:tav tm="0">
                                          <p:val>
                                            <p:strVal val="#ppt_y+0.1"/>
                                          </p:val>
                                        </p:tav>
                                        <p:tav tm="100000">
                                          <p:val>
                                            <p:strVal val="#ppt_y"/>
                                          </p:val>
                                        </p:tav>
                                      </p:tavLst>
                                    </p:anim>
                                  </p:childTnLst>
                                </p:cTn>
                              </p:par>
                            </p:childTnLst>
                          </p:cTn>
                        </p:par>
                        <p:par>
                          <p:cTn id="45" fill="hold">
                            <p:stCondLst>
                              <p:cond delay="9000"/>
                            </p:stCondLst>
                            <p:childTnLst>
                              <p:par>
                                <p:cTn id="46" presetID="19" presetClass="entr" presetSubtype="10" fill="hold" nodeType="afterEffect">
                                  <p:stCondLst>
                                    <p:cond delay="0"/>
                                  </p:stCondLst>
                                  <p:childTnLst>
                                    <p:set>
                                      <p:cBhvr>
                                        <p:cTn id="47" dur="1" fill="hold">
                                          <p:stCondLst>
                                            <p:cond delay="0"/>
                                          </p:stCondLst>
                                        </p:cTn>
                                        <p:tgtEl>
                                          <p:spTgt spid="41990"/>
                                        </p:tgtEl>
                                        <p:attrNameLst>
                                          <p:attrName>style.visibility</p:attrName>
                                        </p:attrNameLst>
                                      </p:cBhvr>
                                      <p:to>
                                        <p:strVal val="visible"/>
                                      </p:to>
                                    </p:set>
                                    <p:anim calcmode="lin" valueType="num">
                                      <p:cBhvr>
                                        <p:cTn id="48" dur="5000" fill="hold"/>
                                        <p:tgtEl>
                                          <p:spTgt spid="41990"/>
                                        </p:tgtEl>
                                        <p:attrNameLst>
                                          <p:attrName>ppt_w</p:attrName>
                                        </p:attrNameLst>
                                      </p:cBhvr>
                                      <p:tavLst>
                                        <p:tav tm="0" fmla="#ppt_w*sin(2.5*pi*$)">
                                          <p:val>
                                            <p:fltVal val="0"/>
                                          </p:val>
                                        </p:tav>
                                        <p:tav tm="100000">
                                          <p:val>
                                            <p:fltVal val="1"/>
                                          </p:val>
                                        </p:tav>
                                      </p:tavLst>
                                    </p:anim>
                                    <p:anim calcmode="lin" valueType="num">
                                      <p:cBhvr>
                                        <p:cTn id="49" dur="5000" fill="hold"/>
                                        <p:tgtEl>
                                          <p:spTgt spid="41990"/>
                                        </p:tgtEl>
                                        <p:attrNameLst>
                                          <p:attrName>ppt_h</p:attrName>
                                        </p:attrNameLst>
                                      </p:cBhvr>
                                      <p:tavLst>
                                        <p:tav tm="0">
                                          <p:val>
                                            <p:strVal val="#ppt_h"/>
                                          </p:val>
                                        </p:tav>
                                        <p:tav tm="100000">
                                          <p:val>
                                            <p:strVal val="#ppt_h"/>
                                          </p:val>
                                        </p:tav>
                                      </p:tavLst>
                                    </p:anim>
                                  </p:childTnLst>
                                </p:cTn>
                              </p:par>
                              <p:par>
                                <p:cTn id="50" presetID="19" presetClass="entr" presetSubtype="5" fill="hold" nodeType="withEffect">
                                  <p:stCondLst>
                                    <p:cond delay="0"/>
                                  </p:stCondLst>
                                  <p:childTnLst>
                                    <p:set>
                                      <p:cBhvr>
                                        <p:cTn id="51" dur="1" fill="hold">
                                          <p:stCondLst>
                                            <p:cond delay="0"/>
                                          </p:stCondLst>
                                        </p:cTn>
                                        <p:tgtEl>
                                          <p:spTgt spid="41991"/>
                                        </p:tgtEl>
                                        <p:attrNameLst>
                                          <p:attrName>style.visibility</p:attrName>
                                        </p:attrNameLst>
                                      </p:cBhvr>
                                      <p:to>
                                        <p:strVal val="visible"/>
                                      </p:to>
                                    </p:set>
                                    <p:anim calcmode="lin" valueType="num">
                                      <p:cBhvr>
                                        <p:cTn id="52" dur="5000" fill="hold"/>
                                        <p:tgtEl>
                                          <p:spTgt spid="41991"/>
                                        </p:tgtEl>
                                        <p:attrNameLst>
                                          <p:attrName>ppt_w</p:attrName>
                                        </p:attrNameLst>
                                      </p:cBhvr>
                                      <p:tavLst>
                                        <p:tav tm="0">
                                          <p:val>
                                            <p:strVal val="#ppt_w"/>
                                          </p:val>
                                        </p:tav>
                                        <p:tav tm="100000">
                                          <p:val>
                                            <p:strVal val="#ppt_w"/>
                                          </p:val>
                                        </p:tav>
                                      </p:tavLst>
                                    </p:anim>
                                    <p:anim calcmode="lin" valueType="num">
                                      <p:cBhvr>
                                        <p:cTn id="53" dur="5000" fill="hold"/>
                                        <p:tgtEl>
                                          <p:spTgt spid="41991"/>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2553323798"/>
          <p:cNvPicPr>
            <a:picLocks noChangeAspect="1" noChangeArrowheads="1"/>
          </p:cNvPicPr>
          <p:nvPr/>
        </p:nvPicPr>
        <p:blipFill>
          <a:blip r:embed="rId2" cstate="print"/>
          <a:srcRect/>
          <a:stretch>
            <a:fillRect/>
          </a:stretch>
        </p:blipFill>
        <p:spPr bwMode="auto">
          <a:xfrm>
            <a:off x="539750" y="476250"/>
            <a:ext cx="1190625" cy="885825"/>
          </a:xfrm>
          <a:prstGeom prst="rect">
            <a:avLst/>
          </a:prstGeom>
          <a:noFill/>
          <a:ln w="9525">
            <a:noFill/>
            <a:miter lim="800000"/>
            <a:headEnd/>
            <a:tailEnd/>
          </a:ln>
        </p:spPr>
      </p:pic>
      <p:sp>
        <p:nvSpPr>
          <p:cNvPr id="43011" name="Rectangle 2"/>
          <p:cNvSpPr>
            <a:spLocks noGrp="1" noChangeArrowheads="1"/>
          </p:cNvSpPr>
          <p:nvPr>
            <p:ph type="title"/>
          </p:nvPr>
        </p:nvSpPr>
        <p:spPr>
          <a:xfrm>
            <a:off x="395288" y="620713"/>
            <a:ext cx="8229600" cy="722312"/>
          </a:xfrm>
        </p:spPr>
        <p:txBody>
          <a:bodyPr>
            <a:normAutofit fontScale="90000"/>
          </a:bodyPr>
          <a:lstStyle/>
          <a:p>
            <a:pPr algn="ctr" eaLnBrk="1" hangingPunct="1"/>
            <a:r>
              <a:rPr lang="en-US" sz="4400" i="1" smtClean="0">
                <a:solidFill>
                  <a:srgbClr val="C00000"/>
                </a:solidFill>
                <a:latin typeface="Times New Roman" pitchFamily="18" charset="0"/>
                <a:cs typeface="Times New Roman" pitchFamily="18" charset="0"/>
              </a:rPr>
              <a:t>Touchpad</a:t>
            </a:r>
          </a:p>
        </p:txBody>
      </p:sp>
      <p:sp>
        <p:nvSpPr>
          <p:cNvPr id="43012" name="Rectangle 3"/>
          <p:cNvSpPr>
            <a:spLocks noGrp="1" noChangeArrowheads="1"/>
          </p:cNvSpPr>
          <p:nvPr>
            <p:ph sz="quarter" idx="1"/>
          </p:nvPr>
        </p:nvSpPr>
        <p:spPr>
          <a:xfrm>
            <a:off x="323850" y="1773238"/>
            <a:ext cx="8229600" cy="3197225"/>
          </a:xfrm>
        </p:spPr>
        <p:txBody>
          <a:bodyPr/>
          <a:lstStyle/>
          <a:p>
            <a:pPr marL="96838" indent="255588" algn="just" eaLnBrk="1" hangingPunct="1">
              <a:buFont typeface="Wingdings 2" pitchFamily="18" charset="2"/>
              <a:buNone/>
            </a:pPr>
            <a:r>
              <a:rPr lang="ro-RO" sz="2400" i="1" smtClean="0">
                <a:latin typeface="Times New Roman" pitchFamily="18" charset="0"/>
                <a:cs typeface="Times New Roman" pitchFamily="18" charset="0"/>
              </a:rPr>
              <a:t>Touchpad </a:t>
            </a:r>
            <a:r>
              <a:rPr lang="ro-RO" sz="2400" smtClean="0">
                <a:latin typeface="Times New Roman" pitchFamily="18" charset="0"/>
                <a:cs typeface="Times New Roman" pitchFamily="18" charset="0"/>
              </a:rPr>
              <a:t>- este o mică suprafaţă </a:t>
            </a:r>
            <a:r>
              <a:rPr lang="en-US" sz="2400" smtClean="0">
                <a:latin typeface="Times New Roman" pitchFamily="18" charset="0"/>
                <a:cs typeface="Times New Roman" pitchFamily="18" charset="0"/>
              </a:rPr>
              <a:t>,</a:t>
            </a:r>
          </a:p>
          <a:p>
            <a:pPr marL="96838" indent="255588" algn="just" eaLnBrk="1" hangingPunct="1">
              <a:buFont typeface="Wingdings" pitchFamily="2" charset="2"/>
              <a:buChar char="ü"/>
            </a:pPr>
            <a:r>
              <a:rPr lang="ro-RO" sz="2400" smtClean="0">
                <a:latin typeface="Times New Roman" pitchFamily="18" charset="0"/>
                <a:cs typeface="Times New Roman" pitchFamily="18" charset="0"/>
              </a:rPr>
              <a:t>sensibilă la atingere, </a:t>
            </a:r>
            <a:endParaRPr lang="en-US" sz="2400" smtClean="0">
              <a:latin typeface="Times New Roman" pitchFamily="18" charset="0"/>
              <a:cs typeface="Times New Roman" pitchFamily="18" charset="0"/>
            </a:endParaRPr>
          </a:p>
          <a:p>
            <a:pPr marL="96838" indent="255588" algn="just" eaLnBrk="1" hangingPunct="1">
              <a:buFont typeface="Wingdings" pitchFamily="2" charset="2"/>
              <a:buChar char="ü"/>
            </a:pPr>
            <a:r>
              <a:rPr lang="ro-RO" sz="2400" smtClean="0">
                <a:latin typeface="Times New Roman" pitchFamily="18" charset="0"/>
                <a:cs typeface="Times New Roman" pitchFamily="18" charset="0"/>
              </a:rPr>
              <a:t>folosită ca dispozitiv de punctare pe unele calculatoare portabile. </a:t>
            </a:r>
            <a:endParaRPr lang="en-US" sz="2400" smtClean="0">
              <a:latin typeface="Times New Roman" pitchFamily="18" charset="0"/>
              <a:cs typeface="Times New Roman" pitchFamily="18" charset="0"/>
            </a:endParaRPr>
          </a:p>
          <a:p>
            <a:pPr marL="96838" indent="255588" algn="just" eaLnBrk="1" hangingPunct="1">
              <a:buFont typeface="Wingdings 2" pitchFamily="18" charset="2"/>
              <a:buNone/>
            </a:pPr>
            <a:r>
              <a:rPr lang="ro-RO" sz="2400" smtClean="0">
                <a:latin typeface="Times New Roman" pitchFamily="18" charset="0"/>
                <a:cs typeface="Times New Roman" pitchFamily="18" charset="0"/>
              </a:rPr>
              <a:t>Deplasarea pointer-ului pe ecran se face prin mutarea degetului peste </a:t>
            </a:r>
            <a:r>
              <a:rPr lang="ro-RO" sz="2400" i="1" smtClean="0">
                <a:latin typeface="Times New Roman" pitchFamily="18" charset="0"/>
                <a:cs typeface="Times New Roman" pitchFamily="18" charset="0"/>
              </a:rPr>
              <a:t>pad.</a:t>
            </a:r>
            <a:endParaRPr lang="en-US" sz="2400" i="1" smtClean="0">
              <a:latin typeface="Times New Roman" pitchFamily="18" charset="0"/>
              <a:cs typeface="Times New Roman" pitchFamily="18" charset="0"/>
            </a:endParaRPr>
          </a:p>
        </p:txBody>
      </p:sp>
      <p:grpSp>
        <p:nvGrpSpPr>
          <p:cNvPr id="2" name="Group 10"/>
          <p:cNvGrpSpPr>
            <a:grpSpLocks/>
          </p:cNvGrpSpPr>
          <p:nvPr/>
        </p:nvGrpSpPr>
        <p:grpSpPr bwMode="auto">
          <a:xfrm>
            <a:off x="684213" y="1052513"/>
            <a:ext cx="7980362" cy="5453062"/>
            <a:chOff x="703" y="890"/>
            <a:chExt cx="5027" cy="3435"/>
          </a:xfrm>
        </p:grpSpPr>
        <p:pic>
          <p:nvPicPr>
            <p:cNvPr id="43017" name="Picture 5" descr="376587073"/>
            <p:cNvPicPr>
              <a:picLocks noChangeAspect="1" noChangeArrowheads="1"/>
            </p:cNvPicPr>
            <p:nvPr/>
          </p:nvPicPr>
          <p:blipFill>
            <a:blip r:embed="rId3" cstate="print"/>
            <a:srcRect/>
            <a:stretch>
              <a:fillRect/>
            </a:stretch>
          </p:blipFill>
          <p:spPr bwMode="auto">
            <a:xfrm>
              <a:off x="703" y="3521"/>
              <a:ext cx="840" cy="804"/>
            </a:xfrm>
            <a:prstGeom prst="rect">
              <a:avLst/>
            </a:prstGeom>
            <a:noFill/>
            <a:ln w="9525">
              <a:noFill/>
              <a:miter lim="800000"/>
              <a:headEnd/>
              <a:tailEnd/>
            </a:ln>
          </p:spPr>
        </p:pic>
        <p:pic>
          <p:nvPicPr>
            <p:cNvPr id="43018" name="Picture 6" descr="2020868061"/>
            <p:cNvPicPr>
              <a:picLocks noChangeAspect="1" noChangeArrowheads="1"/>
            </p:cNvPicPr>
            <p:nvPr/>
          </p:nvPicPr>
          <p:blipFill>
            <a:blip r:embed="rId4" cstate="print"/>
            <a:srcRect/>
            <a:stretch>
              <a:fillRect/>
            </a:stretch>
          </p:blipFill>
          <p:spPr bwMode="auto">
            <a:xfrm>
              <a:off x="2744" y="3430"/>
              <a:ext cx="930" cy="738"/>
            </a:xfrm>
            <a:prstGeom prst="rect">
              <a:avLst/>
            </a:prstGeom>
            <a:noFill/>
            <a:ln w="9525">
              <a:noFill/>
              <a:miter lim="800000"/>
              <a:headEnd/>
              <a:tailEnd/>
            </a:ln>
          </p:spPr>
        </p:pic>
        <p:pic>
          <p:nvPicPr>
            <p:cNvPr id="43019" name="Picture 7" descr="2442592910"/>
            <p:cNvPicPr>
              <a:picLocks noChangeAspect="1" noChangeArrowheads="1"/>
            </p:cNvPicPr>
            <p:nvPr/>
          </p:nvPicPr>
          <p:blipFill>
            <a:blip r:embed="rId5" cstate="print"/>
            <a:srcRect/>
            <a:stretch>
              <a:fillRect/>
            </a:stretch>
          </p:blipFill>
          <p:spPr bwMode="auto">
            <a:xfrm>
              <a:off x="4740" y="2795"/>
              <a:ext cx="990" cy="744"/>
            </a:xfrm>
            <a:prstGeom prst="rect">
              <a:avLst/>
            </a:prstGeom>
            <a:noFill/>
            <a:ln w="9525">
              <a:noFill/>
              <a:miter lim="800000"/>
              <a:headEnd/>
              <a:tailEnd/>
            </a:ln>
          </p:spPr>
        </p:pic>
        <p:pic>
          <p:nvPicPr>
            <p:cNvPr id="43020" name="Picture 8" descr="2478484021"/>
            <p:cNvPicPr>
              <a:picLocks noChangeAspect="1" noChangeArrowheads="1"/>
            </p:cNvPicPr>
            <p:nvPr/>
          </p:nvPicPr>
          <p:blipFill>
            <a:blip r:embed="rId6" cstate="print"/>
            <a:srcRect/>
            <a:stretch>
              <a:fillRect/>
            </a:stretch>
          </p:blipFill>
          <p:spPr bwMode="auto">
            <a:xfrm>
              <a:off x="4694" y="890"/>
              <a:ext cx="762" cy="1020"/>
            </a:xfrm>
            <a:prstGeom prst="rect">
              <a:avLst/>
            </a:prstGeom>
            <a:noFill/>
            <a:ln w="9525">
              <a:noFill/>
              <a:miter lim="800000"/>
              <a:headEnd/>
              <a:tailEnd/>
            </a:ln>
          </p:spPr>
        </p:pic>
      </p:grpSp>
      <p:sp>
        <p:nvSpPr>
          <p:cNvPr id="11" name="Action Button: Back or Previous 10">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3" name="Action Button: Home 12">
            <a:hlinkClick r:id="rId7"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4" name="Action Button: Forward or Next 13">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1000" fill="hold"/>
                                        <p:tgtEl>
                                          <p:spTgt spid="430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30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30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3011"/>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43010"/>
                                        </p:tgtEl>
                                        <p:attrNameLst>
                                          <p:attrName>style.visibility</p:attrName>
                                        </p:attrNameLst>
                                      </p:cBhvr>
                                      <p:to>
                                        <p:strVal val="visible"/>
                                      </p:to>
                                    </p:set>
                                    <p:anim calcmode="lin" valueType="num">
                                      <p:cBhvr>
                                        <p:cTn id="14" dur="2000" fill="hold"/>
                                        <p:tgtEl>
                                          <p:spTgt spid="43010"/>
                                        </p:tgtEl>
                                        <p:attrNameLst>
                                          <p:attrName>ppt_w</p:attrName>
                                        </p:attrNameLst>
                                      </p:cBhvr>
                                      <p:tavLst>
                                        <p:tav tm="0">
                                          <p:val>
                                            <p:fltVal val="0"/>
                                          </p:val>
                                        </p:tav>
                                        <p:tav tm="100000">
                                          <p:val>
                                            <p:strVal val="#ppt_w"/>
                                          </p:val>
                                        </p:tav>
                                      </p:tavLst>
                                    </p:anim>
                                    <p:anim calcmode="lin" valueType="num">
                                      <p:cBhvr>
                                        <p:cTn id="15" dur="2000" fill="hold"/>
                                        <p:tgtEl>
                                          <p:spTgt spid="43010"/>
                                        </p:tgtEl>
                                        <p:attrNameLst>
                                          <p:attrName>ppt_h</p:attrName>
                                        </p:attrNameLst>
                                      </p:cBhvr>
                                      <p:tavLst>
                                        <p:tav tm="0">
                                          <p:val>
                                            <p:fltVal val="0"/>
                                          </p:val>
                                        </p:tav>
                                        <p:tav tm="100000">
                                          <p:val>
                                            <p:strVal val="#ppt_h"/>
                                          </p:val>
                                        </p:tav>
                                      </p:tavLst>
                                    </p:anim>
                                    <p:anim calcmode="lin" valueType="num">
                                      <p:cBhvr>
                                        <p:cTn id="16" dur="2000" fill="hold"/>
                                        <p:tgtEl>
                                          <p:spTgt spid="43010"/>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430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26" presetClass="entr" presetSubtype="0" fill="hold" grpId="0" nodeType="afterEffect">
                                  <p:stCondLst>
                                    <p:cond delay="0"/>
                                  </p:stCondLst>
                                  <p:childTnLst>
                                    <p:set>
                                      <p:cBhvr>
                                        <p:cTn id="20" dur="1" fill="hold">
                                          <p:stCondLst>
                                            <p:cond delay="0"/>
                                          </p:stCondLst>
                                        </p:cTn>
                                        <p:tgtEl>
                                          <p:spTgt spid="43012">
                                            <p:txEl>
                                              <p:pRg st="0" end="0"/>
                                            </p:txEl>
                                          </p:spTgt>
                                        </p:tgtEl>
                                        <p:attrNameLst>
                                          <p:attrName>style.visibility</p:attrName>
                                        </p:attrNameLst>
                                      </p:cBhvr>
                                      <p:to>
                                        <p:strVal val="visible"/>
                                      </p:to>
                                    </p:set>
                                    <p:animEffect transition="in" filter="wipe(down)">
                                      <p:cBhvr>
                                        <p:cTn id="21" dur="580">
                                          <p:stCondLst>
                                            <p:cond delay="0"/>
                                          </p:stCondLst>
                                        </p:cTn>
                                        <p:tgtEl>
                                          <p:spTgt spid="43012">
                                            <p:txEl>
                                              <p:pRg st="0" end="0"/>
                                            </p:txEl>
                                          </p:spTgt>
                                        </p:tgtEl>
                                      </p:cBhvr>
                                    </p:animEffect>
                                    <p:anim calcmode="lin" valueType="num">
                                      <p:cBhvr>
                                        <p:cTn id="22" dur="1822" tmFilter="0,0; 0.14,0.36; 0.43,0.73; 0.71,0.91; 1.0,1.0">
                                          <p:stCondLst>
                                            <p:cond delay="0"/>
                                          </p:stCondLst>
                                        </p:cTn>
                                        <p:tgtEl>
                                          <p:spTgt spid="43012">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3012">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3012">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3012">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3012">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43012">
                                            <p:txEl>
                                              <p:pRg st="0" end="0"/>
                                            </p:txEl>
                                          </p:spTgt>
                                        </p:tgtEl>
                                      </p:cBhvr>
                                      <p:to x="100000" y="60000"/>
                                    </p:animScale>
                                    <p:animScale>
                                      <p:cBhvr>
                                        <p:cTn id="28" dur="166" decel="50000">
                                          <p:stCondLst>
                                            <p:cond delay="676"/>
                                          </p:stCondLst>
                                        </p:cTn>
                                        <p:tgtEl>
                                          <p:spTgt spid="43012">
                                            <p:txEl>
                                              <p:pRg st="0" end="0"/>
                                            </p:txEl>
                                          </p:spTgt>
                                        </p:tgtEl>
                                      </p:cBhvr>
                                      <p:to x="100000" y="100000"/>
                                    </p:animScale>
                                    <p:animScale>
                                      <p:cBhvr>
                                        <p:cTn id="29" dur="26">
                                          <p:stCondLst>
                                            <p:cond delay="1312"/>
                                          </p:stCondLst>
                                        </p:cTn>
                                        <p:tgtEl>
                                          <p:spTgt spid="43012">
                                            <p:txEl>
                                              <p:pRg st="0" end="0"/>
                                            </p:txEl>
                                          </p:spTgt>
                                        </p:tgtEl>
                                      </p:cBhvr>
                                      <p:to x="100000" y="80000"/>
                                    </p:animScale>
                                    <p:animScale>
                                      <p:cBhvr>
                                        <p:cTn id="30" dur="166" decel="50000">
                                          <p:stCondLst>
                                            <p:cond delay="1338"/>
                                          </p:stCondLst>
                                        </p:cTn>
                                        <p:tgtEl>
                                          <p:spTgt spid="43012">
                                            <p:txEl>
                                              <p:pRg st="0" end="0"/>
                                            </p:txEl>
                                          </p:spTgt>
                                        </p:tgtEl>
                                      </p:cBhvr>
                                      <p:to x="100000" y="100000"/>
                                    </p:animScale>
                                    <p:animScale>
                                      <p:cBhvr>
                                        <p:cTn id="31" dur="26">
                                          <p:stCondLst>
                                            <p:cond delay="1642"/>
                                          </p:stCondLst>
                                        </p:cTn>
                                        <p:tgtEl>
                                          <p:spTgt spid="43012">
                                            <p:txEl>
                                              <p:pRg st="0" end="0"/>
                                            </p:txEl>
                                          </p:spTgt>
                                        </p:tgtEl>
                                      </p:cBhvr>
                                      <p:to x="100000" y="90000"/>
                                    </p:animScale>
                                    <p:animScale>
                                      <p:cBhvr>
                                        <p:cTn id="32" dur="166" decel="50000">
                                          <p:stCondLst>
                                            <p:cond delay="1668"/>
                                          </p:stCondLst>
                                        </p:cTn>
                                        <p:tgtEl>
                                          <p:spTgt spid="43012">
                                            <p:txEl>
                                              <p:pRg st="0" end="0"/>
                                            </p:txEl>
                                          </p:spTgt>
                                        </p:tgtEl>
                                      </p:cBhvr>
                                      <p:to x="100000" y="100000"/>
                                    </p:animScale>
                                    <p:animScale>
                                      <p:cBhvr>
                                        <p:cTn id="33" dur="26">
                                          <p:stCondLst>
                                            <p:cond delay="1808"/>
                                          </p:stCondLst>
                                        </p:cTn>
                                        <p:tgtEl>
                                          <p:spTgt spid="43012">
                                            <p:txEl>
                                              <p:pRg st="0" end="0"/>
                                            </p:txEl>
                                          </p:spTgt>
                                        </p:tgtEl>
                                      </p:cBhvr>
                                      <p:to x="100000" y="95000"/>
                                    </p:animScale>
                                    <p:animScale>
                                      <p:cBhvr>
                                        <p:cTn id="34" dur="166" decel="50000">
                                          <p:stCondLst>
                                            <p:cond delay="1834"/>
                                          </p:stCondLst>
                                        </p:cTn>
                                        <p:tgtEl>
                                          <p:spTgt spid="43012">
                                            <p:txEl>
                                              <p:pRg st="0" end="0"/>
                                            </p:txEl>
                                          </p:spTgt>
                                        </p:tgtEl>
                                      </p:cBhvr>
                                      <p:to x="100000" y="100000"/>
                                    </p:animScale>
                                  </p:childTnLst>
                                </p:cTn>
                              </p:par>
                            </p:childTnLst>
                          </p:cTn>
                        </p:par>
                        <p:par>
                          <p:cTn id="35" fill="hold">
                            <p:stCondLst>
                              <p:cond delay="5000"/>
                            </p:stCondLst>
                            <p:childTnLst>
                              <p:par>
                                <p:cTn id="36" presetID="26" presetClass="entr" presetSubtype="0" fill="hold" grpId="0" nodeType="afterEffect">
                                  <p:stCondLst>
                                    <p:cond delay="0"/>
                                  </p:stCondLst>
                                  <p:childTnLst>
                                    <p:set>
                                      <p:cBhvr>
                                        <p:cTn id="37" dur="1" fill="hold">
                                          <p:stCondLst>
                                            <p:cond delay="0"/>
                                          </p:stCondLst>
                                        </p:cTn>
                                        <p:tgtEl>
                                          <p:spTgt spid="43012">
                                            <p:txEl>
                                              <p:pRg st="1" end="1"/>
                                            </p:txEl>
                                          </p:spTgt>
                                        </p:tgtEl>
                                        <p:attrNameLst>
                                          <p:attrName>style.visibility</p:attrName>
                                        </p:attrNameLst>
                                      </p:cBhvr>
                                      <p:to>
                                        <p:strVal val="visible"/>
                                      </p:to>
                                    </p:set>
                                    <p:animEffect transition="in" filter="wipe(down)">
                                      <p:cBhvr>
                                        <p:cTn id="38" dur="580">
                                          <p:stCondLst>
                                            <p:cond delay="0"/>
                                          </p:stCondLst>
                                        </p:cTn>
                                        <p:tgtEl>
                                          <p:spTgt spid="43012">
                                            <p:txEl>
                                              <p:pRg st="1" end="1"/>
                                            </p:txEl>
                                          </p:spTgt>
                                        </p:tgtEl>
                                      </p:cBhvr>
                                    </p:animEffect>
                                    <p:anim calcmode="lin" valueType="num">
                                      <p:cBhvr>
                                        <p:cTn id="39" dur="1822" tmFilter="0,0; 0.14,0.36; 0.43,0.73; 0.71,0.91; 1.0,1.0">
                                          <p:stCondLst>
                                            <p:cond delay="0"/>
                                          </p:stCondLst>
                                        </p:cTn>
                                        <p:tgtEl>
                                          <p:spTgt spid="43012">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3012">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3012">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3012">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3012">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43012">
                                            <p:txEl>
                                              <p:pRg st="1" end="1"/>
                                            </p:txEl>
                                          </p:spTgt>
                                        </p:tgtEl>
                                      </p:cBhvr>
                                      <p:to x="100000" y="60000"/>
                                    </p:animScale>
                                    <p:animScale>
                                      <p:cBhvr>
                                        <p:cTn id="45" dur="166" decel="50000">
                                          <p:stCondLst>
                                            <p:cond delay="676"/>
                                          </p:stCondLst>
                                        </p:cTn>
                                        <p:tgtEl>
                                          <p:spTgt spid="43012">
                                            <p:txEl>
                                              <p:pRg st="1" end="1"/>
                                            </p:txEl>
                                          </p:spTgt>
                                        </p:tgtEl>
                                      </p:cBhvr>
                                      <p:to x="100000" y="100000"/>
                                    </p:animScale>
                                    <p:animScale>
                                      <p:cBhvr>
                                        <p:cTn id="46" dur="26">
                                          <p:stCondLst>
                                            <p:cond delay="1312"/>
                                          </p:stCondLst>
                                        </p:cTn>
                                        <p:tgtEl>
                                          <p:spTgt spid="43012">
                                            <p:txEl>
                                              <p:pRg st="1" end="1"/>
                                            </p:txEl>
                                          </p:spTgt>
                                        </p:tgtEl>
                                      </p:cBhvr>
                                      <p:to x="100000" y="80000"/>
                                    </p:animScale>
                                    <p:animScale>
                                      <p:cBhvr>
                                        <p:cTn id="47" dur="166" decel="50000">
                                          <p:stCondLst>
                                            <p:cond delay="1338"/>
                                          </p:stCondLst>
                                        </p:cTn>
                                        <p:tgtEl>
                                          <p:spTgt spid="43012">
                                            <p:txEl>
                                              <p:pRg st="1" end="1"/>
                                            </p:txEl>
                                          </p:spTgt>
                                        </p:tgtEl>
                                      </p:cBhvr>
                                      <p:to x="100000" y="100000"/>
                                    </p:animScale>
                                    <p:animScale>
                                      <p:cBhvr>
                                        <p:cTn id="48" dur="26">
                                          <p:stCondLst>
                                            <p:cond delay="1642"/>
                                          </p:stCondLst>
                                        </p:cTn>
                                        <p:tgtEl>
                                          <p:spTgt spid="43012">
                                            <p:txEl>
                                              <p:pRg st="1" end="1"/>
                                            </p:txEl>
                                          </p:spTgt>
                                        </p:tgtEl>
                                      </p:cBhvr>
                                      <p:to x="100000" y="90000"/>
                                    </p:animScale>
                                    <p:animScale>
                                      <p:cBhvr>
                                        <p:cTn id="49" dur="166" decel="50000">
                                          <p:stCondLst>
                                            <p:cond delay="1668"/>
                                          </p:stCondLst>
                                        </p:cTn>
                                        <p:tgtEl>
                                          <p:spTgt spid="43012">
                                            <p:txEl>
                                              <p:pRg st="1" end="1"/>
                                            </p:txEl>
                                          </p:spTgt>
                                        </p:tgtEl>
                                      </p:cBhvr>
                                      <p:to x="100000" y="100000"/>
                                    </p:animScale>
                                    <p:animScale>
                                      <p:cBhvr>
                                        <p:cTn id="50" dur="26">
                                          <p:stCondLst>
                                            <p:cond delay="1808"/>
                                          </p:stCondLst>
                                        </p:cTn>
                                        <p:tgtEl>
                                          <p:spTgt spid="43012">
                                            <p:txEl>
                                              <p:pRg st="1" end="1"/>
                                            </p:txEl>
                                          </p:spTgt>
                                        </p:tgtEl>
                                      </p:cBhvr>
                                      <p:to x="100000" y="95000"/>
                                    </p:animScale>
                                    <p:animScale>
                                      <p:cBhvr>
                                        <p:cTn id="51" dur="166" decel="50000">
                                          <p:stCondLst>
                                            <p:cond delay="1834"/>
                                          </p:stCondLst>
                                        </p:cTn>
                                        <p:tgtEl>
                                          <p:spTgt spid="43012">
                                            <p:txEl>
                                              <p:pRg st="1" end="1"/>
                                            </p:txEl>
                                          </p:spTgt>
                                        </p:tgtEl>
                                      </p:cBhvr>
                                      <p:to x="100000" y="100000"/>
                                    </p:animScale>
                                  </p:childTnLst>
                                </p:cTn>
                              </p:par>
                            </p:childTnLst>
                          </p:cTn>
                        </p:par>
                        <p:par>
                          <p:cTn id="52" fill="hold">
                            <p:stCondLst>
                              <p:cond delay="7000"/>
                            </p:stCondLst>
                            <p:childTnLst>
                              <p:par>
                                <p:cTn id="53" presetID="26" presetClass="entr" presetSubtype="0" fill="hold" grpId="0" nodeType="afterEffect">
                                  <p:stCondLst>
                                    <p:cond delay="0"/>
                                  </p:stCondLst>
                                  <p:childTnLst>
                                    <p:set>
                                      <p:cBhvr>
                                        <p:cTn id="54" dur="1" fill="hold">
                                          <p:stCondLst>
                                            <p:cond delay="0"/>
                                          </p:stCondLst>
                                        </p:cTn>
                                        <p:tgtEl>
                                          <p:spTgt spid="43012">
                                            <p:txEl>
                                              <p:pRg st="2" end="2"/>
                                            </p:txEl>
                                          </p:spTgt>
                                        </p:tgtEl>
                                        <p:attrNameLst>
                                          <p:attrName>style.visibility</p:attrName>
                                        </p:attrNameLst>
                                      </p:cBhvr>
                                      <p:to>
                                        <p:strVal val="visible"/>
                                      </p:to>
                                    </p:set>
                                    <p:animEffect transition="in" filter="wipe(down)">
                                      <p:cBhvr>
                                        <p:cTn id="55" dur="580">
                                          <p:stCondLst>
                                            <p:cond delay="0"/>
                                          </p:stCondLst>
                                        </p:cTn>
                                        <p:tgtEl>
                                          <p:spTgt spid="43012">
                                            <p:txEl>
                                              <p:pRg st="2" end="2"/>
                                            </p:txEl>
                                          </p:spTgt>
                                        </p:tgtEl>
                                      </p:cBhvr>
                                    </p:animEffect>
                                    <p:anim calcmode="lin" valueType="num">
                                      <p:cBhvr>
                                        <p:cTn id="56" dur="1822" tmFilter="0,0; 0.14,0.36; 0.43,0.73; 0.71,0.91; 1.0,1.0">
                                          <p:stCondLst>
                                            <p:cond delay="0"/>
                                          </p:stCondLst>
                                        </p:cTn>
                                        <p:tgtEl>
                                          <p:spTgt spid="43012">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3012">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3012">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3012">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3012">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3012">
                                            <p:txEl>
                                              <p:pRg st="2" end="2"/>
                                            </p:txEl>
                                          </p:spTgt>
                                        </p:tgtEl>
                                      </p:cBhvr>
                                      <p:to x="100000" y="60000"/>
                                    </p:animScale>
                                    <p:animScale>
                                      <p:cBhvr>
                                        <p:cTn id="62" dur="166" decel="50000">
                                          <p:stCondLst>
                                            <p:cond delay="676"/>
                                          </p:stCondLst>
                                        </p:cTn>
                                        <p:tgtEl>
                                          <p:spTgt spid="43012">
                                            <p:txEl>
                                              <p:pRg st="2" end="2"/>
                                            </p:txEl>
                                          </p:spTgt>
                                        </p:tgtEl>
                                      </p:cBhvr>
                                      <p:to x="100000" y="100000"/>
                                    </p:animScale>
                                    <p:animScale>
                                      <p:cBhvr>
                                        <p:cTn id="63" dur="26">
                                          <p:stCondLst>
                                            <p:cond delay="1312"/>
                                          </p:stCondLst>
                                        </p:cTn>
                                        <p:tgtEl>
                                          <p:spTgt spid="43012">
                                            <p:txEl>
                                              <p:pRg st="2" end="2"/>
                                            </p:txEl>
                                          </p:spTgt>
                                        </p:tgtEl>
                                      </p:cBhvr>
                                      <p:to x="100000" y="80000"/>
                                    </p:animScale>
                                    <p:animScale>
                                      <p:cBhvr>
                                        <p:cTn id="64" dur="166" decel="50000">
                                          <p:stCondLst>
                                            <p:cond delay="1338"/>
                                          </p:stCondLst>
                                        </p:cTn>
                                        <p:tgtEl>
                                          <p:spTgt spid="43012">
                                            <p:txEl>
                                              <p:pRg st="2" end="2"/>
                                            </p:txEl>
                                          </p:spTgt>
                                        </p:tgtEl>
                                      </p:cBhvr>
                                      <p:to x="100000" y="100000"/>
                                    </p:animScale>
                                    <p:animScale>
                                      <p:cBhvr>
                                        <p:cTn id="65" dur="26">
                                          <p:stCondLst>
                                            <p:cond delay="1642"/>
                                          </p:stCondLst>
                                        </p:cTn>
                                        <p:tgtEl>
                                          <p:spTgt spid="43012">
                                            <p:txEl>
                                              <p:pRg st="2" end="2"/>
                                            </p:txEl>
                                          </p:spTgt>
                                        </p:tgtEl>
                                      </p:cBhvr>
                                      <p:to x="100000" y="90000"/>
                                    </p:animScale>
                                    <p:animScale>
                                      <p:cBhvr>
                                        <p:cTn id="66" dur="166" decel="50000">
                                          <p:stCondLst>
                                            <p:cond delay="1668"/>
                                          </p:stCondLst>
                                        </p:cTn>
                                        <p:tgtEl>
                                          <p:spTgt spid="43012">
                                            <p:txEl>
                                              <p:pRg st="2" end="2"/>
                                            </p:txEl>
                                          </p:spTgt>
                                        </p:tgtEl>
                                      </p:cBhvr>
                                      <p:to x="100000" y="100000"/>
                                    </p:animScale>
                                    <p:animScale>
                                      <p:cBhvr>
                                        <p:cTn id="67" dur="26">
                                          <p:stCondLst>
                                            <p:cond delay="1808"/>
                                          </p:stCondLst>
                                        </p:cTn>
                                        <p:tgtEl>
                                          <p:spTgt spid="43012">
                                            <p:txEl>
                                              <p:pRg st="2" end="2"/>
                                            </p:txEl>
                                          </p:spTgt>
                                        </p:tgtEl>
                                      </p:cBhvr>
                                      <p:to x="100000" y="95000"/>
                                    </p:animScale>
                                    <p:animScale>
                                      <p:cBhvr>
                                        <p:cTn id="68" dur="166" decel="50000">
                                          <p:stCondLst>
                                            <p:cond delay="1834"/>
                                          </p:stCondLst>
                                        </p:cTn>
                                        <p:tgtEl>
                                          <p:spTgt spid="43012">
                                            <p:txEl>
                                              <p:pRg st="2" end="2"/>
                                            </p:txEl>
                                          </p:spTgt>
                                        </p:tgtEl>
                                      </p:cBhvr>
                                      <p:to x="100000" y="100000"/>
                                    </p:animScale>
                                  </p:childTnLst>
                                </p:cTn>
                              </p:par>
                            </p:childTnLst>
                          </p:cTn>
                        </p:par>
                        <p:par>
                          <p:cTn id="69" fill="hold">
                            <p:stCondLst>
                              <p:cond delay="9000"/>
                            </p:stCondLst>
                            <p:childTnLst>
                              <p:par>
                                <p:cTn id="70" presetID="26" presetClass="entr" presetSubtype="0" fill="hold" grpId="0" nodeType="afterEffect">
                                  <p:stCondLst>
                                    <p:cond delay="0"/>
                                  </p:stCondLst>
                                  <p:childTnLst>
                                    <p:set>
                                      <p:cBhvr>
                                        <p:cTn id="71" dur="1" fill="hold">
                                          <p:stCondLst>
                                            <p:cond delay="0"/>
                                          </p:stCondLst>
                                        </p:cTn>
                                        <p:tgtEl>
                                          <p:spTgt spid="43012">
                                            <p:txEl>
                                              <p:pRg st="3" end="3"/>
                                            </p:txEl>
                                          </p:spTgt>
                                        </p:tgtEl>
                                        <p:attrNameLst>
                                          <p:attrName>style.visibility</p:attrName>
                                        </p:attrNameLst>
                                      </p:cBhvr>
                                      <p:to>
                                        <p:strVal val="visible"/>
                                      </p:to>
                                    </p:set>
                                    <p:animEffect transition="in" filter="wipe(down)">
                                      <p:cBhvr>
                                        <p:cTn id="72" dur="580">
                                          <p:stCondLst>
                                            <p:cond delay="0"/>
                                          </p:stCondLst>
                                        </p:cTn>
                                        <p:tgtEl>
                                          <p:spTgt spid="43012">
                                            <p:txEl>
                                              <p:pRg st="3" end="3"/>
                                            </p:txEl>
                                          </p:spTgt>
                                        </p:tgtEl>
                                      </p:cBhvr>
                                    </p:animEffect>
                                    <p:anim calcmode="lin" valueType="num">
                                      <p:cBhvr>
                                        <p:cTn id="73" dur="1822" tmFilter="0,0; 0.14,0.36; 0.43,0.73; 0.71,0.91; 1.0,1.0">
                                          <p:stCondLst>
                                            <p:cond delay="0"/>
                                          </p:stCondLst>
                                        </p:cTn>
                                        <p:tgtEl>
                                          <p:spTgt spid="43012">
                                            <p:txEl>
                                              <p:pRg st="3" end="3"/>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3012">
                                            <p:txEl>
                                              <p:pRg st="3" end="3"/>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3012">
                                            <p:txEl>
                                              <p:pRg st="3" end="3"/>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3012">
                                            <p:txEl>
                                              <p:pRg st="3" end="3"/>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3012">
                                            <p:txEl>
                                              <p:pRg st="3" end="3"/>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43012">
                                            <p:txEl>
                                              <p:pRg st="3" end="3"/>
                                            </p:txEl>
                                          </p:spTgt>
                                        </p:tgtEl>
                                      </p:cBhvr>
                                      <p:to x="100000" y="60000"/>
                                    </p:animScale>
                                    <p:animScale>
                                      <p:cBhvr>
                                        <p:cTn id="79" dur="166" decel="50000">
                                          <p:stCondLst>
                                            <p:cond delay="676"/>
                                          </p:stCondLst>
                                        </p:cTn>
                                        <p:tgtEl>
                                          <p:spTgt spid="43012">
                                            <p:txEl>
                                              <p:pRg st="3" end="3"/>
                                            </p:txEl>
                                          </p:spTgt>
                                        </p:tgtEl>
                                      </p:cBhvr>
                                      <p:to x="100000" y="100000"/>
                                    </p:animScale>
                                    <p:animScale>
                                      <p:cBhvr>
                                        <p:cTn id="80" dur="26">
                                          <p:stCondLst>
                                            <p:cond delay="1312"/>
                                          </p:stCondLst>
                                        </p:cTn>
                                        <p:tgtEl>
                                          <p:spTgt spid="43012">
                                            <p:txEl>
                                              <p:pRg st="3" end="3"/>
                                            </p:txEl>
                                          </p:spTgt>
                                        </p:tgtEl>
                                      </p:cBhvr>
                                      <p:to x="100000" y="80000"/>
                                    </p:animScale>
                                    <p:animScale>
                                      <p:cBhvr>
                                        <p:cTn id="81" dur="166" decel="50000">
                                          <p:stCondLst>
                                            <p:cond delay="1338"/>
                                          </p:stCondLst>
                                        </p:cTn>
                                        <p:tgtEl>
                                          <p:spTgt spid="43012">
                                            <p:txEl>
                                              <p:pRg st="3" end="3"/>
                                            </p:txEl>
                                          </p:spTgt>
                                        </p:tgtEl>
                                      </p:cBhvr>
                                      <p:to x="100000" y="100000"/>
                                    </p:animScale>
                                    <p:animScale>
                                      <p:cBhvr>
                                        <p:cTn id="82" dur="26">
                                          <p:stCondLst>
                                            <p:cond delay="1642"/>
                                          </p:stCondLst>
                                        </p:cTn>
                                        <p:tgtEl>
                                          <p:spTgt spid="43012">
                                            <p:txEl>
                                              <p:pRg st="3" end="3"/>
                                            </p:txEl>
                                          </p:spTgt>
                                        </p:tgtEl>
                                      </p:cBhvr>
                                      <p:to x="100000" y="90000"/>
                                    </p:animScale>
                                    <p:animScale>
                                      <p:cBhvr>
                                        <p:cTn id="83" dur="166" decel="50000">
                                          <p:stCondLst>
                                            <p:cond delay="1668"/>
                                          </p:stCondLst>
                                        </p:cTn>
                                        <p:tgtEl>
                                          <p:spTgt spid="43012">
                                            <p:txEl>
                                              <p:pRg st="3" end="3"/>
                                            </p:txEl>
                                          </p:spTgt>
                                        </p:tgtEl>
                                      </p:cBhvr>
                                      <p:to x="100000" y="100000"/>
                                    </p:animScale>
                                    <p:animScale>
                                      <p:cBhvr>
                                        <p:cTn id="84" dur="26">
                                          <p:stCondLst>
                                            <p:cond delay="1808"/>
                                          </p:stCondLst>
                                        </p:cTn>
                                        <p:tgtEl>
                                          <p:spTgt spid="43012">
                                            <p:txEl>
                                              <p:pRg st="3" end="3"/>
                                            </p:txEl>
                                          </p:spTgt>
                                        </p:tgtEl>
                                      </p:cBhvr>
                                      <p:to x="100000" y="95000"/>
                                    </p:animScale>
                                    <p:animScale>
                                      <p:cBhvr>
                                        <p:cTn id="85" dur="166" decel="50000">
                                          <p:stCondLst>
                                            <p:cond delay="1834"/>
                                          </p:stCondLst>
                                        </p:cTn>
                                        <p:tgtEl>
                                          <p:spTgt spid="43012">
                                            <p:txEl>
                                              <p:pRg st="3" end="3"/>
                                            </p:txEl>
                                          </p:spTgt>
                                        </p:tgtEl>
                                      </p:cBhvr>
                                      <p:to x="100000" y="100000"/>
                                    </p:animScale>
                                  </p:childTnLst>
                                </p:cTn>
                              </p:par>
                            </p:childTnLst>
                          </p:cTn>
                        </p:par>
                        <p:par>
                          <p:cTn id="86" fill="hold">
                            <p:stCondLst>
                              <p:cond delay="11000"/>
                            </p:stCondLst>
                            <p:childTnLst>
                              <p:par>
                                <p:cTn id="87" presetID="15" presetClass="entr" presetSubtype="0" fill="hold" nodeType="after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p:cTn id="89" dur="2000" fill="hold"/>
                                        <p:tgtEl>
                                          <p:spTgt spid="2"/>
                                        </p:tgtEl>
                                        <p:attrNameLst>
                                          <p:attrName>ppt_w</p:attrName>
                                        </p:attrNameLst>
                                      </p:cBhvr>
                                      <p:tavLst>
                                        <p:tav tm="0">
                                          <p:val>
                                            <p:fltVal val="0"/>
                                          </p:val>
                                        </p:tav>
                                        <p:tav tm="100000">
                                          <p:val>
                                            <p:strVal val="#ppt_w"/>
                                          </p:val>
                                        </p:tav>
                                      </p:tavLst>
                                    </p:anim>
                                    <p:anim calcmode="lin" valueType="num">
                                      <p:cBhvr>
                                        <p:cTn id="90" dur="2000" fill="hold"/>
                                        <p:tgtEl>
                                          <p:spTgt spid="2"/>
                                        </p:tgtEl>
                                        <p:attrNameLst>
                                          <p:attrName>ppt_h</p:attrName>
                                        </p:attrNameLst>
                                      </p:cBhvr>
                                      <p:tavLst>
                                        <p:tav tm="0">
                                          <p:val>
                                            <p:fltVal val="0"/>
                                          </p:val>
                                        </p:tav>
                                        <p:tav tm="100000">
                                          <p:val>
                                            <p:strVal val="#ppt_h"/>
                                          </p:val>
                                        </p:tav>
                                      </p:tavLst>
                                    </p:anim>
                                    <p:anim calcmode="lin" valueType="num">
                                      <p:cBhvr>
                                        <p:cTn id="91"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92"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484438" y="692150"/>
            <a:ext cx="3959225" cy="723900"/>
          </a:xfrm>
        </p:spPr>
        <p:txBody>
          <a:bodyPr>
            <a:normAutofit fontScale="90000"/>
          </a:bodyPr>
          <a:lstStyle/>
          <a:p>
            <a:pPr algn="ctr" eaLnBrk="1" hangingPunct="1"/>
            <a:r>
              <a:rPr lang="en-US" sz="4400" i="1" smtClean="0">
                <a:solidFill>
                  <a:srgbClr val="C00000"/>
                </a:solidFill>
                <a:latin typeface="Times New Roman" pitchFamily="18" charset="0"/>
                <a:cs typeface="Times New Roman" pitchFamily="18" charset="0"/>
              </a:rPr>
              <a:t>Joystick</a:t>
            </a:r>
          </a:p>
        </p:txBody>
      </p:sp>
      <p:sp>
        <p:nvSpPr>
          <p:cNvPr id="44035" name="Rectangle 3"/>
          <p:cNvSpPr>
            <a:spLocks noGrp="1" noChangeArrowheads="1"/>
          </p:cNvSpPr>
          <p:nvPr>
            <p:ph sz="quarter" idx="1"/>
          </p:nvPr>
        </p:nvSpPr>
        <p:spPr>
          <a:xfrm>
            <a:off x="457200" y="1600200"/>
            <a:ext cx="6130925" cy="4205288"/>
          </a:xfrm>
        </p:spPr>
        <p:txBody>
          <a:bodyPr/>
          <a:lstStyle/>
          <a:p>
            <a:pPr marL="96838" indent="255588" algn="just" eaLnBrk="1" hangingPunct="1">
              <a:buFont typeface="Wingdings 2" pitchFamily="18" charset="2"/>
              <a:buNone/>
            </a:pPr>
            <a:r>
              <a:rPr lang="en-US" sz="2400" smtClean="0">
                <a:latin typeface="Times New Roman" pitchFamily="18" charset="0"/>
                <a:cs typeface="Times New Roman" pitchFamily="18" charset="0"/>
              </a:rPr>
              <a:t>M</a:t>
            </a:r>
            <a:r>
              <a:rPr lang="ro-RO" sz="2400" smtClean="0">
                <a:latin typeface="Times New Roman" pitchFamily="18" charset="0"/>
                <a:cs typeface="Times New Roman" pitchFamily="18" charset="0"/>
              </a:rPr>
              <a:t>anetă care se mişcă în toate direcţiile controlând deplasarea pointerului. </a:t>
            </a:r>
            <a:endParaRPr lang="en-US" sz="2400" smtClean="0">
              <a:latin typeface="Times New Roman" pitchFamily="18" charset="0"/>
              <a:cs typeface="Times New Roman" pitchFamily="18" charset="0"/>
            </a:endParaRPr>
          </a:p>
          <a:p>
            <a:pPr marL="96838" indent="255588" algn="just" eaLnBrk="1" hangingPunct="1">
              <a:buFont typeface="Wingdings 2" pitchFamily="18" charset="2"/>
              <a:buNone/>
            </a:pPr>
            <a:r>
              <a:rPr lang="ro-RO" sz="2400" smtClean="0">
                <a:latin typeface="Times New Roman" pitchFamily="18" charset="0"/>
                <a:cs typeface="Times New Roman" pitchFamily="18" charset="0"/>
              </a:rPr>
              <a:t>Este similar unui mouse, cu deosebirea că la mouse mişcarea cursorului încetează odată cu deplasarea, pe când la joystick cursorul continuă să se deplaseze în direcţia în care este îndreptat joystick, încetând cu revenirea la poziţia iniţială. </a:t>
            </a:r>
            <a:endParaRPr lang="en-US" sz="2400" smtClean="0">
              <a:latin typeface="Times New Roman" pitchFamily="18" charset="0"/>
              <a:cs typeface="Times New Roman" pitchFamily="18" charset="0"/>
            </a:endParaRPr>
          </a:p>
          <a:p>
            <a:pPr marL="96838" indent="255588" algn="just" eaLnBrk="1" hangingPunct="1">
              <a:buFont typeface="Wingdings 2" pitchFamily="18" charset="2"/>
              <a:buNone/>
            </a:pPr>
            <a:r>
              <a:rPr lang="ro-RO" sz="2400" smtClean="0">
                <a:latin typeface="Times New Roman" pitchFamily="18" charset="0"/>
                <a:cs typeface="Times New Roman" pitchFamily="18" charset="0"/>
              </a:rPr>
              <a:t>Este folosit mai ales pentru jocurile pe calculator.</a:t>
            </a:r>
            <a:endParaRPr lang="en-US" sz="2400" smtClean="0">
              <a:latin typeface="Times New Roman" pitchFamily="18" charset="0"/>
              <a:cs typeface="Times New Roman" pitchFamily="18" charset="0"/>
            </a:endParaRPr>
          </a:p>
        </p:txBody>
      </p:sp>
      <p:pic>
        <p:nvPicPr>
          <p:cNvPr id="44036" name="Picture 6"/>
          <p:cNvPicPr>
            <a:picLocks noChangeAspect="1" noChangeArrowheads="1"/>
          </p:cNvPicPr>
          <p:nvPr/>
        </p:nvPicPr>
        <p:blipFill>
          <a:blip r:embed="rId2" cstate="print"/>
          <a:srcRect/>
          <a:stretch>
            <a:fillRect/>
          </a:stretch>
        </p:blipFill>
        <p:spPr bwMode="auto">
          <a:xfrm rot="-935351">
            <a:off x="146050" y="201613"/>
            <a:ext cx="1674813" cy="1314450"/>
          </a:xfrm>
          <a:prstGeom prst="rect">
            <a:avLst/>
          </a:prstGeom>
          <a:ln>
            <a:noFill/>
          </a:ln>
          <a:effectLst>
            <a:softEdge rad="112500"/>
          </a:effectLst>
        </p:spPr>
      </p:pic>
      <p:grpSp>
        <p:nvGrpSpPr>
          <p:cNvPr id="2" name="Group 11"/>
          <p:cNvGrpSpPr>
            <a:grpSpLocks/>
          </p:cNvGrpSpPr>
          <p:nvPr/>
        </p:nvGrpSpPr>
        <p:grpSpPr bwMode="auto">
          <a:xfrm>
            <a:off x="3289300" y="635000"/>
            <a:ext cx="5443538" cy="6105525"/>
            <a:chOff x="3854" y="127"/>
            <a:chExt cx="3429" cy="3846"/>
          </a:xfrm>
        </p:grpSpPr>
        <p:pic>
          <p:nvPicPr>
            <p:cNvPr id="44041" name="Picture 7"/>
            <p:cNvPicPr>
              <a:picLocks noChangeAspect="1" noChangeArrowheads="1"/>
            </p:cNvPicPr>
            <p:nvPr/>
          </p:nvPicPr>
          <p:blipFill>
            <a:blip r:embed="rId3" cstate="print"/>
            <a:srcRect/>
            <a:stretch>
              <a:fillRect/>
            </a:stretch>
          </p:blipFill>
          <p:spPr bwMode="auto">
            <a:xfrm rot="434272">
              <a:off x="3854" y="3042"/>
              <a:ext cx="1241" cy="931"/>
            </a:xfrm>
            <a:prstGeom prst="rect">
              <a:avLst/>
            </a:prstGeom>
            <a:noFill/>
            <a:ln w="9525" algn="ctr">
              <a:noFill/>
              <a:miter lim="800000"/>
              <a:headEnd/>
              <a:tailEnd/>
            </a:ln>
          </p:spPr>
        </p:pic>
        <p:pic>
          <p:nvPicPr>
            <p:cNvPr id="44042" name="Picture 5" descr="joystick"/>
            <p:cNvPicPr>
              <a:picLocks noChangeAspect="1" noChangeArrowheads="1"/>
            </p:cNvPicPr>
            <p:nvPr/>
          </p:nvPicPr>
          <p:blipFill>
            <a:blip r:embed="rId4" cstate="print"/>
            <a:srcRect/>
            <a:stretch>
              <a:fillRect/>
            </a:stretch>
          </p:blipFill>
          <p:spPr bwMode="auto">
            <a:xfrm rot="1569548">
              <a:off x="6299" y="127"/>
              <a:ext cx="984" cy="1406"/>
            </a:xfrm>
            <a:prstGeom prst="rect">
              <a:avLst/>
            </a:prstGeom>
            <a:noFill/>
            <a:ln w="9525">
              <a:noFill/>
              <a:miter lim="800000"/>
              <a:headEnd/>
              <a:tailEnd/>
            </a:ln>
          </p:spPr>
        </p:pic>
        <p:pic>
          <p:nvPicPr>
            <p:cNvPr id="44043" name="Picture 8"/>
            <p:cNvPicPr>
              <a:picLocks noChangeAspect="1" noChangeArrowheads="1"/>
            </p:cNvPicPr>
            <p:nvPr/>
          </p:nvPicPr>
          <p:blipFill>
            <a:blip r:embed="rId5" cstate="print"/>
            <a:srcRect/>
            <a:stretch>
              <a:fillRect/>
            </a:stretch>
          </p:blipFill>
          <p:spPr bwMode="auto">
            <a:xfrm rot="1042104">
              <a:off x="6080" y="2080"/>
              <a:ext cx="1168" cy="1168"/>
            </a:xfrm>
            <a:prstGeom prst="rect">
              <a:avLst/>
            </a:prstGeom>
            <a:noFill/>
            <a:ln w="9525" algn="ctr">
              <a:noFill/>
              <a:miter lim="800000"/>
              <a:headEnd/>
              <a:tailEnd/>
            </a:ln>
          </p:spPr>
        </p:pic>
      </p:grpSp>
      <p:sp>
        <p:nvSpPr>
          <p:cNvPr id="12" name="Action Button: Back or Previous 11">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3" name="Action Button: Home 12">
            <a:hlinkClick r:id="rId6"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4" name="Action Button: Forward or Next 13">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from="(-#ppt_w/2)" to="(#ppt_x)" calcmode="lin" valueType="num">
                                      <p:cBhvr>
                                        <p:cTn id="7" dur="1200" fill="hold">
                                          <p:stCondLst>
                                            <p:cond delay="0"/>
                                          </p:stCondLst>
                                        </p:cTn>
                                        <p:tgtEl>
                                          <p:spTgt spid="44034"/>
                                        </p:tgtEl>
                                        <p:attrNameLst>
                                          <p:attrName>ppt_x</p:attrName>
                                        </p:attrNameLst>
                                      </p:cBhvr>
                                    </p:anim>
                                    <p:anim from="0" to="-1.0" calcmode="lin" valueType="num">
                                      <p:cBhvr>
                                        <p:cTn id="8" dur="400" decel="50000" autoRev="1" fill="hold">
                                          <p:stCondLst>
                                            <p:cond delay="1200"/>
                                          </p:stCondLst>
                                        </p:cTn>
                                        <p:tgtEl>
                                          <p:spTgt spid="44034"/>
                                        </p:tgtEl>
                                        <p:attrNameLst>
                                          <p:attrName>xshear</p:attrName>
                                        </p:attrNameLst>
                                      </p:cBhvr>
                                    </p:anim>
                                    <p:animScale>
                                      <p:cBhvr>
                                        <p:cTn id="9" dur="400" decel="100000" autoRev="1" fill="hold">
                                          <p:stCondLst>
                                            <p:cond delay="1200"/>
                                          </p:stCondLst>
                                        </p:cTn>
                                        <p:tgtEl>
                                          <p:spTgt spid="44034"/>
                                        </p:tgtEl>
                                      </p:cBhvr>
                                      <p:from x="100000" y="100000"/>
                                      <p:to x="80000" y="100000"/>
                                    </p:animScale>
                                    <p:anim by="(#ppt_h/3+#ppt_w*0.1)" calcmode="lin" valueType="num">
                                      <p:cBhvr additive="sum">
                                        <p:cTn id="10" dur="400" decel="100000" autoRev="1" fill="hold">
                                          <p:stCondLst>
                                            <p:cond delay="1200"/>
                                          </p:stCondLst>
                                        </p:cTn>
                                        <p:tgtEl>
                                          <p:spTgt spid="44034"/>
                                        </p:tgtEl>
                                        <p:attrNameLst>
                                          <p:attrName>ppt_x</p:attrName>
                                        </p:attrNameLst>
                                      </p:cBhvr>
                                    </p:anim>
                                  </p:childTnLst>
                                </p:cTn>
                              </p:par>
                            </p:childTnLst>
                          </p:cTn>
                        </p:par>
                        <p:par>
                          <p:cTn id="11" fill="hold">
                            <p:stCondLst>
                              <p:cond delay="2000"/>
                            </p:stCondLst>
                            <p:childTnLst>
                              <p:par>
                                <p:cTn id="12" presetID="17" presetClass="entr" presetSubtype="10" fill="hold" nodeType="afterEffect">
                                  <p:stCondLst>
                                    <p:cond delay="0"/>
                                  </p:stCondLst>
                                  <p:childTnLst>
                                    <p:set>
                                      <p:cBhvr>
                                        <p:cTn id="13" dur="1" fill="hold">
                                          <p:stCondLst>
                                            <p:cond delay="0"/>
                                          </p:stCondLst>
                                        </p:cTn>
                                        <p:tgtEl>
                                          <p:spTgt spid="44036"/>
                                        </p:tgtEl>
                                        <p:attrNameLst>
                                          <p:attrName>style.visibility</p:attrName>
                                        </p:attrNameLst>
                                      </p:cBhvr>
                                      <p:to>
                                        <p:strVal val="visible"/>
                                      </p:to>
                                    </p:set>
                                    <p:anim calcmode="lin" valueType="num">
                                      <p:cBhvr>
                                        <p:cTn id="14" dur="1000" fill="hold"/>
                                        <p:tgtEl>
                                          <p:spTgt spid="44036"/>
                                        </p:tgtEl>
                                        <p:attrNameLst>
                                          <p:attrName>ppt_w</p:attrName>
                                        </p:attrNameLst>
                                      </p:cBhvr>
                                      <p:tavLst>
                                        <p:tav tm="0">
                                          <p:val>
                                            <p:fltVal val="0"/>
                                          </p:val>
                                        </p:tav>
                                        <p:tav tm="100000">
                                          <p:val>
                                            <p:strVal val="#ppt_w"/>
                                          </p:val>
                                        </p:tav>
                                      </p:tavLst>
                                    </p:anim>
                                    <p:anim calcmode="lin" valueType="num">
                                      <p:cBhvr>
                                        <p:cTn id="15" dur="1000" fill="hold"/>
                                        <p:tgtEl>
                                          <p:spTgt spid="44036"/>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52" presetClass="entr" presetSubtype="0" fill="hold" grpId="0" nodeType="afterEffect">
                                  <p:stCondLst>
                                    <p:cond delay="0"/>
                                  </p:stCondLst>
                                  <p:childTnLst>
                                    <p:set>
                                      <p:cBhvr>
                                        <p:cTn id="18" dur="1" fill="hold">
                                          <p:stCondLst>
                                            <p:cond delay="0"/>
                                          </p:stCondLst>
                                        </p:cTn>
                                        <p:tgtEl>
                                          <p:spTgt spid="44035">
                                            <p:txEl>
                                              <p:pRg st="0" end="0"/>
                                            </p:txEl>
                                          </p:spTgt>
                                        </p:tgtEl>
                                        <p:attrNameLst>
                                          <p:attrName>style.visibility</p:attrName>
                                        </p:attrNameLst>
                                      </p:cBhvr>
                                      <p:to>
                                        <p:strVal val="visible"/>
                                      </p:to>
                                    </p:set>
                                    <p:animScale>
                                      <p:cBhvr>
                                        <p:cTn id="19" dur="1000" decel="50000" fill="hold">
                                          <p:stCondLst>
                                            <p:cond delay="0"/>
                                          </p:stCondLst>
                                        </p:cTn>
                                        <p:tgtEl>
                                          <p:spTgt spid="440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4035">
                                            <p:txEl>
                                              <p:pRg st="0" end="0"/>
                                            </p:txEl>
                                          </p:spTgt>
                                        </p:tgtEl>
                                        <p:attrNameLst>
                                          <p:attrName>ppt_x</p:attrName>
                                          <p:attrName>ppt_y</p:attrName>
                                        </p:attrNameLst>
                                      </p:cBhvr>
                                    </p:animMotion>
                                    <p:animEffect transition="in" filter="fade">
                                      <p:cBhvr>
                                        <p:cTn id="21" dur="1000"/>
                                        <p:tgtEl>
                                          <p:spTgt spid="44035">
                                            <p:txEl>
                                              <p:pRg st="0" end="0"/>
                                            </p:txEl>
                                          </p:spTgt>
                                        </p:tgtEl>
                                      </p:cBhvr>
                                    </p:animEffect>
                                  </p:childTnLst>
                                </p:cTn>
                              </p:par>
                            </p:childTnLst>
                          </p:cTn>
                        </p:par>
                        <p:par>
                          <p:cTn id="22" fill="hold">
                            <p:stCondLst>
                              <p:cond delay="4000"/>
                            </p:stCondLst>
                            <p:childTnLst>
                              <p:par>
                                <p:cTn id="23" presetID="52" presetClass="entr" presetSubtype="0" fill="hold" grpId="0" nodeType="afterEffect">
                                  <p:stCondLst>
                                    <p:cond delay="0"/>
                                  </p:stCondLst>
                                  <p:childTnLst>
                                    <p:set>
                                      <p:cBhvr>
                                        <p:cTn id="24" dur="1" fill="hold">
                                          <p:stCondLst>
                                            <p:cond delay="0"/>
                                          </p:stCondLst>
                                        </p:cTn>
                                        <p:tgtEl>
                                          <p:spTgt spid="44035">
                                            <p:txEl>
                                              <p:pRg st="1" end="1"/>
                                            </p:txEl>
                                          </p:spTgt>
                                        </p:tgtEl>
                                        <p:attrNameLst>
                                          <p:attrName>style.visibility</p:attrName>
                                        </p:attrNameLst>
                                      </p:cBhvr>
                                      <p:to>
                                        <p:strVal val="visible"/>
                                      </p:to>
                                    </p:set>
                                    <p:animScale>
                                      <p:cBhvr>
                                        <p:cTn id="25" dur="1000" decel="50000" fill="hold">
                                          <p:stCondLst>
                                            <p:cond delay="0"/>
                                          </p:stCondLst>
                                        </p:cTn>
                                        <p:tgtEl>
                                          <p:spTgt spid="440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4035">
                                            <p:txEl>
                                              <p:pRg st="1" end="1"/>
                                            </p:txEl>
                                          </p:spTgt>
                                        </p:tgtEl>
                                        <p:attrNameLst>
                                          <p:attrName>ppt_x</p:attrName>
                                          <p:attrName>ppt_y</p:attrName>
                                        </p:attrNameLst>
                                      </p:cBhvr>
                                    </p:animMotion>
                                    <p:animEffect transition="in" filter="fade">
                                      <p:cBhvr>
                                        <p:cTn id="27" dur="1000"/>
                                        <p:tgtEl>
                                          <p:spTgt spid="44035">
                                            <p:txEl>
                                              <p:pRg st="1" end="1"/>
                                            </p:txEl>
                                          </p:spTgt>
                                        </p:tgtEl>
                                      </p:cBhvr>
                                    </p:animEffect>
                                  </p:childTnLst>
                                </p:cTn>
                              </p:par>
                            </p:childTnLst>
                          </p:cTn>
                        </p:par>
                        <p:par>
                          <p:cTn id="28" fill="hold">
                            <p:stCondLst>
                              <p:cond delay="5000"/>
                            </p:stCondLst>
                            <p:childTnLst>
                              <p:par>
                                <p:cTn id="29" presetID="52" presetClass="entr" presetSubtype="0" fill="hold" grpId="0" nodeType="afterEffect">
                                  <p:stCondLst>
                                    <p:cond delay="0"/>
                                  </p:stCondLst>
                                  <p:childTnLst>
                                    <p:set>
                                      <p:cBhvr>
                                        <p:cTn id="30" dur="1" fill="hold">
                                          <p:stCondLst>
                                            <p:cond delay="0"/>
                                          </p:stCondLst>
                                        </p:cTn>
                                        <p:tgtEl>
                                          <p:spTgt spid="44035">
                                            <p:txEl>
                                              <p:pRg st="2" end="2"/>
                                            </p:txEl>
                                          </p:spTgt>
                                        </p:tgtEl>
                                        <p:attrNameLst>
                                          <p:attrName>style.visibility</p:attrName>
                                        </p:attrNameLst>
                                      </p:cBhvr>
                                      <p:to>
                                        <p:strVal val="visible"/>
                                      </p:to>
                                    </p:set>
                                    <p:animScale>
                                      <p:cBhvr>
                                        <p:cTn id="31" dur="1000" decel="50000" fill="hold">
                                          <p:stCondLst>
                                            <p:cond delay="0"/>
                                          </p:stCondLst>
                                        </p:cTn>
                                        <p:tgtEl>
                                          <p:spTgt spid="440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4035">
                                            <p:txEl>
                                              <p:pRg st="2" end="2"/>
                                            </p:txEl>
                                          </p:spTgt>
                                        </p:tgtEl>
                                        <p:attrNameLst>
                                          <p:attrName>ppt_x</p:attrName>
                                          <p:attrName>ppt_y</p:attrName>
                                        </p:attrNameLst>
                                      </p:cBhvr>
                                    </p:animMotion>
                                    <p:animEffect transition="in" filter="fade">
                                      <p:cBhvr>
                                        <p:cTn id="33" dur="1000"/>
                                        <p:tgtEl>
                                          <p:spTgt spid="44035">
                                            <p:txEl>
                                              <p:pRg st="2" end="2"/>
                                            </p:txEl>
                                          </p:spTgt>
                                        </p:tgtEl>
                                      </p:cBhvr>
                                    </p:animEffect>
                                  </p:childTnLst>
                                </p:cTn>
                              </p:par>
                            </p:childTnLst>
                          </p:cTn>
                        </p:par>
                        <p:par>
                          <p:cTn id="34" fill="hold">
                            <p:stCondLst>
                              <p:cond delay="6000"/>
                            </p:stCondLst>
                            <p:childTnLst>
                              <p:par>
                                <p:cTn id="35" presetID="35"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anim calcmode="lin" valueType="num">
                                      <p:cBhvr>
                                        <p:cTn id="38" dur="2000" fill="hold"/>
                                        <p:tgtEl>
                                          <p:spTgt spid="2"/>
                                        </p:tgtEl>
                                        <p:attrNameLst>
                                          <p:attrName>style.rotation</p:attrName>
                                        </p:attrNameLst>
                                      </p:cBhvr>
                                      <p:tavLst>
                                        <p:tav tm="0">
                                          <p:val>
                                            <p:fltVal val="720"/>
                                          </p:val>
                                        </p:tav>
                                        <p:tav tm="100000">
                                          <p:val>
                                            <p:fltVal val="0"/>
                                          </p:val>
                                        </p:tav>
                                      </p:tavLst>
                                    </p:anim>
                                    <p:anim calcmode="lin" valueType="num">
                                      <p:cBhvr>
                                        <p:cTn id="39" dur="2000" fill="hold"/>
                                        <p:tgtEl>
                                          <p:spTgt spid="2"/>
                                        </p:tgtEl>
                                        <p:attrNameLst>
                                          <p:attrName>ppt_h</p:attrName>
                                        </p:attrNameLst>
                                      </p:cBhvr>
                                      <p:tavLst>
                                        <p:tav tm="0">
                                          <p:val>
                                            <p:fltVal val="0"/>
                                          </p:val>
                                        </p:tav>
                                        <p:tav tm="100000">
                                          <p:val>
                                            <p:strVal val="#ppt_h"/>
                                          </p:val>
                                        </p:tav>
                                      </p:tavLst>
                                    </p:anim>
                                    <p:anim calcmode="lin" valueType="num">
                                      <p:cBhvr>
                                        <p:cTn id="4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288" y="404813"/>
            <a:ext cx="8229600" cy="1143000"/>
          </a:xfrm>
        </p:spPr>
        <p:txBody>
          <a:bodyPr>
            <a:normAutofit fontScale="90000"/>
          </a:bodyPr>
          <a:lstStyle/>
          <a:p>
            <a:pPr algn="ctr" eaLnBrk="1" hangingPunct="1"/>
            <a:r>
              <a:rPr lang="ro-RO" sz="4400" i="1" smtClean="0">
                <a:solidFill>
                  <a:srgbClr val="C00000"/>
                </a:solidFill>
                <a:latin typeface="Times New Roman" pitchFamily="18" charset="0"/>
                <a:cs typeface="Times New Roman" pitchFamily="18" charset="0"/>
              </a:rPr>
              <a:t>L</a:t>
            </a:r>
            <a:r>
              <a:rPr lang="en-US" sz="4400" i="1" smtClean="0">
                <a:solidFill>
                  <a:srgbClr val="C00000"/>
                </a:solidFill>
                <a:latin typeface="Times New Roman" pitchFamily="18" charset="0"/>
                <a:cs typeface="Times New Roman" pitchFamily="18" charset="0"/>
              </a:rPr>
              <a:t>ight </a:t>
            </a:r>
            <a:r>
              <a:rPr lang="ro-RO" sz="4400" i="1" smtClean="0">
                <a:solidFill>
                  <a:srgbClr val="C00000"/>
                </a:solidFill>
                <a:latin typeface="Times New Roman" pitchFamily="18" charset="0"/>
                <a:cs typeface="Times New Roman" pitchFamily="18" charset="0"/>
              </a:rPr>
              <a:t>P</a:t>
            </a:r>
            <a:r>
              <a:rPr lang="en-US" sz="4400" i="1" smtClean="0">
                <a:solidFill>
                  <a:srgbClr val="C00000"/>
                </a:solidFill>
                <a:latin typeface="Times New Roman" pitchFamily="18" charset="0"/>
                <a:cs typeface="Times New Roman" pitchFamily="18" charset="0"/>
              </a:rPr>
              <a:t>en</a:t>
            </a:r>
            <a:r>
              <a:rPr lang="ro-RO" sz="4400" i="1" smtClean="0">
                <a:solidFill>
                  <a:srgbClr val="C00000"/>
                </a:solidFill>
                <a:latin typeface="Times New Roman" pitchFamily="18" charset="0"/>
                <a:cs typeface="Times New Roman" pitchFamily="18" charset="0"/>
              </a:rPr>
              <a:t> </a:t>
            </a:r>
            <a:br>
              <a:rPr lang="ro-RO" sz="4400" i="1" smtClean="0">
                <a:solidFill>
                  <a:srgbClr val="C00000"/>
                </a:solidFill>
                <a:latin typeface="Times New Roman" pitchFamily="18" charset="0"/>
                <a:cs typeface="Times New Roman" pitchFamily="18" charset="0"/>
              </a:rPr>
            </a:br>
            <a:r>
              <a:rPr lang="ro-RO" sz="4400" i="1" smtClean="0">
                <a:solidFill>
                  <a:srgbClr val="C00000"/>
                </a:solidFill>
                <a:latin typeface="Times New Roman" pitchFamily="18" charset="0"/>
                <a:cs typeface="Times New Roman" pitchFamily="18" charset="0"/>
              </a:rPr>
              <a:t>(</a:t>
            </a:r>
            <a:r>
              <a:rPr lang="en-US" sz="4400" i="1" smtClean="0">
                <a:solidFill>
                  <a:srgbClr val="C00000"/>
                </a:solidFill>
                <a:latin typeface="Times New Roman" pitchFamily="18" charset="0"/>
                <a:cs typeface="Times New Roman" pitchFamily="18" charset="0"/>
              </a:rPr>
              <a:t>creion optic</a:t>
            </a:r>
            <a:r>
              <a:rPr lang="ro-RO" sz="4400" i="1" smtClean="0">
                <a:solidFill>
                  <a:srgbClr val="C00000"/>
                </a:solidFill>
                <a:latin typeface="Times New Roman" pitchFamily="18" charset="0"/>
                <a:cs typeface="Times New Roman" pitchFamily="18" charset="0"/>
              </a:rPr>
              <a:t>)</a:t>
            </a:r>
            <a:endParaRPr lang="en-US" sz="4400" i="1" smtClean="0">
              <a:solidFill>
                <a:srgbClr val="C00000"/>
              </a:solidFill>
              <a:latin typeface="Times New Roman" pitchFamily="18" charset="0"/>
              <a:cs typeface="Times New Roman" pitchFamily="18" charset="0"/>
            </a:endParaRPr>
          </a:p>
        </p:txBody>
      </p:sp>
      <p:pic>
        <p:nvPicPr>
          <p:cNvPr id="45059" name="Picture 4" descr="1960361426"/>
          <p:cNvPicPr>
            <a:picLocks noGrp="1" noChangeAspect="1" noChangeArrowheads="1"/>
          </p:cNvPicPr>
          <p:nvPr>
            <p:ph sz="quarter" idx="1"/>
          </p:nvPr>
        </p:nvPicPr>
        <p:blipFill>
          <a:blip r:embed="rId2" cstate="print"/>
          <a:srcRect/>
          <a:stretch>
            <a:fillRect/>
          </a:stretch>
        </p:blipFill>
        <p:spPr>
          <a:xfrm>
            <a:off x="5508625" y="1700213"/>
            <a:ext cx="2787650" cy="2016125"/>
          </a:xfrm>
        </p:spPr>
      </p:pic>
      <p:pic>
        <p:nvPicPr>
          <p:cNvPr id="45060" name="Picture 5" descr="685997497"/>
          <p:cNvPicPr>
            <a:picLocks noChangeAspect="1" noChangeArrowheads="1"/>
          </p:cNvPicPr>
          <p:nvPr/>
        </p:nvPicPr>
        <p:blipFill>
          <a:blip r:embed="rId3" cstate="print"/>
          <a:srcRect/>
          <a:stretch>
            <a:fillRect/>
          </a:stretch>
        </p:blipFill>
        <p:spPr bwMode="auto">
          <a:xfrm>
            <a:off x="468313" y="3573463"/>
            <a:ext cx="3238500" cy="2498725"/>
          </a:xfrm>
          <a:prstGeom prst="rect">
            <a:avLst/>
          </a:prstGeom>
          <a:noFill/>
          <a:ln w="9525">
            <a:noFill/>
            <a:miter lim="800000"/>
            <a:headEnd/>
            <a:tailEnd/>
          </a:ln>
        </p:spPr>
      </p:pic>
      <p:sp>
        <p:nvSpPr>
          <p:cNvPr id="6" name="Rectangle 3"/>
          <p:cNvSpPr txBox="1">
            <a:spLocks noChangeArrowheads="1"/>
          </p:cNvSpPr>
          <p:nvPr/>
        </p:nvSpPr>
        <p:spPr>
          <a:xfrm>
            <a:off x="250825" y="1700213"/>
            <a:ext cx="4537075" cy="1296987"/>
          </a:xfrm>
          <a:prstGeom prst="rect">
            <a:avLst/>
          </a:prstGeom>
        </p:spPr>
        <p:txBody>
          <a:bodyPr>
            <a:normAutofit/>
          </a:bodyPr>
          <a:lstStyle/>
          <a:p>
            <a:pPr marL="96838" indent="255588" algn="just" fontAlgn="auto">
              <a:spcBef>
                <a:spcPct val="20000"/>
              </a:spcBef>
              <a:spcAft>
                <a:spcPts val="0"/>
              </a:spcAft>
              <a:buClr>
                <a:schemeClr val="tx1">
                  <a:shade val="95000"/>
                </a:schemeClr>
              </a:buClr>
              <a:buSzPct val="65000"/>
              <a:buFont typeface="Wingdings" pitchFamily="2" charset="2"/>
              <a:buChar char="Ø"/>
              <a:defRPr/>
            </a:pPr>
            <a:r>
              <a:rPr lang="en-US" sz="2400" dirty="0">
                <a:latin typeface="Times New Roman" pitchFamily="18" charset="0"/>
                <a:cs typeface="Times New Roman" pitchFamily="18" charset="0"/>
              </a:rPr>
              <a:t>Este un </a:t>
            </a:r>
            <a:r>
              <a:rPr lang="en-US" sz="2400" dirty="0" err="1">
                <a:latin typeface="Times New Roman" pitchFamily="18" charset="0"/>
                <a:cs typeface="Times New Roman" pitchFamily="18" charset="0"/>
              </a:rPr>
              <a:t>dispozitiv</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asem</a:t>
            </a:r>
            <a:r>
              <a:rPr lang="ro-RO" sz="2400" dirty="0">
                <a:latin typeface="Times New Roman" pitchFamily="18" charset="0"/>
                <a:cs typeface="Times New Roman" pitchFamily="18" charset="0"/>
              </a:rPr>
              <a:t>ă</a:t>
            </a:r>
            <a:r>
              <a:rPr lang="en-US" sz="2400" dirty="0">
                <a:latin typeface="Times New Roman" pitchFamily="18" charset="0"/>
                <a:cs typeface="Times New Roman" pitchFamily="18" charset="0"/>
              </a:rPr>
              <a:t>n</a:t>
            </a:r>
            <a:r>
              <a:rPr lang="ro-RO" sz="2400" dirty="0">
                <a:latin typeface="Times New Roman" pitchFamily="18" charset="0"/>
                <a:cs typeface="Times New Roman" pitchFamily="18" charset="0"/>
              </a:rPr>
              <a:t>ă</a:t>
            </a:r>
            <a:r>
              <a:rPr lang="en-US" sz="2400" dirty="0">
                <a:latin typeface="Times New Roman" pitchFamily="18" charset="0"/>
                <a:cs typeface="Times New Roman" pitchFamily="18" charset="0"/>
              </a:rPr>
              <a:t>tor </a:t>
            </a:r>
            <a:r>
              <a:rPr lang="en-US" sz="2400" dirty="0" err="1">
                <a:latin typeface="Times New Roman" pitchFamily="18" charset="0"/>
                <a:cs typeface="Times New Roman" pitchFamily="18" charset="0"/>
              </a:rPr>
              <a:t>unui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creion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avand</a:t>
            </a:r>
            <a:r>
              <a:rPr lang="en-US" sz="2400" dirty="0">
                <a:latin typeface="Times New Roman" pitchFamily="18" charset="0"/>
                <a:cs typeface="Times New Roman" pitchFamily="18" charset="0"/>
              </a:rPr>
              <a:t> </a:t>
            </a:r>
            <a:r>
              <a:rPr lang="ro-RO" sz="2400" dirty="0">
                <a:latin typeface="Times New Roman" pitchFamily="18" charset="0"/>
                <a:cs typeface="Times New Roman" pitchFamily="18" charset="0"/>
              </a:rPr>
              <a:t>î</a:t>
            </a:r>
            <a:r>
              <a:rPr lang="en-US" sz="2400" dirty="0">
                <a:latin typeface="Times New Roman" pitchFamily="18" charset="0"/>
                <a:cs typeface="Times New Roman" pitchFamily="18" charset="0"/>
              </a:rPr>
              <a:t>n v</a:t>
            </a:r>
            <a:r>
              <a:rPr lang="ro-RO" sz="2400" dirty="0">
                <a:latin typeface="Times New Roman" pitchFamily="18" charset="0"/>
                <a:cs typeface="Times New Roman" pitchFamily="18" charset="0"/>
              </a:rPr>
              <a:t>â</a:t>
            </a:r>
            <a:r>
              <a:rPr lang="en-US" sz="2400" dirty="0" err="1">
                <a:latin typeface="Times New Roman" pitchFamily="18" charset="0"/>
                <a:cs typeface="Times New Roman" pitchFamily="18" charset="0"/>
              </a:rPr>
              <a:t>rf</a:t>
            </a:r>
            <a:r>
              <a:rPr lang="en-US" sz="2400" dirty="0">
                <a:latin typeface="Times New Roman" pitchFamily="18" charset="0"/>
                <a:cs typeface="Times New Roman" pitchFamily="18" charset="0"/>
              </a:rPr>
              <a:t> un </a:t>
            </a:r>
            <a:r>
              <a:rPr lang="en-US" sz="2400" dirty="0" err="1">
                <a:latin typeface="Times New Roman" pitchFamily="18" charset="0"/>
                <a:cs typeface="Times New Roman" pitchFamily="18" charset="0"/>
              </a:rPr>
              <a:t>senzor</a:t>
            </a:r>
            <a:r>
              <a:rPr lang="en-US" sz="2400" dirty="0">
                <a:latin typeface="Times New Roman" pitchFamily="18" charset="0"/>
                <a:cs typeface="Times New Roman" pitchFamily="18" charset="0"/>
              </a:rPr>
              <a:t> optic.</a:t>
            </a:r>
            <a:r>
              <a:rPr lang="ro-RO"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9" name="Содержимое 2"/>
          <p:cNvSpPr txBox="1">
            <a:spLocks/>
          </p:cNvSpPr>
          <p:nvPr/>
        </p:nvSpPr>
        <p:spPr>
          <a:xfrm>
            <a:off x="4211638" y="4292600"/>
            <a:ext cx="4557712" cy="1512888"/>
          </a:xfrm>
          <a:prstGeom prst="rect">
            <a:avLst/>
          </a:prstGeom>
        </p:spPr>
        <p:txBody>
          <a:bodyPr>
            <a:normAutofit lnSpcReduction="10000"/>
          </a:bodyPr>
          <a:lstStyle/>
          <a:p>
            <a:pPr marL="96838" indent="255588" algn="just" fontAlgn="auto">
              <a:spcBef>
                <a:spcPct val="20000"/>
              </a:spcBef>
              <a:spcAft>
                <a:spcPts val="0"/>
              </a:spcAft>
              <a:buClr>
                <a:schemeClr val="tx1">
                  <a:shade val="95000"/>
                </a:schemeClr>
              </a:buClr>
              <a:buSzPct val="65000"/>
              <a:buFont typeface="Wingdings" pitchFamily="2" charset="2"/>
              <a:buChar char="Ø"/>
              <a:defRPr/>
            </a:pPr>
            <a:r>
              <a:rPr lang="en-US" sz="2400" dirty="0" err="1">
                <a:latin typeface="Times New Roman" pitchFamily="18" charset="0"/>
                <a:cs typeface="Times New Roman" pitchFamily="18" charset="0"/>
              </a:rPr>
              <a:t>Ofer</a:t>
            </a:r>
            <a:r>
              <a:rPr lang="ro-RO" sz="2400" dirty="0">
                <a:latin typeface="Times New Roman" pitchFamily="18" charset="0"/>
                <a:cs typeface="Times New Roman" pitchFamily="18" charset="0"/>
              </a:rPr>
              <a:t>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posibilitarea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desen</a:t>
            </a:r>
            <a:r>
              <a:rPr lang="ro-RO" sz="2400" dirty="0">
                <a:latin typeface="Times New Roman" pitchFamily="18" charset="0"/>
                <a:cs typeface="Times New Roman" pitchFamily="18" charset="0"/>
              </a:rPr>
              <a:t>ă</a:t>
            </a:r>
            <a:r>
              <a:rPr lang="en-US" sz="2400" dirty="0" err="1">
                <a:latin typeface="Times New Roman" pitchFamily="18" charset="0"/>
                <a:cs typeface="Times New Roman" pitchFamily="18" charset="0"/>
              </a:rPr>
              <a:t>rii</a:t>
            </a:r>
            <a:r>
              <a:rPr lang="en-US" sz="2400" dirty="0">
                <a:latin typeface="Times New Roman" pitchFamily="18" charset="0"/>
                <a:cs typeface="Times New Roman" pitchFamily="18" charset="0"/>
              </a:rPr>
              <a:t> </a:t>
            </a:r>
            <a:r>
              <a:rPr lang="ro-RO" sz="2400" dirty="0">
                <a:latin typeface="Times New Roman" pitchFamily="18" charset="0"/>
                <a:cs typeface="Times New Roman" pitchFamily="18" charset="0"/>
              </a:rPr>
              <a:t>ş</a:t>
            </a:r>
            <a:r>
              <a:rPr lang="en-US" sz="2400" dirty="0" err="1">
                <a:latin typeface="Times New Roman" pitchFamily="18" charset="0"/>
                <a:cs typeface="Times New Roman" pitchFamily="18" charset="0"/>
              </a:rPr>
              <a:t>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scrierii</a:t>
            </a:r>
            <a:r>
              <a:rPr lang="en-US" sz="2400" dirty="0">
                <a:latin typeface="Times New Roman" pitchFamily="18" charset="0"/>
                <a:cs typeface="Times New Roman" pitchFamily="18" charset="0"/>
              </a:rPr>
              <a:t> direct </a:t>
            </a:r>
            <a:r>
              <a:rPr lang="ro-RO" sz="2400" dirty="0">
                <a:latin typeface="Times New Roman" pitchFamily="18" charset="0"/>
                <a:cs typeface="Times New Roman" pitchFamily="18" charset="0"/>
              </a:rPr>
              <a:t>î</a:t>
            </a:r>
            <a:r>
              <a:rPr lang="en-US" sz="2400" dirty="0">
                <a:latin typeface="Times New Roman" pitchFamily="18" charset="0"/>
                <a:cs typeface="Times New Roman" pitchFamily="18" charset="0"/>
              </a:rPr>
              <a:t>n calculator </a:t>
            </a:r>
            <a:r>
              <a:rPr lang="en-US" sz="2400" dirty="0" err="1">
                <a:latin typeface="Times New Roman" pitchFamily="18" charset="0"/>
                <a:cs typeface="Times New Roman" pitchFamily="18" charset="0"/>
              </a:rPr>
              <a:t>prin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intermediul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monitoare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speciale</a:t>
            </a:r>
            <a:r>
              <a:rPr lang="en-US" sz="2400" dirty="0">
                <a:latin typeface="Times New Roman" pitchFamily="18" charset="0"/>
                <a:cs typeface="Times New Roman" pitchFamily="18" charset="0"/>
              </a:rPr>
              <a:t> </a:t>
            </a:r>
            <a:r>
              <a:rPr lang="ro-RO" sz="2400" dirty="0">
                <a:latin typeface="Times New Roman" pitchFamily="18" charset="0"/>
                <a:cs typeface="Times New Roman" pitchFamily="18" charset="0"/>
              </a:rPr>
              <a:t>(touch screen)</a:t>
            </a:r>
            <a:r>
              <a:rPr lang="en-US" sz="2400" dirty="0">
                <a:latin typeface="Times New Roman" pitchFamily="18" charset="0"/>
                <a:cs typeface="Times New Roman" pitchFamily="18" charset="0"/>
              </a:rPr>
              <a:t>.</a:t>
            </a:r>
          </a:p>
        </p:txBody>
      </p:sp>
      <p:sp>
        <p:nvSpPr>
          <p:cNvPr id="10" name="Action Button: Back or Previous 9">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1" name="Action Button: Home 10">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2" name="Action Button: Forward or Next 11">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2000" fill="hold"/>
                                        <p:tgtEl>
                                          <p:spTgt spid="45058"/>
                                        </p:tgtEl>
                                        <p:attrNameLst>
                                          <p:attrName>ppt_x</p:attrName>
                                        </p:attrNameLst>
                                      </p:cBhvr>
                                      <p:tavLst>
                                        <p:tav tm="0">
                                          <p:val>
                                            <p:strVal val="#ppt_x"/>
                                          </p:val>
                                        </p:tav>
                                        <p:tav tm="100000">
                                          <p:val>
                                            <p:strVal val="#ppt_x"/>
                                          </p:val>
                                        </p:tav>
                                      </p:tavLst>
                                    </p:anim>
                                    <p:anim calcmode="lin" valueType="num">
                                      <p:cBhvr>
                                        <p:cTn id="8" dur="2000" fill="hold"/>
                                        <p:tgtEl>
                                          <p:spTgt spid="45058"/>
                                        </p:tgtEl>
                                        <p:attrNameLst>
                                          <p:attrName>ppt_y</p:attrName>
                                        </p:attrNameLst>
                                      </p:cBhvr>
                                      <p:tavLst>
                                        <p:tav tm="0">
                                          <p:val>
                                            <p:strVal val="#ppt_y-#ppt_h/2"/>
                                          </p:val>
                                        </p:tav>
                                        <p:tav tm="100000">
                                          <p:val>
                                            <p:strVal val="#ppt_y"/>
                                          </p:val>
                                        </p:tav>
                                      </p:tavLst>
                                    </p:anim>
                                    <p:anim calcmode="lin" valueType="num">
                                      <p:cBhvr>
                                        <p:cTn id="9" dur="2000" fill="hold"/>
                                        <p:tgtEl>
                                          <p:spTgt spid="45058"/>
                                        </p:tgtEl>
                                        <p:attrNameLst>
                                          <p:attrName>ppt_w</p:attrName>
                                        </p:attrNameLst>
                                      </p:cBhvr>
                                      <p:tavLst>
                                        <p:tav tm="0">
                                          <p:val>
                                            <p:strVal val="#ppt_w"/>
                                          </p:val>
                                        </p:tav>
                                        <p:tav tm="100000">
                                          <p:val>
                                            <p:strVal val="#ppt_w"/>
                                          </p:val>
                                        </p:tav>
                                      </p:tavLst>
                                    </p:anim>
                                    <p:anim calcmode="lin" valueType="num">
                                      <p:cBhvr>
                                        <p:cTn id="10" dur="2000" fill="hold"/>
                                        <p:tgtEl>
                                          <p:spTgt spid="45058"/>
                                        </p:tgtEl>
                                        <p:attrNameLst>
                                          <p:attrName>ppt_h</p:attrName>
                                        </p:attrNameLst>
                                      </p:cBhvr>
                                      <p:tavLst>
                                        <p:tav tm="0">
                                          <p:val>
                                            <p:fltVal val="0"/>
                                          </p:val>
                                        </p:tav>
                                        <p:tav tm="100000">
                                          <p:val>
                                            <p:strVal val="#ppt_h"/>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21" presetClass="entr" presetSubtype="8" fill="hold" nodeType="afterEffect">
                                  <p:stCondLst>
                                    <p:cond delay="0"/>
                                  </p:stCondLst>
                                  <p:childTnLst>
                                    <p:set>
                                      <p:cBhvr>
                                        <p:cTn id="20" dur="1" fill="hold">
                                          <p:stCondLst>
                                            <p:cond delay="0"/>
                                          </p:stCondLst>
                                        </p:cTn>
                                        <p:tgtEl>
                                          <p:spTgt spid="45059"/>
                                        </p:tgtEl>
                                        <p:attrNameLst>
                                          <p:attrName>style.visibility</p:attrName>
                                        </p:attrNameLst>
                                      </p:cBhvr>
                                      <p:to>
                                        <p:strVal val="visible"/>
                                      </p:to>
                                    </p:set>
                                    <p:animEffect transition="in" filter="wheel(8)">
                                      <p:cBhvr>
                                        <p:cTn id="21" dur="2000"/>
                                        <p:tgtEl>
                                          <p:spTgt spid="45059"/>
                                        </p:tgtEl>
                                      </p:cBhvr>
                                    </p:animEffect>
                                  </p:childTnLst>
                                </p:cTn>
                              </p:par>
                            </p:childTnLst>
                          </p:cTn>
                        </p:par>
                        <p:par>
                          <p:cTn id="22" fill="hold">
                            <p:stCondLst>
                              <p:cond delay="6000"/>
                            </p:stCondLst>
                            <p:childTnLst>
                              <p:par>
                                <p:cTn id="23" presetID="21" presetClass="entr" presetSubtype="1" fill="hold" nodeType="afterEffect">
                                  <p:stCondLst>
                                    <p:cond delay="0"/>
                                  </p:stCondLst>
                                  <p:childTnLst>
                                    <p:set>
                                      <p:cBhvr>
                                        <p:cTn id="24" dur="1" fill="hold">
                                          <p:stCondLst>
                                            <p:cond delay="0"/>
                                          </p:stCondLst>
                                        </p:cTn>
                                        <p:tgtEl>
                                          <p:spTgt spid="45060"/>
                                        </p:tgtEl>
                                        <p:attrNameLst>
                                          <p:attrName>style.visibility</p:attrName>
                                        </p:attrNameLst>
                                      </p:cBhvr>
                                      <p:to>
                                        <p:strVal val="visible"/>
                                      </p:to>
                                    </p:set>
                                    <p:animEffect transition="in" filter="wheel(1)">
                                      <p:cBhvr>
                                        <p:cTn id="25" dur="2000"/>
                                        <p:tgtEl>
                                          <p:spTgt spid="45060"/>
                                        </p:tgtEl>
                                      </p:cBhvr>
                                    </p:animEffect>
                                  </p:childTnLst>
                                </p:cTn>
                              </p:par>
                            </p:childTnLst>
                          </p:cTn>
                        </p:par>
                        <p:par>
                          <p:cTn id="26" fill="hold">
                            <p:stCondLst>
                              <p:cond delay="8000"/>
                            </p:stCondLst>
                            <p:childTnLst>
                              <p:par>
                                <p:cTn id="27" presetID="5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539750" y="476250"/>
            <a:ext cx="8229600" cy="666750"/>
          </a:xfrm>
        </p:spPr>
        <p:txBody>
          <a:bodyPr>
            <a:normAutofit fontScale="90000"/>
          </a:bodyPr>
          <a:lstStyle/>
          <a:p>
            <a:pPr algn="ctr" eaLnBrk="1" hangingPunct="1"/>
            <a:r>
              <a:rPr lang="en-US" sz="4400" i="1" smtClean="0">
                <a:solidFill>
                  <a:srgbClr val="C00000"/>
                </a:solidFill>
                <a:latin typeface="Times New Roman" pitchFamily="18" charset="0"/>
                <a:cs typeface="Times New Roman" pitchFamily="18" charset="0"/>
              </a:rPr>
              <a:t>Imprimanta </a:t>
            </a:r>
            <a:endParaRPr lang="ru-RU" sz="4400" i="1" smtClean="0">
              <a:solidFill>
                <a:srgbClr val="C00000"/>
              </a:solidFill>
              <a:latin typeface="Times New Roman" pitchFamily="18" charset="0"/>
              <a:cs typeface="Times New Roman" pitchFamily="18" charset="0"/>
            </a:endParaRPr>
          </a:p>
        </p:txBody>
      </p:sp>
      <p:sp>
        <p:nvSpPr>
          <p:cNvPr id="46083" name="Rectangle 3"/>
          <p:cNvSpPr>
            <a:spLocks noGrp="1" noChangeArrowheads="1"/>
          </p:cNvSpPr>
          <p:nvPr>
            <p:ph sz="quarter" idx="1"/>
          </p:nvPr>
        </p:nvSpPr>
        <p:spPr>
          <a:xfrm>
            <a:off x="468313" y="2276475"/>
            <a:ext cx="5040312" cy="4016375"/>
          </a:xfrm>
        </p:spPr>
        <p:txBody>
          <a:bodyPr/>
          <a:lstStyle/>
          <a:p>
            <a:pPr marL="96838" indent="255588" algn="ctr" eaLnBrk="1" hangingPunct="1">
              <a:buFont typeface="Wingdings 2" pitchFamily="18" charset="2"/>
              <a:buNone/>
            </a:pPr>
            <a:r>
              <a:rPr lang="en-US" sz="2400" b="1" smtClean="0">
                <a:latin typeface="Times New Roman" pitchFamily="18" charset="0"/>
              </a:rPr>
              <a:t>C</a:t>
            </a:r>
            <a:r>
              <a:rPr lang="ro-RO" sz="2400" b="1" smtClean="0">
                <a:latin typeface="Times New Roman" pitchFamily="18" charset="0"/>
              </a:rPr>
              <a:t>lasificare</a:t>
            </a:r>
            <a:r>
              <a:rPr lang="en-US" sz="2400" b="1" smtClean="0">
                <a:latin typeface="Times New Roman" pitchFamily="18" charset="0"/>
              </a:rPr>
              <a:t>: </a:t>
            </a:r>
          </a:p>
          <a:p>
            <a:pPr marL="96838" indent="255588" algn="just" eaLnBrk="1" hangingPunct="1">
              <a:buFont typeface="Wingdings" pitchFamily="2" charset="2"/>
              <a:buChar char="Ø"/>
            </a:pPr>
            <a:r>
              <a:rPr lang="en-US" sz="2400" b="1" i="1" smtClean="0">
                <a:latin typeface="Times New Roman" pitchFamily="18" charset="0"/>
              </a:rPr>
              <a:t>imprimantele cu cap toroidal</a:t>
            </a:r>
            <a:r>
              <a:rPr lang="en-US" sz="2400" smtClean="0">
                <a:latin typeface="Times New Roman" pitchFamily="18" charset="0"/>
              </a:rPr>
              <a:t>, din metal sau material plastic, pe care caracterele se prezintă în relief</a:t>
            </a:r>
            <a:r>
              <a:rPr lang="ro-RO" sz="2400" smtClean="0">
                <a:latin typeface="Times New Roman" pitchFamily="18" charset="0"/>
              </a:rPr>
              <a:t>. Acest cap este presat pe ribon (panglica imbibată cu tuş) şi lasă urma caracterului respectiv pe hârtie. Aceste imprimante tiparesc numai date de tip text, nu şi imagini grafice.</a:t>
            </a:r>
            <a:r>
              <a:rPr lang="en-US" sz="2400" smtClean="0">
                <a:latin typeface="Times New Roman" pitchFamily="18" charset="0"/>
              </a:rPr>
              <a:t> </a:t>
            </a:r>
          </a:p>
        </p:txBody>
      </p:sp>
      <p:pic>
        <p:nvPicPr>
          <p:cNvPr id="46084" name="Picture 5" descr="hbprint_e0"/>
          <p:cNvPicPr>
            <a:picLocks noChangeAspect="1" noChangeArrowheads="1" noCrop="1"/>
          </p:cNvPicPr>
          <p:nvPr/>
        </p:nvPicPr>
        <p:blipFill>
          <a:blip r:embed="rId2" cstate="print"/>
          <a:srcRect/>
          <a:stretch>
            <a:fillRect/>
          </a:stretch>
        </p:blipFill>
        <p:spPr bwMode="auto">
          <a:xfrm>
            <a:off x="0" y="-315913"/>
            <a:ext cx="1600200" cy="1600201"/>
          </a:xfrm>
          <a:prstGeom prst="rect">
            <a:avLst/>
          </a:prstGeom>
          <a:noFill/>
          <a:ln w="9525">
            <a:noFill/>
            <a:miter lim="800000"/>
            <a:headEnd/>
            <a:tailEnd/>
          </a:ln>
        </p:spPr>
      </p:pic>
      <p:sp>
        <p:nvSpPr>
          <p:cNvPr id="46085" name="Содержимое 2"/>
          <p:cNvSpPr txBox="1">
            <a:spLocks/>
          </p:cNvSpPr>
          <p:nvPr/>
        </p:nvSpPr>
        <p:spPr bwMode="auto">
          <a:xfrm>
            <a:off x="914400" y="1412875"/>
            <a:ext cx="8229600" cy="965200"/>
          </a:xfrm>
          <a:prstGeom prst="rect">
            <a:avLst/>
          </a:prstGeom>
          <a:noFill/>
          <a:ln w="9525">
            <a:noFill/>
            <a:miter lim="800000"/>
            <a:headEnd/>
            <a:tailEnd/>
          </a:ln>
        </p:spPr>
        <p:txBody>
          <a:bodyPr/>
          <a:lstStyle/>
          <a:p>
            <a:pPr marL="96838" indent="255588">
              <a:spcBef>
                <a:spcPct val="20000"/>
              </a:spcBef>
              <a:buClr>
                <a:srgbClr val="000000"/>
              </a:buClr>
              <a:buSzPct val="65000"/>
            </a:pPr>
            <a:r>
              <a:rPr lang="en-US" sz="2400">
                <a:latin typeface="Times New Roman" pitchFamily="18" charset="0"/>
              </a:rPr>
              <a:t>Imprimanta este echipamentul care permite tipărirea pe hârtie a documentelor. </a:t>
            </a:r>
            <a:endParaRPr lang="ro-RO" sz="2400">
              <a:latin typeface="Times New Roman" pitchFamily="18" charset="0"/>
            </a:endParaRPr>
          </a:p>
          <a:p>
            <a:pPr marL="96838" indent="255588">
              <a:spcBef>
                <a:spcPct val="20000"/>
              </a:spcBef>
              <a:buClr>
                <a:srgbClr val="000000"/>
              </a:buClr>
              <a:buSzPct val="65000"/>
              <a:buFont typeface="Wingdings 2" pitchFamily="18" charset="2"/>
              <a:buChar char=""/>
            </a:pPr>
            <a:endParaRPr lang="ru-RU" sz="2800">
              <a:latin typeface="Times New Roman" pitchFamily="18" charset="0"/>
            </a:endParaRPr>
          </a:p>
        </p:txBody>
      </p:sp>
      <p:pic>
        <p:nvPicPr>
          <p:cNvPr id="46086" name="Picture 2" descr="http://www.scritube.com/files/informatica/1258_poze/image015.jpg"/>
          <p:cNvPicPr>
            <a:picLocks noChangeAspect="1" noChangeArrowheads="1"/>
          </p:cNvPicPr>
          <p:nvPr/>
        </p:nvPicPr>
        <p:blipFill>
          <a:blip r:embed="rId3" cstate="print"/>
          <a:srcRect/>
          <a:stretch>
            <a:fillRect/>
          </a:stretch>
        </p:blipFill>
        <p:spPr bwMode="auto">
          <a:xfrm rot="-547140">
            <a:off x="5707063" y="2787650"/>
            <a:ext cx="3211512" cy="2389188"/>
          </a:xfrm>
          <a:prstGeom prst="rect">
            <a:avLst/>
          </a:prstGeom>
          <a:noFill/>
          <a:ln w="9525">
            <a:noFill/>
            <a:miter lim="800000"/>
            <a:headEnd/>
            <a:tailEnd/>
          </a:ln>
        </p:spPr>
      </p:pic>
      <p:sp>
        <p:nvSpPr>
          <p:cNvPr id="7" name="Action Button: Back or Previous 6">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Action Button: Home 7">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9" name="Action Button: Forward or Next 8">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2000" fill="hold"/>
                                        <p:tgtEl>
                                          <p:spTgt spid="46082"/>
                                        </p:tgtEl>
                                        <p:attrNameLst>
                                          <p:attrName>ppt_w</p:attrName>
                                        </p:attrNameLst>
                                      </p:cBhvr>
                                      <p:tavLst>
                                        <p:tav tm="0">
                                          <p:val>
                                            <p:fltVal val="0"/>
                                          </p:val>
                                        </p:tav>
                                        <p:tav tm="100000">
                                          <p:val>
                                            <p:strVal val="#ppt_w"/>
                                          </p:val>
                                        </p:tav>
                                      </p:tavLst>
                                    </p:anim>
                                    <p:anim calcmode="lin" valueType="num">
                                      <p:cBhvr>
                                        <p:cTn id="8" dur="2000" fill="hold"/>
                                        <p:tgtEl>
                                          <p:spTgt spid="46082"/>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6085"/>
                                        </p:tgtEl>
                                        <p:attrNameLst>
                                          <p:attrName>style.visibility</p:attrName>
                                        </p:attrNameLst>
                                      </p:cBhvr>
                                      <p:to>
                                        <p:strVal val="visible"/>
                                      </p:to>
                                    </p:set>
                                    <p:anim calcmode="lin" valueType="num">
                                      <p:cBhvr>
                                        <p:cTn id="12" dur="1000" fill="hold"/>
                                        <p:tgtEl>
                                          <p:spTgt spid="4608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46085"/>
                                        </p:tgtEl>
                                        <p:attrNameLst>
                                          <p:attrName>ppt_y</p:attrName>
                                        </p:attrNameLst>
                                      </p:cBhvr>
                                      <p:tavLst>
                                        <p:tav tm="0">
                                          <p:val>
                                            <p:strVal val="#ppt_y"/>
                                          </p:val>
                                        </p:tav>
                                        <p:tav tm="100000">
                                          <p:val>
                                            <p:strVal val="#ppt_y"/>
                                          </p:val>
                                        </p:tav>
                                      </p:tavLst>
                                    </p:anim>
                                    <p:anim calcmode="lin" valueType="num">
                                      <p:cBhvr>
                                        <p:cTn id="14" dur="1000" fill="hold"/>
                                        <p:tgtEl>
                                          <p:spTgt spid="4608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4608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46085"/>
                                        </p:tgtEl>
                                      </p:cBhvr>
                                    </p:animEffect>
                                  </p:childTnLst>
                                </p:cTn>
                              </p:par>
                            </p:childTnLst>
                          </p:cTn>
                        </p:par>
                        <p:par>
                          <p:cTn id="17" fill="hold">
                            <p:stCondLst>
                              <p:cond delay="9700"/>
                            </p:stCondLst>
                            <p:childTnLst>
                              <p:par>
                                <p:cTn id="18" presetID="17" presetClass="entr" presetSubtype="1" fill="hold" grpId="0" nodeType="afterEffect">
                                  <p:stCondLst>
                                    <p:cond delay="0"/>
                                  </p:stCondLst>
                                  <p:childTnLst>
                                    <p:set>
                                      <p:cBhvr>
                                        <p:cTn id="19" dur="1" fill="hold">
                                          <p:stCondLst>
                                            <p:cond delay="0"/>
                                          </p:stCondLst>
                                        </p:cTn>
                                        <p:tgtEl>
                                          <p:spTgt spid="46083">
                                            <p:txEl>
                                              <p:pRg st="0" end="0"/>
                                            </p:txEl>
                                          </p:spTgt>
                                        </p:tgtEl>
                                        <p:attrNameLst>
                                          <p:attrName>style.visibility</p:attrName>
                                        </p:attrNameLst>
                                      </p:cBhvr>
                                      <p:to>
                                        <p:strVal val="visible"/>
                                      </p:to>
                                    </p:set>
                                    <p:anim calcmode="lin" valueType="num">
                                      <p:cBhvr>
                                        <p:cTn id="20"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6083">
                                            <p:txEl>
                                              <p:pRg st="0" end="0"/>
                                            </p:txEl>
                                          </p:spTgt>
                                        </p:tgtEl>
                                        <p:attrNameLst>
                                          <p:attrName>ppt_y</p:attrName>
                                        </p:attrNameLst>
                                      </p:cBhvr>
                                      <p:tavLst>
                                        <p:tav tm="0">
                                          <p:val>
                                            <p:strVal val="#ppt_y-#ppt_h/2"/>
                                          </p:val>
                                        </p:tav>
                                        <p:tav tm="100000">
                                          <p:val>
                                            <p:strVal val="#ppt_y"/>
                                          </p:val>
                                        </p:tav>
                                      </p:tavLst>
                                    </p:anim>
                                    <p:anim calcmode="lin" valueType="num">
                                      <p:cBhvr>
                                        <p:cTn id="22" dur="1000" fill="hold"/>
                                        <p:tgtEl>
                                          <p:spTgt spid="46083">
                                            <p:txEl>
                                              <p:pRg st="0" end="0"/>
                                            </p:txEl>
                                          </p:spTgt>
                                        </p:tgtEl>
                                        <p:attrNameLst>
                                          <p:attrName>ppt_w</p:attrName>
                                        </p:attrNameLst>
                                      </p:cBhvr>
                                      <p:tavLst>
                                        <p:tav tm="0">
                                          <p:val>
                                            <p:strVal val="#ppt_w"/>
                                          </p:val>
                                        </p:tav>
                                        <p:tav tm="100000">
                                          <p:val>
                                            <p:strVal val="#ppt_w"/>
                                          </p:val>
                                        </p:tav>
                                      </p:tavLst>
                                    </p:anim>
                                    <p:anim calcmode="lin" valueType="num">
                                      <p:cBhvr>
                                        <p:cTn id="23" dur="1000" fill="hold"/>
                                        <p:tgtEl>
                                          <p:spTgt spid="46083">
                                            <p:txEl>
                                              <p:pRg st="0" end="0"/>
                                            </p:txEl>
                                          </p:spTgt>
                                        </p:tgtEl>
                                        <p:attrNameLst>
                                          <p:attrName>ppt_h</p:attrName>
                                        </p:attrNameLst>
                                      </p:cBhvr>
                                      <p:tavLst>
                                        <p:tav tm="0">
                                          <p:val>
                                            <p:fltVal val="0"/>
                                          </p:val>
                                        </p:tav>
                                        <p:tav tm="100000">
                                          <p:val>
                                            <p:strVal val="#ppt_h"/>
                                          </p:val>
                                        </p:tav>
                                      </p:tavLst>
                                    </p:anim>
                                  </p:childTnLst>
                                </p:cTn>
                              </p:par>
                            </p:childTnLst>
                          </p:cTn>
                        </p:par>
                        <p:par>
                          <p:cTn id="24" fill="hold">
                            <p:stCondLst>
                              <p:cond delay="10700"/>
                            </p:stCondLst>
                            <p:childTnLst>
                              <p:par>
                                <p:cTn id="25" presetID="17" presetClass="entr" presetSubtype="1" fill="hold" grpId="0" nodeType="afterEffect">
                                  <p:stCondLst>
                                    <p:cond delay="0"/>
                                  </p:stCondLst>
                                  <p:childTnLst>
                                    <p:set>
                                      <p:cBhvr>
                                        <p:cTn id="26" dur="1" fill="hold">
                                          <p:stCondLst>
                                            <p:cond delay="0"/>
                                          </p:stCondLst>
                                        </p:cTn>
                                        <p:tgtEl>
                                          <p:spTgt spid="46083">
                                            <p:txEl>
                                              <p:pRg st="1" end="1"/>
                                            </p:txEl>
                                          </p:spTgt>
                                        </p:tgtEl>
                                        <p:attrNameLst>
                                          <p:attrName>style.visibility</p:attrName>
                                        </p:attrNameLst>
                                      </p:cBhvr>
                                      <p:to>
                                        <p:strVal val="visible"/>
                                      </p:to>
                                    </p:set>
                                    <p:anim calcmode="lin" valueType="num">
                                      <p:cBhvr>
                                        <p:cTn id="27"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6083">
                                            <p:txEl>
                                              <p:pRg st="1" end="1"/>
                                            </p:txEl>
                                          </p:spTgt>
                                        </p:tgtEl>
                                        <p:attrNameLst>
                                          <p:attrName>ppt_y</p:attrName>
                                        </p:attrNameLst>
                                      </p:cBhvr>
                                      <p:tavLst>
                                        <p:tav tm="0">
                                          <p:val>
                                            <p:strVal val="#ppt_y-#ppt_h/2"/>
                                          </p:val>
                                        </p:tav>
                                        <p:tav tm="100000">
                                          <p:val>
                                            <p:strVal val="#ppt_y"/>
                                          </p:val>
                                        </p:tav>
                                      </p:tavLst>
                                    </p:anim>
                                    <p:anim calcmode="lin" valueType="num">
                                      <p:cBhvr>
                                        <p:cTn id="29" dur="1000" fill="hold"/>
                                        <p:tgtEl>
                                          <p:spTgt spid="46083">
                                            <p:txEl>
                                              <p:pRg st="1" end="1"/>
                                            </p:txEl>
                                          </p:spTgt>
                                        </p:tgtEl>
                                        <p:attrNameLst>
                                          <p:attrName>ppt_w</p:attrName>
                                        </p:attrNameLst>
                                      </p:cBhvr>
                                      <p:tavLst>
                                        <p:tav tm="0">
                                          <p:val>
                                            <p:strVal val="#ppt_w"/>
                                          </p:val>
                                        </p:tav>
                                        <p:tav tm="100000">
                                          <p:val>
                                            <p:strVal val="#ppt_w"/>
                                          </p:val>
                                        </p:tav>
                                      </p:tavLst>
                                    </p:anim>
                                    <p:anim calcmode="lin" valueType="num">
                                      <p:cBhvr>
                                        <p:cTn id="30" dur="1000" fill="hold"/>
                                        <p:tgtEl>
                                          <p:spTgt spid="46083">
                                            <p:txEl>
                                              <p:pRg st="1" end="1"/>
                                            </p:txEl>
                                          </p:spTgt>
                                        </p:tgtEl>
                                        <p:attrNameLst>
                                          <p:attrName>ppt_h</p:attrName>
                                        </p:attrNameLst>
                                      </p:cBhvr>
                                      <p:tavLst>
                                        <p:tav tm="0">
                                          <p:val>
                                            <p:fltVal val="0"/>
                                          </p:val>
                                        </p:tav>
                                        <p:tav tm="100000">
                                          <p:val>
                                            <p:strVal val="#ppt_h"/>
                                          </p:val>
                                        </p:tav>
                                      </p:tavLst>
                                    </p:anim>
                                  </p:childTnLst>
                                </p:cTn>
                              </p:par>
                            </p:childTnLst>
                          </p:cTn>
                        </p:par>
                        <p:par>
                          <p:cTn id="31" fill="hold">
                            <p:stCondLst>
                              <p:cond delay="11700"/>
                            </p:stCondLst>
                            <p:childTnLst>
                              <p:par>
                                <p:cTn id="32" presetID="9" presetClass="entr" presetSubtype="0" fill="hold" nodeType="afterEffect">
                                  <p:stCondLst>
                                    <p:cond delay="0"/>
                                  </p:stCondLst>
                                  <p:childTnLst>
                                    <p:set>
                                      <p:cBhvr>
                                        <p:cTn id="33" dur="1" fill="hold">
                                          <p:stCondLst>
                                            <p:cond delay="0"/>
                                          </p:stCondLst>
                                        </p:cTn>
                                        <p:tgtEl>
                                          <p:spTgt spid="46086"/>
                                        </p:tgtEl>
                                        <p:attrNameLst>
                                          <p:attrName>style.visibility</p:attrName>
                                        </p:attrNameLst>
                                      </p:cBhvr>
                                      <p:to>
                                        <p:strVal val="visible"/>
                                      </p:to>
                                    </p:set>
                                    <p:animEffect transition="in" filter="dissolve">
                                      <p:cBhvr>
                                        <p:cTn id="34" dur="2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P spid="460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Содержимое 2"/>
          <p:cNvSpPr>
            <a:spLocks noGrp="1"/>
          </p:cNvSpPr>
          <p:nvPr>
            <p:ph sz="quarter" idx="1"/>
          </p:nvPr>
        </p:nvSpPr>
        <p:spPr>
          <a:xfrm>
            <a:off x="395288" y="549275"/>
            <a:ext cx="5770562" cy="2663825"/>
          </a:xfrm>
        </p:spPr>
        <p:txBody>
          <a:bodyPr/>
          <a:lstStyle/>
          <a:p>
            <a:pPr marL="96838" indent="255588" algn="just" eaLnBrk="1" hangingPunct="1">
              <a:buFont typeface="Wingdings" pitchFamily="2" charset="2"/>
              <a:buChar char="Ø"/>
            </a:pPr>
            <a:r>
              <a:rPr lang="ro-RO" sz="2200" b="1" i="1" smtClean="0">
                <a:latin typeface="Times New Roman" pitchFamily="18" charset="0"/>
              </a:rPr>
              <a:t>imprimantele matriciale</a:t>
            </a:r>
            <a:r>
              <a:rPr lang="ro-RO" sz="2200" smtClean="0">
                <a:latin typeface="Times New Roman" pitchFamily="18" charset="0"/>
              </a:rPr>
              <a:t>, creează caracterele cu ajutorul unor ace care lovesc ribonul. Fiecare ac poduce un punct. Combinaţii de astfel de puncte formează caracterele text şi imaginile grafice. Tiparitura rezultată este alb-negru, imaginile se formează şi ele prin combinarea de puncte.</a:t>
            </a:r>
            <a:r>
              <a:rPr lang="en-US" sz="2200" smtClean="0">
                <a:latin typeface="Times New Roman" pitchFamily="18" charset="0"/>
              </a:rPr>
              <a:t> </a:t>
            </a:r>
          </a:p>
          <a:p>
            <a:pPr marL="96838" indent="255588" eaLnBrk="1" hangingPunct="1"/>
            <a:endParaRPr lang="ru-RU" smtClean="0"/>
          </a:p>
        </p:txBody>
      </p:sp>
      <p:sp>
        <p:nvSpPr>
          <p:cNvPr id="47107" name="Содержимое 2"/>
          <p:cNvSpPr txBox="1">
            <a:spLocks/>
          </p:cNvSpPr>
          <p:nvPr/>
        </p:nvSpPr>
        <p:spPr bwMode="auto">
          <a:xfrm>
            <a:off x="3924300" y="3429000"/>
            <a:ext cx="4787900" cy="2303463"/>
          </a:xfrm>
          <a:prstGeom prst="rect">
            <a:avLst/>
          </a:prstGeom>
          <a:noFill/>
          <a:ln w="9525">
            <a:noFill/>
            <a:miter lim="800000"/>
            <a:headEnd/>
            <a:tailEnd/>
          </a:ln>
        </p:spPr>
        <p:txBody>
          <a:bodyPr/>
          <a:lstStyle/>
          <a:p>
            <a:pPr marL="96838" indent="255588" algn="just">
              <a:spcBef>
                <a:spcPct val="20000"/>
              </a:spcBef>
              <a:buClr>
                <a:srgbClr val="000000"/>
              </a:buClr>
              <a:buSzPct val="65000"/>
              <a:buFont typeface="Wingdings" pitchFamily="2" charset="2"/>
              <a:buChar char="Ø"/>
            </a:pPr>
            <a:r>
              <a:rPr lang="ro-RO" sz="2400" b="1" i="1">
                <a:latin typeface="Times New Roman" pitchFamily="18" charset="0"/>
              </a:rPr>
              <a:t>imprimantele cu jet de cerneală</a:t>
            </a:r>
            <a:r>
              <a:rPr lang="ro-RO" sz="2400">
                <a:latin typeface="Times New Roman" pitchFamily="18" charset="0"/>
              </a:rPr>
              <a:t>, tiparesc prin proiectarea unui jet de cerneală neagră sau colorată pe hârtie. Produc text şi imagine de foarte bună calitate.</a:t>
            </a:r>
            <a:r>
              <a:rPr lang="en-US" sz="2400">
                <a:latin typeface="Times New Roman" pitchFamily="18" charset="0"/>
              </a:rPr>
              <a:t> </a:t>
            </a:r>
          </a:p>
          <a:p>
            <a:pPr marL="96838" indent="255588">
              <a:spcBef>
                <a:spcPct val="20000"/>
              </a:spcBef>
              <a:buClr>
                <a:srgbClr val="000000"/>
              </a:buClr>
              <a:buSzPct val="65000"/>
              <a:buFont typeface="Wingdings 2" pitchFamily="18" charset="2"/>
              <a:buChar char=""/>
            </a:pPr>
            <a:endParaRPr lang="ru-RU" sz="2800">
              <a:latin typeface="Times New Roman" pitchFamily="18" charset="0"/>
            </a:endParaRPr>
          </a:p>
        </p:txBody>
      </p:sp>
      <p:pic>
        <p:nvPicPr>
          <p:cNvPr id="47108" name="Picture 2" descr="http://193.25.112.104/images/Products/imprimanta-matriciala-oki-ml3321.jpg"/>
          <p:cNvPicPr>
            <a:picLocks noChangeAspect="1" noChangeArrowheads="1"/>
          </p:cNvPicPr>
          <p:nvPr/>
        </p:nvPicPr>
        <p:blipFill>
          <a:blip r:embed="rId2" cstate="print"/>
          <a:srcRect/>
          <a:stretch>
            <a:fillRect/>
          </a:stretch>
        </p:blipFill>
        <p:spPr bwMode="auto">
          <a:xfrm>
            <a:off x="6516688" y="836613"/>
            <a:ext cx="2327275" cy="1884362"/>
          </a:xfrm>
          <a:prstGeom prst="rect">
            <a:avLst/>
          </a:prstGeom>
          <a:noFill/>
          <a:ln w="9525">
            <a:noFill/>
            <a:miter lim="800000"/>
            <a:headEnd/>
            <a:tailEnd/>
          </a:ln>
        </p:spPr>
      </p:pic>
      <p:pic>
        <p:nvPicPr>
          <p:cNvPr id="47109" name="Picture 4" descr="http://www.inktoner.ro/media/images/medium/imprimanta-cu-jet-de-cerneala-canon-pixma-ip4850-cFlAc.jpg"/>
          <p:cNvPicPr>
            <a:picLocks noChangeAspect="1" noChangeArrowheads="1"/>
          </p:cNvPicPr>
          <p:nvPr/>
        </p:nvPicPr>
        <p:blipFill>
          <a:blip r:embed="rId3" cstate="print"/>
          <a:srcRect/>
          <a:stretch>
            <a:fillRect/>
          </a:stretch>
        </p:blipFill>
        <p:spPr bwMode="auto">
          <a:xfrm>
            <a:off x="827088" y="3357563"/>
            <a:ext cx="2381250" cy="2381250"/>
          </a:xfrm>
          <a:prstGeom prst="rect">
            <a:avLst/>
          </a:prstGeom>
          <a:noFill/>
          <a:ln w="9525">
            <a:noFill/>
            <a:miter lim="800000"/>
            <a:headEnd/>
            <a:tailEnd/>
          </a:ln>
        </p:spPr>
      </p:pic>
      <p:sp>
        <p:nvSpPr>
          <p:cNvPr id="6" name="Action Button: Back or Previous 5">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7" name="Action Button: Home 6">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Action Button: Forward or Next 7">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2000"/>
                                        <p:tgtEl>
                                          <p:spTgt spid="47106">
                                            <p:txEl>
                                              <p:pRg st="0" end="0"/>
                                            </p:txEl>
                                          </p:spTgt>
                                        </p:tgtEl>
                                      </p:cBhvr>
                                    </p:animEffect>
                                    <p:anim calcmode="lin" valueType="num">
                                      <p:cBhvr>
                                        <p:cTn id="8" dur="2000" fill="hold"/>
                                        <p:tgtEl>
                                          <p:spTgt spid="47106">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7106">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7106">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5" presetClass="entr" presetSubtype="0" fill="hold" nodeType="afterEffect">
                                  <p:stCondLst>
                                    <p:cond delay="0"/>
                                  </p:stCondLst>
                                  <p:childTnLst>
                                    <p:set>
                                      <p:cBhvr>
                                        <p:cTn id="13" dur="1" fill="hold">
                                          <p:stCondLst>
                                            <p:cond delay="0"/>
                                          </p:stCondLst>
                                        </p:cTn>
                                        <p:tgtEl>
                                          <p:spTgt spid="47108"/>
                                        </p:tgtEl>
                                        <p:attrNameLst>
                                          <p:attrName>style.visibility</p:attrName>
                                        </p:attrNameLst>
                                      </p:cBhvr>
                                      <p:to>
                                        <p:strVal val="visible"/>
                                      </p:to>
                                    </p:set>
                                    <p:anim calcmode="lin" valueType="num">
                                      <p:cBhvr>
                                        <p:cTn id="14" dur="1000" fill="hold"/>
                                        <p:tgtEl>
                                          <p:spTgt spid="47108"/>
                                        </p:tgtEl>
                                        <p:attrNameLst>
                                          <p:attrName>ppt_w</p:attrName>
                                        </p:attrNameLst>
                                      </p:cBhvr>
                                      <p:tavLst>
                                        <p:tav tm="0">
                                          <p:val>
                                            <p:strVal val="#ppt_w*0.70"/>
                                          </p:val>
                                        </p:tav>
                                        <p:tav tm="100000">
                                          <p:val>
                                            <p:strVal val="#ppt_w"/>
                                          </p:val>
                                        </p:tav>
                                      </p:tavLst>
                                    </p:anim>
                                    <p:anim calcmode="lin" valueType="num">
                                      <p:cBhvr>
                                        <p:cTn id="15" dur="1000" fill="hold"/>
                                        <p:tgtEl>
                                          <p:spTgt spid="47108"/>
                                        </p:tgtEl>
                                        <p:attrNameLst>
                                          <p:attrName>ppt_h</p:attrName>
                                        </p:attrNameLst>
                                      </p:cBhvr>
                                      <p:tavLst>
                                        <p:tav tm="0">
                                          <p:val>
                                            <p:strVal val="#ppt_h"/>
                                          </p:val>
                                        </p:tav>
                                        <p:tav tm="100000">
                                          <p:val>
                                            <p:strVal val="#ppt_h"/>
                                          </p:val>
                                        </p:tav>
                                      </p:tavLst>
                                    </p:anim>
                                    <p:animEffect transition="in" filter="fade">
                                      <p:cBhvr>
                                        <p:cTn id="16" dur="1000"/>
                                        <p:tgtEl>
                                          <p:spTgt spid="47108"/>
                                        </p:tgtEl>
                                      </p:cBhvr>
                                    </p:animEffect>
                                  </p:childTnLst>
                                </p:cTn>
                              </p:par>
                            </p:childTnLst>
                          </p:cTn>
                        </p:par>
                        <p:par>
                          <p:cTn id="17" fill="hold">
                            <p:stCondLst>
                              <p:cond delay="3000"/>
                            </p:stCondLst>
                            <p:childTnLst>
                              <p:par>
                                <p:cTn id="18" presetID="17" presetClass="entr" presetSubtype="8" fill="hold" nodeType="afterEffect">
                                  <p:stCondLst>
                                    <p:cond delay="0"/>
                                  </p:stCondLst>
                                  <p:childTnLst>
                                    <p:set>
                                      <p:cBhvr>
                                        <p:cTn id="19" dur="1" fill="hold">
                                          <p:stCondLst>
                                            <p:cond delay="0"/>
                                          </p:stCondLst>
                                        </p:cTn>
                                        <p:tgtEl>
                                          <p:spTgt spid="47109"/>
                                        </p:tgtEl>
                                        <p:attrNameLst>
                                          <p:attrName>style.visibility</p:attrName>
                                        </p:attrNameLst>
                                      </p:cBhvr>
                                      <p:to>
                                        <p:strVal val="visible"/>
                                      </p:to>
                                    </p:set>
                                    <p:anim calcmode="lin" valueType="num">
                                      <p:cBhvr>
                                        <p:cTn id="20" dur="1000" fill="hold"/>
                                        <p:tgtEl>
                                          <p:spTgt spid="47109"/>
                                        </p:tgtEl>
                                        <p:attrNameLst>
                                          <p:attrName>ppt_x</p:attrName>
                                        </p:attrNameLst>
                                      </p:cBhvr>
                                      <p:tavLst>
                                        <p:tav tm="0">
                                          <p:val>
                                            <p:strVal val="#ppt_x-#ppt_w/2"/>
                                          </p:val>
                                        </p:tav>
                                        <p:tav tm="100000">
                                          <p:val>
                                            <p:strVal val="#ppt_x"/>
                                          </p:val>
                                        </p:tav>
                                      </p:tavLst>
                                    </p:anim>
                                    <p:anim calcmode="lin" valueType="num">
                                      <p:cBhvr>
                                        <p:cTn id="21" dur="1000" fill="hold"/>
                                        <p:tgtEl>
                                          <p:spTgt spid="47109"/>
                                        </p:tgtEl>
                                        <p:attrNameLst>
                                          <p:attrName>ppt_y</p:attrName>
                                        </p:attrNameLst>
                                      </p:cBhvr>
                                      <p:tavLst>
                                        <p:tav tm="0">
                                          <p:val>
                                            <p:strVal val="#ppt_y"/>
                                          </p:val>
                                        </p:tav>
                                        <p:tav tm="100000">
                                          <p:val>
                                            <p:strVal val="#ppt_y"/>
                                          </p:val>
                                        </p:tav>
                                      </p:tavLst>
                                    </p:anim>
                                    <p:anim calcmode="lin" valueType="num">
                                      <p:cBhvr>
                                        <p:cTn id="22" dur="1000" fill="hold"/>
                                        <p:tgtEl>
                                          <p:spTgt spid="47109"/>
                                        </p:tgtEl>
                                        <p:attrNameLst>
                                          <p:attrName>ppt_w</p:attrName>
                                        </p:attrNameLst>
                                      </p:cBhvr>
                                      <p:tavLst>
                                        <p:tav tm="0">
                                          <p:val>
                                            <p:fltVal val="0"/>
                                          </p:val>
                                        </p:tav>
                                        <p:tav tm="100000">
                                          <p:val>
                                            <p:strVal val="#ppt_w"/>
                                          </p:val>
                                        </p:tav>
                                      </p:tavLst>
                                    </p:anim>
                                    <p:anim calcmode="lin" valueType="num">
                                      <p:cBhvr>
                                        <p:cTn id="23" dur="1000" fill="hold"/>
                                        <p:tgtEl>
                                          <p:spTgt spid="47109"/>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21" presetClass="entr" presetSubtype="4" fill="hold" grpId="0" nodeType="afterEffect">
                                  <p:stCondLst>
                                    <p:cond delay="0"/>
                                  </p:stCondLst>
                                  <p:childTnLst>
                                    <p:set>
                                      <p:cBhvr>
                                        <p:cTn id="26" dur="1" fill="hold">
                                          <p:stCondLst>
                                            <p:cond delay="0"/>
                                          </p:stCondLst>
                                        </p:cTn>
                                        <p:tgtEl>
                                          <p:spTgt spid="47107"/>
                                        </p:tgtEl>
                                        <p:attrNameLst>
                                          <p:attrName>style.visibility</p:attrName>
                                        </p:attrNameLst>
                                      </p:cBhvr>
                                      <p:to>
                                        <p:strVal val="visible"/>
                                      </p:to>
                                    </p:set>
                                    <p:animEffect transition="in" filter="wheel(4)">
                                      <p:cBhvr>
                                        <p:cTn id="27"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P spid="471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Содержимое 3"/>
          <p:cNvSpPr>
            <a:spLocks noGrp="1"/>
          </p:cNvSpPr>
          <p:nvPr>
            <p:ph sz="quarter" idx="1"/>
          </p:nvPr>
        </p:nvSpPr>
        <p:spPr>
          <a:xfrm>
            <a:off x="2987675" y="692150"/>
            <a:ext cx="5915025" cy="1800225"/>
          </a:xfrm>
        </p:spPr>
        <p:txBody>
          <a:bodyPr/>
          <a:lstStyle/>
          <a:p>
            <a:pPr marL="96838" indent="255588" algn="just" eaLnBrk="1" hangingPunct="1">
              <a:lnSpc>
                <a:spcPct val="110000"/>
              </a:lnSpc>
              <a:buFont typeface="Wingdings" pitchFamily="2" charset="2"/>
              <a:buChar char="Ø"/>
            </a:pPr>
            <a:r>
              <a:rPr lang="ro-RO" sz="2400" b="1" i="1" smtClean="0">
                <a:latin typeface="Times New Roman" pitchFamily="18" charset="0"/>
              </a:rPr>
              <a:t>imprimantele laser</a:t>
            </a:r>
            <a:r>
              <a:rPr lang="ro-RO" sz="2400" smtClean="0">
                <a:latin typeface="Times New Roman" pitchFamily="18" charset="0"/>
              </a:rPr>
              <a:t>, funcţionează după acelaşi principiu cu aparatele de copiat (de tip </a:t>
            </a:r>
            <a:r>
              <a:rPr lang="ro-RO" sz="2400" i="1" smtClean="0">
                <a:latin typeface="Times New Roman" pitchFamily="18" charset="0"/>
              </a:rPr>
              <a:t>xerox</a:t>
            </a:r>
            <a:r>
              <a:rPr lang="ro-RO" sz="2400" smtClean="0">
                <a:latin typeface="Times New Roman" pitchFamily="18" charset="0"/>
              </a:rPr>
              <a:t>). Produc text şi imagine de foarte bună calitate.</a:t>
            </a:r>
            <a:r>
              <a:rPr lang="en-US" sz="2400" smtClean="0">
                <a:latin typeface="Times New Roman" pitchFamily="18" charset="0"/>
              </a:rPr>
              <a:t> </a:t>
            </a:r>
          </a:p>
          <a:p>
            <a:pPr marL="96838" indent="255588" eaLnBrk="1" hangingPunct="1">
              <a:lnSpc>
                <a:spcPct val="90000"/>
              </a:lnSpc>
            </a:pPr>
            <a:endParaRPr lang="ru-RU" smtClean="0"/>
          </a:p>
        </p:txBody>
      </p:sp>
      <p:sp>
        <p:nvSpPr>
          <p:cNvPr id="48131" name="Прямоугольник 4"/>
          <p:cNvSpPr>
            <a:spLocks noChangeArrowheads="1"/>
          </p:cNvSpPr>
          <p:nvPr/>
        </p:nvSpPr>
        <p:spPr bwMode="auto">
          <a:xfrm>
            <a:off x="539750" y="2708275"/>
            <a:ext cx="4572000" cy="3048000"/>
          </a:xfrm>
          <a:prstGeom prst="rect">
            <a:avLst/>
          </a:prstGeom>
          <a:noFill/>
          <a:ln w="9525">
            <a:noFill/>
            <a:miter lim="800000"/>
            <a:headEnd/>
            <a:tailEnd/>
          </a:ln>
        </p:spPr>
        <p:txBody>
          <a:bodyPr>
            <a:spAutoFit/>
          </a:bodyPr>
          <a:lstStyle/>
          <a:p>
            <a:pPr algn="just">
              <a:buFont typeface="Wingdings" pitchFamily="2" charset="2"/>
              <a:buChar char="Ø"/>
            </a:pPr>
            <a:r>
              <a:rPr lang="ro-RO" sz="2400" b="1" i="1">
                <a:latin typeface="Times New Roman" pitchFamily="18" charset="0"/>
              </a:rPr>
              <a:t>imprimantele </a:t>
            </a:r>
            <a:r>
              <a:rPr lang="ro-RO" sz="2400" i="1">
                <a:latin typeface="Times New Roman" pitchFamily="18" charset="0"/>
              </a:rPr>
              <a:t>LCD</a:t>
            </a:r>
            <a:r>
              <a:rPr lang="ro-RO" sz="2400" b="1" i="1">
                <a:latin typeface="Times New Roman" pitchFamily="18" charset="0"/>
              </a:rPr>
              <a:t>, LED</a:t>
            </a:r>
            <a:r>
              <a:rPr lang="ro-RO" sz="2400">
                <a:latin typeface="Times New Roman" pitchFamily="18" charset="0"/>
              </a:rPr>
              <a:t> sunt similare cu imprimantele laser. Diferenţa este ca în loc de laser, folosesc cristale lichide (</a:t>
            </a:r>
            <a:r>
              <a:rPr lang="ro-RO" sz="2400" i="1">
                <a:latin typeface="Times New Roman" pitchFamily="18" charset="0"/>
              </a:rPr>
              <a:t>Liquid Crystal Display, LCD</a:t>
            </a:r>
            <a:r>
              <a:rPr lang="ro-RO" sz="2400">
                <a:latin typeface="Times New Roman" pitchFamily="18" charset="0"/>
              </a:rPr>
              <a:t>) sau diode emiţătoare de lumină (</a:t>
            </a:r>
            <a:r>
              <a:rPr lang="ro-RO" sz="2400" i="1">
                <a:latin typeface="Times New Roman" pitchFamily="18" charset="0"/>
              </a:rPr>
              <a:t>Light Emitting Diodes, LED</a:t>
            </a:r>
            <a:r>
              <a:rPr lang="ro-RO" sz="2400">
                <a:latin typeface="Times New Roman" pitchFamily="18" charset="0"/>
              </a:rPr>
              <a:t>) pentru producerea imaginii pe tambur.</a:t>
            </a:r>
            <a:r>
              <a:rPr lang="en-US" sz="2400">
                <a:latin typeface="Times New Roman" pitchFamily="18" charset="0"/>
              </a:rPr>
              <a:t> </a:t>
            </a:r>
          </a:p>
        </p:txBody>
      </p:sp>
      <p:pic>
        <p:nvPicPr>
          <p:cNvPr id="48132" name="Picture 2" descr="http://www.imprimantelaser.org/imprimantelaser2.jpg"/>
          <p:cNvPicPr>
            <a:picLocks noChangeAspect="1" noChangeArrowheads="1"/>
          </p:cNvPicPr>
          <p:nvPr/>
        </p:nvPicPr>
        <p:blipFill>
          <a:blip r:embed="rId2" cstate="print"/>
          <a:srcRect/>
          <a:stretch>
            <a:fillRect/>
          </a:stretch>
        </p:blipFill>
        <p:spPr bwMode="auto">
          <a:xfrm>
            <a:off x="250825" y="476250"/>
            <a:ext cx="2571750" cy="2028825"/>
          </a:xfrm>
          <a:prstGeom prst="rect">
            <a:avLst/>
          </a:prstGeom>
          <a:noFill/>
          <a:ln w="9525">
            <a:noFill/>
            <a:miter lim="800000"/>
            <a:headEnd/>
            <a:tailEnd/>
          </a:ln>
        </p:spPr>
      </p:pic>
      <p:pic>
        <p:nvPicPr>
          <p:cNvPr id="48133" name="Picture 4" descr="http://ecx.images-amazon.com/images/I/41heFqnA0cL.jpg"/>
          <p:cNvPicPr>
            <a:picLocks noChangeAspect="1" noChangeArrowheads="1"/>
          </p:cNvPicPr>
          <p:nvPr/>
        </p:nvPicPr>
        <p:blipFill>
          <a:blip r:embed="rId3" cstate="print"/>
          <a:srcRect/>
          <a:stretch>
            <a:fillRect/>
          </a:stretch>
        </p:blipFill>
        <p:spPr bwMode="auto">
          <a:xfrm>
            <a:off x="5219700" y="3068638"/>
            <a:ext cx="3802063" cy="2447925"/>
          </a:xfrm>
          <a:prstGeom prst="rect">
            <a:avLst/>
          </a:prstGeom>
          <a:noFill/>
          <a:ln w="9525">
            <a:noFill/>
            <a:miter lim="800000"/>
            <a:headEnd/>
            <a:tailEnd/>
          </a:ln>
        </p:spPr>
      </p:pic>
      <p:sp>
        <p:nvSpPr>
          <p:cNvPr id="6" name="Action Button: Back or Previous 5">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7" name="Action Button: Home 6">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Action Button: Forward or Next 7">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plus(out)">
                                      <p:cBhvr>
                                        <p:cTn id="7" dur="2000"/>
                                        <p:tgtEl>
                                          <p:spTgt spid="48132"/>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8130">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48130">
                                            <p:txEl>
                                              <p:pRg st="0" end="0"/>
                                            </p:txEl>
                                          </p:spTgt>
                                        </p:tgtEl>
                                        <p:attrNameLst>
                                          <p:attrName>ppt_w</p:attrName>
                                        </p:attrNameLst>
                                      </p:cBhvr>
                                    </p:anim>
                                    <p:anim by="(#ppt_w*0.50)" calcmode="lin" valueType="num">
                                      <p:cBhvr>
                                        <p:cTn id="12" dur="500" decel="50000" autoRev="1" fill="hold">
                                          <p:stCondLst>
                                            <p:cond delay="0"/>
                                          </p:stCondLst>
                                        </p:cTn>
                                        <p:tgtEl>
                                          <p:spTgt spid="48130">
                                            <p:txEl>
                                              <p:pRg st="0" end="0"/>
                                            </p:txEl>
                                          </p:spTgt>
                                        </p:tgtEl>
                                        <p:attrNameLst>
                                          <p:attrName>ppt_x</p:attrName>
                                        </p:attrNameLst>
                                      </p:cBhvr>
                                    </p:anim>
                                    <p:anim from="(-#ppt_h/2)" to="(#ppt_y)" calcmode="lin" valueType="num">
                                      <p:cBhvr>
                                        <p:cTn id="13" dur="1000" fill="hold">
                                          <p:stCondLst>
                                            <p:cond delay="0"/>
                                          </p:stCondLst>
                                        </p:cTn>
                                        <p:tgtEl>
                                          <p:spTgt spid="48130">
                                            <p:txEl>
                                              <p:pRg st="0" end="0"/>
                                            </p:txEl>
                                          </p:spTgt>
                                        </p:tgtEl>
                                        <p:attrNameLst>
                                          <p:attrName>ppt_y</p:attrName>
                                        </p:attrNameLst>
                                      </p:cBhvr>
                                    </p:anim>
                                    <p:animRot by="21600000">
                                      <p:cBhvr>
                                        <p:cTn id="14" dur="1000" fill="hold">
                                          <p:stCondLst>
                                            <p:cond delay="0"/>
                                          </p:stCondLst>
                                        </p:cTn>
                                        <p:tgtEl>
                                          <p:spTgt spid="48130">
                                            <p:txEl>
                                              <p:pRg st="0" end="0"/>
                                            </p:txEl>
                                          </p:spTgt>
                                        </p:tgtEl>
                                        <p:attrNameLst>
                                          <p:attrName>r</p:attrName>
                                        </p:attrNameLst>
                                      </p:cBhvr>
                                    </p:animRot>
                                  </p:childTnLst>
                                </p:cTn>
                              </p:par>
                            </p:childTnLst>
                          </p:cTn>
                        </p:par>
                        <p:par>
                          <p:cTn id="15" fill="hold">
                            <p:stCondLst>
                              <p:cond delay="15100"/>
                            </p:stCondLst>
                            <p:childTnLst>
                              <p:par>
                                <p:cTn id="16" presetID="8" presetClass="entr" presetSubtype="32" fill="hold" grpId="0" nodeType="afterEffect">
                                  <p:stCondLst>
                                    <p:cond delay="0"/>
                                  </p:stCondLst>
                                  <p:childTnLst>
                                    <p:set>
                                      <p:cBhvr>
                                        <p:cTn id="17" dur="1" fill="hold">
                                          <p:stCondLst>
                                            <p:cond delay="0"/>
                                          </p:stCondLst>
                                        </p:cTn>
                                        <p:tgtEl>
                                          <p:spTgt spid="48131"/>
                                        </p:tgtEl>
                                        <p:attrNameLst>
                                          <p:attrName>style.visibility</p:attrName>
                                        </p:attrNameLst>
                                      </p:cBhvr>
                                      <p:to>
                                        <p:strVal val="visible"/>
                                      </p:to>
                                    </p:set>
                                    <p:animEffect transition="in" filter="diamond(out)">
                                      <p:cBhvr>
                                        <p:cTn id="18" dur="2000"/>
                                        <p:tgtEl>
                                          <p:spTgt spid="48131"/>
                                        </p:tgtEl>
                                      </p:cBhvr>
                                    </p:animEffect>
                                  </p:childTnLst>
                                </p:cTn>
                              </p:par>
                            </p:childTnLst>
                          </p:cTn>
                        </p:par>
                        <p:par>
                          <p:cTn id="19" fill="hold">
                            <p:stCondLst>
                              <p:cond delay="17100"/>
                            </p:stCondLst>
                            <p:childTnLst>
                              <p:par>
                                <p:cTn id="20" presetID="21" presetClass="entr" presetSubtype="1" fill="hold" nodeType="afterEffect">
                                  <p:stCondLst>
                                    <p:cond delay="0"/>
                                  </p:stCondLst>
                                  <p:childTnLst>
                                    <p:set>
                                      <p:cBhvr>
                                        <p:cTn id="21" dur="1" fill="hold">
                                          <p:stCondLst>
                                            <p:cond delay="0"/>
                                          </p:stCondLst>
                                        </p:cTn>
                                        <p:tgtEl>
                                          <p:spTgt spid="48133"/>
                                        </p:tgtEl>
                                        <p:attrNameLst>
                                          <p:attrName>style.visibility</p:attrName>
                                        </p:attrNameLst>
                                      </p:cBhvr>
                                      <p:to>
                                        <p:strVal val="visible"/>
                                      </p:to>
                                    </p:set>
                                    <p:animEffect transition="in" filter="wheel(1)">
                                      <p:cBhvr>
                                        <p:cTn id="22" dur="20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481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Содержимое 2"/>
          <p:cNvSpPr>
            <a:spLocks noGrp="1"/>
          </p:cNvSpPr>
          <p:nvPr>
            <p:ph sz="quarter" idx="1"/>
          </p:nvPr>
        </p:nvSpPr>
        <p:spPr>
          <a:xfrm>
            <a:off x="250825" y="981075"/>
            <a:ext cx="6481763" cy="1397000"/>
          </a:xfrm>
        </p:spPr>
        <p:txBody>
          <a:bodyPr/>
          <a:lstStyle/>
          <a:p>
            <a:pPr marL="96838" indent="255588" algn="just" eaLnBrk="1" hangingPunct="1">
              <a:buFont typeface="Wingdings" pitchFamily="2" charset="2"/>
              <a:buChar char="Ø"/>
            </a:pPr>
            <a:r>
              <a:rPr lang="ro-RO" sz="2400" b="1" i="1" smtClean="0">
                <a:latin typeface="Times New Roman" pitchFamily="18" charset="0"/>
              </a:rPr>
              <a:t>imprimantele linie</a:t>
            </a:r>
            <a:r>
              <a:rPr lang="ro-RO" sz="2400" smtClean="0">
                <a:latin typeface="Times New Roman" pitchFamily="18" charset="0"/>
              </a:rPr>
              <a:t>, care tipăresc mai multe rânduri la o singură trecere. Sunt foarte productive, dar tipăritura este de calitate slabă.</a:t>
            </a:r>
            <a:r>
              <a:rPr lang="en-US" sz="2400" smtClean="0">
                <a:latin typeface="Times New Roman" pitchFamily="18" charset="0"/>
              </a:rPr>
              <a:t> </a:t>
            </a:r>
          </a:p>
          <a:p>
            <a:pPr marL="96838" indent="255588" algn="just" eaLnBrk="1" hangingPunct="1">
              <a:lnSpc>
                <a:spcPct val="80000"/>
              </a:lnSpc>
              <a:buFont typeface="Wingdings 2" pitchFamily="18" charset="2"/>
              <a:buNone/>
            </a:pPr>
            <a:endParaRPr lang="ru-RU" smtClean="0"/>
          </a:p>
        </p:txBody>
      </p:sp>
      <p:sp>
        <p:nvSpPr>
          <p:cNvPr id="49155" name="Содержимое 2"/>
          <p:cNvSpPr txBox="1">
            <a:spLocks/>
          </p:cNvSpPr>
          <p:nvPr/>
        </p:nvSpPr>
        <p:spPr bwMode="auto">
          <a:xfrm>
            <a:off x="2987675" y="2852738"/>
            <a:ext cx="5616575" cy="1584325"/>
          </a:xfrm>
          <a:prstGeom prst="rect">
            <a:avLst/>
          </a:prstGeom>
          <a:noFill/>
          <a:ln w="9525">
            <a:noFill/>
            <a:miter lim="800000"/>
            <a:headEnd/>
            <a:tailEnd/>
          </a:ln>
        </p:spPr>
        <p:txBody>
          <a:bodyPr/>
          <a:lstStyle/>
          <a:p>
            <a:pPr marL="96838" indent="255588" algn="just">
              <a:spcBef>
                <a:spcPct val="20000"/>
              </a:spcBef>
              <a:buClr>
                <a:srgbClr val="000000"/>
              </a:buClr>
              <a:buSzPct val="65000"/>
              <a:buFont typeface="Wingdings" pitchFamily="2" charset="2"/>
              <a:buChar char="Ø"/>
            </a:pPr>
            <a:r>
              <a:rPr lang="ro-RO" sz="2400" b="1" i="1">
                <a:latin typeface="Times New Roman" pitchFamily="18" charset="0"/>
              </a:rPr>
              <a:t>imprimantele termice</a:t>
            </a:r>
            <a:r>
              <a:rPr lang="ro-RO" sz="2400">
                <a:latin typeface="Times New Roman" pitchFamily="18" charset="0"/>
              </a:rPr>
              <a:t>, funcţionează ca şi aparatele tip </a:t>
            </a:r>
            <a:r>
              <a:rPr lang="ro-RO" sz="2400" i="1">
                <a:latin typeface="Times New Roman" pitchFamily="18" charset="0"/>
              </a:rPr>
              <a:t>fax</a:t>
            </a:r>
            <a:r>
              <a:rPr lang="ro-RO" sz="2400">
                <a:latin typeface="Times New Roman" pitchFamily="18" charset="0"/>
              </a:rPr>
              <a:t>, prin atingerea hârtiei termosensibile cu ace încălzite. </a:t>
            </a:r>
            <a:endParaRPr lang="en-US" sz="2400">
              <a:latin typeface="Times New Roman" pitchFamily="18" charset="0"/>
            </a:endParaRPr>
          </a:p>
        </p:txBody>
      </p:sp>
      <p:pic>
        <p:nvPicPr>
          <p:cNvPr id="49156" name="Picture 2" descr="http://i.clubafaceri.ro/clients/38/79626/28/imprimanta-fiscala-datecs-fp550t-713492_thumb.jpg"/>
          <p:cNvPicPr>
            <a:picLocks noChangeAspect="1" noChangeArrowheads="1"/>
          </p:cNvPicPr>
          <p:nvPr/>
        </p:nvPicPr>
        <p:blipFill>
          <a:blip r:embed="rId2" cstate="print"/>
          <a:srcRect/>
          <a:stretch>
            <a:fillRect/>
          </a:stretch>
        </p:blipFill>
        <p:spPr bwMode="auto">
          <a:xfrm>
            <a:off x="7092950" y="620713"/>
            <a:ext cx="1655763" cy="1655762"/>
          </a:xfrm>
          <a:prstGeom prst="rect">
            <a:avLst/>
          </a:prstGeom>
          <a:noFill/>
          <a:ln w="9525">
            <a:noFill/>
            <a:miter lim="800000"/>
            <a:headEnd/>
            <a:tailEnd/>
          </a:ln>
        </p:spPr>
      </p:pic>
      <p:pic>
        <p:nvPicPr>
          <p:cNvPr id="49157" name="Picture 4" descr="http://static.cauti.ro/images/produse_magazine/Zebra-Imprimanta-termica-ZM400-200E-0000T~large~3649_1683_246_1.jpg"/>
          <p:cNvPicPr>
            <a:picLocks noChangeAspect="1" noChangeArrowheads="1"/>
          </p:cNvPicPr>
          <p:nvPr/>
        </p:nvPicPr>
        <p:blipFill>
          <a:blip r:embed="rId3" cstate="print"/>
          <a:srcRect/>
          <a:stretch>
            <a:fillRect/>
          </a:stretch>
        </p:blipFill>
        <p:spPr bwMode="auto">
          <a:xfrm>
            <a:off x="539750" y="3284538"/>
            <a:ext cx="2381250" cy="2381250"/>
          </a:xfrm>
          <a:prstGeom prst="rect">
            <a:avLst/>
          </a:prstGeom>
          <a:noFill/>
          <a:ln w="9525">
            <a:noFill/>
            <a:miter lim="800000"/>
            <a:headEnd/>
            <a:tailEnd/>
          </a:ln>
        </p:spPr>
      </p:pic>
      <p:pic>
        <p:nvPicPr>
          <p:cNvPr id="49158" name="Picture 6" descr="http://i.clubafaceri.ro/clients/62/50562/99/masini-de-produs-etichete-si-consumabile-avery-dennison-germania-20602_big.jpg"/>
          <p:cNvPicPr>
            <a:picLocks noChangeAspect="1" noChangeArrowheads="1"/>
          </p:cNvPicPr>
          <p:nvPr/>
        </p:nvPicPr>
        <p:blipFill>
          <a:blip r:embed="rId4" cstate="print"/>
          <a:srcRect/>
          <a:stretch>
            <a:fillRect/>
          </a:stretch>
        </p:blipFill>
        <p:spPr bwMode="auto">
          <a:xfrm>
            <a:off x="4140200" y="4508500"/>
            <a:ext cx="2857500" cy="1590675"/>
          </a:xfrm>
          <a:prstGeom prst="rect">
            <a:avLst/>
          </a:prstGeom>
          <a:noFill/>
          <a:ln w="9525">
            <a:noFill/>
            <a:miter lim="800000"/>
            <a:headEnd/>
            <a:tailEnd/>
          </a:ln>
        </p:spPr>
      </p:pic>
      <p:sp>
        <p:nvSpPr>
          <p:cNvPr id="8" name="Action Button: Back or Previous 7">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9" name="Action Button: Home 8">
            <a:hlinkClick r:id="rId5"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0" name="Action Button: Forward or Next 9">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2000"/>
                                        <p:tgtEl>
                                          <p:spTgt spid="49154">
                                            <p:txEl>
                                              <p:pRg st="0" end="0"/>
                                            </p:txEl>
                                          </p:spTgt>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49156"/>
                                        </p:tgtEl>
                                        <p:attrNameLst>
                                          <p:attrName>style.visibility</p:attrName>
                                        </p:attrNameLst>
                                      </p:cBhvr>
                                      <p:to>
                                        <p:strVal val="visible"/>
                                      </p:to>
                                    </p:set>
                                    <p:anim calcmode="lin" valueType="num">
                                      <p:cBhvr>
                                        <p:cTn id="11" dur="2000" fill="hold"/>
                                        <p:tgtEl>
                                          <p:spTgt spid="49156"/>
                                        </p:tgtEl>
                                        <p:attrNameLst>
                                          <p:attrName>ppt_w</p:attrName>
                                        </p:attrNameLst>
                                      </p:cBhvr>
                                      <p:tavLst>
                                        <p:tav tm="0">
                                          <p:val>
                                            <p:fltVal val="0"/>
                                          </p:val>
                                        </p:tav>
                                        <p:tav tm="100000">
                                          <p:val>
                                            <p:strVal val="#ppt_w"/>
                                          </p:val>
                                        </p:tav>
                                      </p:tavLst>
                                    </p:anim>
                                    <p:anim calcmode="lin" valueType="num">
                                      <p:cBhvr>
                                        <p:cTn id="12" dur="2000" fill="hold"/>
                                        <p:tgtEl>
                                          <p:spTgt spid="49156"/>
                                        </p:tgtEl>
                                        <p:attrNameLst>
                                          <p:attrName>ppt_h</p:attrName>
                                        </p:attrNameLst>
                                      </p:cBhvr>
                                      <p:tavLst>
                                        <p:tav tm="0">
                                          <p:val>
                                            <p:fltVal val="0"/>
                                          </p:val>
                                        </p:tav>
                                        <p:tav tm="100000">
                                          <p:val>
                                            <p:strVal val="#ppt_h"/>
                                          </p:val>
                                        </p:tav>
                                      </p:tavLst>
                                    </p:anim>
                                    <p:animEffect transition="in" filter="fade">
                                      <p:cBhvr>
                                        <p:cTn id="13" dur="2000"/>
                                        <p:tgtEl>
                                          <p:spTgt spid="49156"/>
                                        </p:tgtEl>
                                      </p:cBhvr>
                                    </p:animEffect>
                                  </p:childTnLst>
                                </p:cTn>
                              </p:par>
                            </p:childTnLst>
                          </p:cTn>
                        </p:par>
                        <p:par>
                          <p:cTn id="14" fill="hold">
                            <p:stCondLst>
                              <p:cond delay="4000"/>
                            </p:stCondLst>
                            <p:childTnLst>
                              <p:par>
                                <p:cTn id="15" presetID="5" presetClass="entr" presetSubtype="5" fill="hold" grpId="0" nodeType="after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checkerboard(down)">
                                      <p:cBhvr>
                                        <p:cTn id="17" dur="2000"/>
                                        <p:tgtEl>
                                          <p:spTgt spid="49155"/>
                                        </p:tgtEl>
                                      </p:cBhvr>
                                    </p:animEffect>
                                  </p:childTnLst>
                                </p:cTn>
                              </p:par>
                            </p:childTnLst>
                          </p:cTn>
                        </p:par>
                        <p:par>
                          <p:cTn id="18" fill="hold">
                            <p:stCondLst>
                              <p:cond delay="6000"/>
                            </p:stCondLst>
                            <p:childTnLst>
                              <p:par>
                                <p:cTn id="19" presetID="29" presetClass="entr" presetSubtype="0" fill="hold" nodeType="afterEffect">
                                  <p:stCondLst>
                                    <p:cond delay="0"/>
                                  </p:stCondLst>
                                  <p:childTnLst>
                                    <p:set>
                                      <p:cBhvr>
                                        <p:cTn id="20" dur="1" fill="hold">
                                          <p:stCondLst>
                                            <p:cond delay="0"/>
                                          </p:stCondLst>
                                        </p:cTn>
                                        <p:tgtEl>
                                          <p:spTgt spid="49157"/>
                                        </p:tgtEl>
                                        <p:attrNameLst>
                                          <p:attrName>style.visibility</p:attrName>
                                        </p:attrNameLst>
                                      </p:cBhvr>
                                      <p:to>
                                        <p:strVal val="visible"/>
                                      </p:to>
                                    </p:set>
                                    <p:anim calcmode="lin" valueType="num">
                                      <p:cBhvr>
                                        <p:cTn id="21" dur="2000" fill="hold"/>
                                        <p:tgtEl>
                                          <p:spTgt spid="49157"/>
                                        </p:tgtEl>
                                        <p:attrNameLst>
                                          <p:attrName>ppt_x</p:attrName>
                                        </p:attrNameLst>
                                      </p:cBhvr>
                                      <p:tavLst>
                                        <p:tav tm="0">
                                          <p:val>
                                            <p:strVal val="#ppt_x-.2"/>
                                          </p:val>
                                        </p:tav>
                                        <p:tav tm="100000">
                                          <p:val>
                                            <p:strVal val="#ppt_x"/>
                                          </p:val>
                                        </p:tav>
                                      </p:tavLst>
                                    </p:anim>
                                    <p:anim calcmode="lin" valueType="num">
                                      <p:cBhvr>
                                        <p:cTn id="22" dur="2000" fill="hold"/>
                                        <p:tgtEl>
                                          <p:spTgt spid="49157"/>
                                        </p:tgtEl>
                                        <p:attrNameLst>
                                          <p:attrName>ppt_y</p:attrName>
                                        </p:attrNameLst>
                                      </p:cBhvr>
                                      <p:tavLst>
                                        <p:tav tm="0">
                                          <p:val>
                                            <p:strVal val="#ppt_y"/>
                                          </p:val>
                                        </p:tav>
                                        <p:tav tm="100000">
                                          <p:val>
                                            <p:strVal val="#ppt_y"/>
                                          </p:val>
                                        </p:tav>
                                      </p:tavLst>
                                    </p:anim>
                                    <p:animEffect transition="in" filter="wipe(right)" prLst="gradientSize: 0.1">
                                      <p:cBhvr>
                                        <p:cTn id="23" dur="2000"/>
                                        <p:tgtEl>
                                          <p:spTgt spid="49157"/>
                                        </p:tgtEl>
                                      </p:cBhvr>
                                    </p:animEffect>
                                  </p:childTnLst>
                                </p:cTn>
                              </p:par>
                            </p:childTnLst>
                          </p:cTn>
                        </p:par>
                        <p:par>
                          <p:cTn id="24" fill="hold">
                            <p:stCondLst>
                              <p:cond delay="8000"/>
                            </p:stCondLst>
                            <p:childTnLst>
                              <p:par>
                                <p:cTn id="25" presetID="9" presetClass="entr" presetSubtype="0" fill="hold" nodeType="afterEffect">
                                  <p:stCondLst>
                                    <p:cond delay="0"/>
                                  </p:stCondLst>
                                  <p:childTnLst>
                                    <p:set>
                                      <p:cBhvr>
                                        <p:cTn id="26" dur="1" fill="hold">
                                          <p:stCondLst>
                                            <p:cond delay="0"/>
                                          </p:stCondLst>
                                        </p:cTn>
                                        <p:tgtEl>
                                          <p:spTgt spid="49158"/>
                                        </p:tgtEl>
                                        <p:attrNameLst>
                                          <p:attrName>style.visibility</p:attrName>
                                        </p:attrNameLst>
                                      </p:cBhvr>
                                      <p:to>
                                        <p:strVal val="visible"/>
                                      </p:to>
                                    </p:set>
                                    <p:animEffect transition="in" filter="dissolve">
                                      <p:cBhvr>
                                        <p:cTn id="27" dur="2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P spid="491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468313" y="260350"/>
            <a:ext cx="8229600" cy="595313"/>
          </a:xfrm>
        </p:spPr>
        <p:txBody>
          <a:bodyPr>
            <a:normAutofit fontScale="90000"/>
          </a:bodyPr>
          <a:lstStyle/>
          <a:p>
            <a:pPr algn="ctr" eaLnBrk="1" hangingPunct="1"/>
            <a:r>
              <a:rPr lang="ro-RO" sz="4400" i="1" smtClean="0">
                <a:solidFill>
                  <a:srgbClr val="7030A0"/>
                </a:solidFill>
                <a:latin typeface="Times New Roman" pitchFamily="18" charset="0"/>
              </a:rPr>
              <a:t>Caracteristicile imprimantelor:</a:t>
            </a:r>
            <a:endParaRPr lang="ru-RU" i="1" smtClean="0">
              <a:solidFill>
                <a:srgbClr val="7030A0"/>
              </a:solidFill>
            </a:endParaRPr>
          </a:p>
        </p:txBody>
      </p:sp>
      <p:sp>
        <p:nvSpPr>
          <p:cNvPr id="50179" name="Rectangle 3"/>
          <p:cNvSpPr>
            <a:spLocks noGrp="1" noChangeArrowheads="1"/>
          </p:cNvSpPr>
          <p:nvPr>
            <p:ph sz="quarter" idx="1"/>
          </p:nvPr>
        </p:nvSpPr>
        <p:spPr>
          <a:xfrm>
            <a:off x="323850" y="1052513"/>
            <a:ext cx="4833938" cy="4710112"/>
          </a:xfrm>
        </p:spPr>
        <p:txBody>
          <a:bodyPr/>
          <a:lstStyle/>
          <a:p>
            <a:pPr algn="just" eaLnBrk="1" hangingPunct="1">
              <a:buFont typeface="Wingdings" pitchFamily="2" charset="2"/>
              <a:buChar char="Ø"/>
            </a:pPr>
            <a:r>
              <a:rPr lang="ro-RO" sz="2400" b="1" i="1" smtClean="0">
                <a:latin typeface="Times New Roman" pitchFamily="18" charset="0"/>
              </a:rPr>
              <a:t>calitatea caracterelor</a:t>
            </a:r>
            <a:r>
              <a:rPr lang="ro-RO" sz="2400" smtClean="0">
                <a:latin typeface="Times New Roman" pitchFamily="18" charset="0"/>
              </a:rPr>
              <a:t>, cu diferite grade intermediare, de la </a:t>
            </a:r>
            <a:r>
              <a:rPr lang="ro-RO" sz="2400" i="1" smtClean="0">
                <a:latin typeface="Times New Roman" pitchFamily="18" charset="0"/>
              </a:rPr>
              <a:t>„letter”,</a:t>
            </a:r>
            <a:r>
              <a:rPr lang="ro-RO" sz="2400" smtClean="0">
                <a:latin typeface="Times New Roman" pitchFamily="18" charset="0"/>
              </a:rPr>
              <a:t> cea mai bună, până la </a:t>
            </a:r>
            <a:r>
              <a:rPr lang="ro-RO" sz="2400" i="1" smtClean="0">
                <a:latin typeface="Times New Roman" pitchFamily="18" charset="0"/>
              </a:rPr>
              <a:t>„draft”</a:t>
            </a:r>
            <a:r>
              <a:rPr lang="en-US" sz="2400" i="1" smtClean="0">
                <a:latin typeface="Times New Roman" pitchFamily="18" charset="0"/>
              </a:rPr>
              <a:t>.</a:t>
            </a:r>
            <a:endParaRPr lang="en-US" sz="2400" smtClean="0">
              <a:latin typeface="Times New Roman" pitchFamily="18" charset="0"/>
            </a:endParaRPr>
          </a:p>
          <a:p>
            <a:pPr algn="just" eaLnBrk="1" hangingPunct="1">
              <a:buFont typeface="Wingdings" pitchFamily="2" charset="2"/>
              <a:buChar char="Ø"/>
            </a:pPr>
            <a:r>
              <a:rPr lang="ro-RO" sz="2400" b="1" i="1" smtClean="0">
                <a:latin typeface="Times New Roman" pitchFamily="18" charset="0"/>
              </a:rPr>
              <a:t>viteza de lucru</a:t>
            </a:r>
            <a:r>
              <a:rPr lang="ro-RO" sz="2400" smtClean="0">
                <a:latin typeface="Times New Roman" pitchFamily="18" charset="0"/>
              </a:rPr>
              <a:t>, se măsoară in caractere pe secundă (cps), respectiv pagini pe minut (ppm).</a:t>
            </a:r>
            <a:r>
              <a:rPr lang="en-US" sz="2400" smtClean="0">
                <a:latin typeface="Times New Roman" pitchFamily="18" charset="0"/>
              </a:rPr>
              <a:t> </a:t>
            </a:r>
          </a:p>
          <a:p>
            <a:pPr algn="just" eaLnBrk="1" hangingPunct="1">
              <a:buFont typeface="Wingdings" pitchFamily="2" charset="2"/>
              <a:buChar char="Ø"/>
            </a:pPr>
            <a:r>
              <a:rPr lang="ro-RO" sz="2400" b="1" i="1" smtClean="0">
                <a:latin typeface="Times New Roman" pitchFamily="18" charset="0"/>
              </a:rPr>
              <a:t>font-ul</a:t>
            </a:r>
            <a:r>
              <a:rPr lang="ro-RO" sz="2400" smtClean="0">
                <a:latin typeface="Times New Roman" pitchFamily="18" charset="0"/>
              </a:rPr>
              <a:t>, imaginile grafice.</a:t>
            </a:r>
            <a:endParaRPr lang="en-US" sz="2400" smtClean="0">
              <a:latin typeface="Times New Roman" pitchFamily="18" charset="0"/>
            </a:endParaRPr>
          </a:p>
          <a:p>
            <a:pPr algn="just" eaLnBrk="1" hangingPunct="1">
              <a:buFont typeface="Wingdings" pitchFamily="2" charset="2"/>
              <a:buChar char="Ø"/>
            </a:pPr>
            <a:r>
              <a:rPr lang="en-US" sz="2400" b="1" i="1" smtClean="0">
                <a:latin typeface="Times New Roman" pitchFamily="18" charset="0"/>
              </a:rPr>
              <a:t>r</a:t>
            </a:r>
            <a:r>
              <a:rPr lang="ro-RO" sz="2400" b="1" i="1" smtClean="0">
                <a:latin typeface="Times New Roman" pitchFamily="18" charset="0"/>
              </a:rPr>
              <a:t>ezoluţia</a:t>
            </a:r>
            <a:r>
              <a:rPr lang="en-US" sz="2400" b="1" i="1" smtClean="0">
                <a:latin typeface="Times New Roman" pitchFamily="18" charset="0"/>
              </a:rPr>
              <a:t>.</a:t>
            </a:r>
            <a:endParaRPr lang="en-US" sz="2400" smtClean="0">
              <a:latin typeface="Times New Roman" pitchFamily="18" charset="0"/>
            </a:endParaRPr>
          </a:p>
        </p:txBody>
      </p:sp>
      <p:pic>
        <p:nvPicPr>
          <p:cNvPr id="50180" name="Picture 2" descr="http://imprimante-laser.net/images/imprii.jpg"/>
          <p:cNvPicPr>
            <a:picLocks noChangeAspect="1" noChangeArrowheads="1"/>
          </p:cNvPicPr>
          <p:nvPr/>
        </p:nvPicPr>
        <p:blipFill>
          <a:blip r:embed="rId2" cstate="print"/>
          <a:srcRect/>
          <a:stretch>
            <a:fillRect/>
          </a:stretch>
        </p:blipFill>
        <p:spPr bwMode="auto">
          <a:xfrm>
            <a:off x="5508625" y="1412875"/>
            <a:ext cx="3330575" cy="2592388"/>
          </a:xfrm>
          <a:prstGeom prst="rect">
            <a:avLst/>
          </a:prstGeom>
          <a:ln>
            <a:noFill/>
          </a:ln>
          <a:effectLst>
            <a:softEdge rad="112500"/>
          </a:effectLst>
        </p:spPr>
      </p:pic>
      <p:pic>
        <p:nvPicPr>
          <p:cNvPr id="50181" name="Picture 4" descr="http://www.justcanon.com/acatalog/LBP5360_L.jpg"/>
          <p:cNvPicPr>
            <a:picLocks noChangeAspect="1" noChangeArrowheads="1"/>
          </p:cNvPicPr>
          <p:nvPr/>
        </p:nvPicPr>
        <p:blipFill>
          <a:blip r:embed="rId3" cstate="print"/>
          <a:srcRect/>
          <a:stretch>
            <a:fillRect/>
          </a:stretch>
        </p:blipFill>
        <p:spPr bwMode="auto">
          <a:xfrm>
            <a:off x="3924300" y="4149725"/>
            <a:ext cx="2735263" cy="2051050"/>
          </a:xfrm>
          <a:prstGeom prst="rect">
            <a:avLst/>
          </a:prstGeom>
          <a:ln>
            <a:noFill/>
          </a:ln>
          <a:effectLst>
            <a:softEdge rad="112500"/>
          </a:effectLst>
        </p:spPr>
      </p:pic>
      <p:pic>
        <p:nvPicPr>
          <p:cNvPr id="50182" name="Picture 6" descr="http://membres.multimania.fr/tryhl/images/imprimante.jpg"/>
          <p:cNvPicPr>
            <a:picLocks noChangeAspect="1" noChangeArrowheads="1"/>
          </p:cNvPicPr>
          <p:nvPr/>
        </p:nvPicPr>
        <p:blipFill>
          <a:blip r:embed="rId4" cstate="print"/>
          <a:srcRect/>
          <a:stretch>
            <a:fillRect/>
          </a:stretch>
        </p:blipFill>
        <p:spPr bwMode="auto">
          <a:xfrm>
            <a:off x="1187624" y="4653136"/>
            <a:ext cx="2201862" cy="1981200"/>
          </a:xfrm>
          <a:prstGeom prst="rect">
            <a:avLst/>
          </a:prstGeom>
          <a:ln>
            <a:noFill/>
          </a:ln>
          <a:effectLst>
            <a:softEdge rad="112500"/>
          </a:effectLst>
        </p:spPr>
      </p:pic>
      <p:sp>
        <p:nvSpPr>
          <p:cNvPr id="8" name="Action Button: Back or Previous 7">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9" name="Action Button: Home 8">
            <a:hlinkClick r:id="rId5"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0" name="Action Button: Forward or Next 9">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anim calcmode="lin" valueType="num">
                                      <p:cBhvr>
                                        <p:cTn id="8" dur="2000" fill="hold"/>
                                        <p:tgtEl>
                                          <p:spTgt spid="50178"/>
                                        </p:tgtEl>
                                        <p:attrNameLst>
                                          <p:attrName>ppt_x</p:attrName>
                                        </p:attrNameLst>
                                      </p:cBhvr>
                                      <p:tavLst>
                                        <p:tav tm="0">
                                          <p:val>
                                            <p:strVal val="#ppt_x"/>
                                          </p:val>
                                        </p:tav>
                                        <p:tav tm="100000">
                                          <p:val>
                                            <p:strVal val="#ppt_x"/>
                                          </p:val>
                                        </p:tav>
                                      </p:tavLst>
                                    </p:anim>
                                    <p:anim calcmode="lin" valueType="num">
                                      <p:cBhvr>
                                        <p:cTn id="9" dur="1800" decel="100000" fill="hold"/>
                                        <p:tgtEl>
                                          <p:spTgt spid="5017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0178"/>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53" presetClass="entr" presetSubtype="0" fill="hold" grpId="0" nodeType="after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 calcmode="lin" valueType="num">
                                      <p:cBhvr>
                                        <p:cTn id="14" dur="20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50179">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50179">
                                            <p:txEl>
                                              <p:pRg st="0" end="0"/>
                                            </p:txEl>
                                          </p:spTgt>
                                        </p:tgtEl>
                                      </p:cBhvr>
                                    </p:animEffect>
                                  </p:childTnLst>
                                </p:cTn>
                              </p:par>
                            </p:childTnLst>
                          </p:cTn>
                        </p:par>
                        <p:par>
                          <p:cTn id="17" fill="hold">
                            <p:stCondLst>
                              <p:cond delay="4000"/>
                            </p:stCondLst>
                            <p:childTnLst>
                              <p:par>
                                <p:cTn id="18" presetID="53" presetClass="entr" presetSubtype="0" fill="hold" grpId="0" nodeType="afterEffect">
                                  <p:stCondLst>
                                    <p:cond delay="0"/>
                                  </p:stCondLst>
                                  <p:childTnLst>
                                    <p:set>
                                      <p:cBhvr>
                                        <p:cTn id="19" dur="1" fill="hold">
                                          <p:stCondLst>
                                            <p:cond delay="0"/>
                                          </p:stCondLst>
                                        </p:cTn>
                                        <p:tgtEl>
                                          <p:spTgt spid="50179">
                                            <p:txEl>
                                              <p:pRg st="1" end="1"/>
                                            </p:txEl>
                                          </p:spTgt>
                                        </p:tgtEl>
                                        <p:attrNameLst>
                                          <p:attrName>style.visibility</p:attrName>
                                        </p:attrNameLst>
                                      </p:cBhvr>
                                      <p:to>
                                        <p:strVal val="visible"/>
                                      </p:to>
                                    </p:set>
                                    <p:anim calcmode="lin" valueType="num">
                                      <p:cBhvr>
                                        <p:cTn id="20" dur="20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0179">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50179">
                                            <p:txEl>
                                              <p:pRg st="1" end="1"/>
                                            </p:txEl>
                                          </p:spTgt>
                                        </p:tgtEl>
                                      </p:cBhvr>
                                    </p:animEffect>
                                  </p:childTnLst>
                                </p:cTn>
                              </p:par>
                            </p:childTnLst>
                          </p:cTn>
                        </p:par>
                        <p:par>
                          <p:cTn id="23" fill="hold">
                            <p:stCondLst>
                              <p:cond delay="6000"/>
                            </p:stCondLst>
                            <p:childTnLst>
                              <p:par>
                                <p:cTn id="24" presetID="53" presetClass="entr" presetSubtype="0" fill="hold" grpId="0" nodeType="afterEffect">
                                  <p:stCondLst>
                                    <p:cond delay="0"/>
                                  </p:stCondLst>
                                  <p:childTnLst>
                                    <p:set>
                                      <p:cBhvr>
                                        <p:cTn id="25" dur="1" fill="hold">
                                          <p:stCondLst>
                                            <p:cond delay="0"/>
                                          </p:stCondLst>
                                        </p:cTn>
                                        <p:tgtEl>
                                          <p:spTgt spid="50179">
                                            <p:txEl>
                                              <p:pRg st="2" end="2"/>
                                            </p:txEl>
                                          </p:spTgt>
                                        </p:tgtEl>
                                        <p:attrNameLst>
                                          <p:attrName>style.visibility</p:attrName>
                                        </p:attrNameLst>
                                      </p:cBhvr>
                                      <p:to>
                                        <p:strVal val="visible"/>
                                      </p:to>
                                    </p:set>
                                    <p:anim calcmode="lin" valueType="num">
                                      <p:cBhvr>
                                        <p:cTn id="26" dur="2000" fill="hold"/>
                                        <p:tgtEl>
                                          <p:spTgt spid="50179">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50179">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50179">
                                            <p:txEl>
                                              <p:pRg st="2" end="2"/>
                                            </p:txEl>
                                          </p:spTgt>
                                        </p:tgtEl>
                                      </p:cBhvr>
                                    </p:animEffect>
                                  </p:childTnLst>
                                </p:cTn>
                              </p:par>
                            </p:childTnLst>
                          </p:cTn>
                        </p:par>
                        <p:par>
                          <p:cTn id="29" fill="hold">
                            <p:stCondLst>
                              <p:cond delay="8000"/>
                            </p:stCondLst>
                            <p:childTnLst>
                              <p:par>
                                <p:cTn id="30" presetID="53" presetClass="entr" presetSubtype="0" fill="hold" grpId="0" nodeType="afterEffect">
                                  <p:stCondLst>
                                    <p:cond delay="0"/>
                                  </p:stCondLst>
                                  <p:childTnLst>
                                    <p:set>
                                      <p:cBhvr>
                                        <p:cTn id="31" dur="1" fill="hold">
                                          <p:stCondLst>
                                            <p:cond delay="0"/>
                                          </p:stCondLst>
                                        </p:cTn>
                                        <p:tgtEl>
                                          <p:spTgt spid="50179">
                                            <p:txEl>
                                              <p:pRg st="3" end="3"/>
                                            </p:txEl>
                                          </p:spTgt>
                                        </p:tgtEl>
                                        <p:attrNameLst>
                                          <p:attrName>style.visibility</p:attrName>
                                        </p:attrNameLst>
                                      </p:cBhvr>
                                      <p:to>
                                        <p:strVal val="visible"/>
                                      </p:to>
                                    </p:set>
                                    <p:anim calcmode="lin" valueType="num">
                                      <p:cBhvr>
                                        <p:cTn id="32" dur="2000" fill="hold"/>
                                        <p:tgtEl>
                                          <p:spTgt spid="50179">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50179">
                                            <p:txEl>
                                              <p:pRg st="3" end="3"/>
                                            </p:txEl>
                                          </p:spTgt>
                                        </p:tgtEl>
                                        <p:attrNameLst>
                                          <p:attrName>ppt_h</p:attrName>
                                        </p:attrNameLst>
                                      </p:cBhvr>
                                      <p:tavLst>
                                        <p:tav tm="0">
                                          <p:val>
                                            <p:fltVal val="0"/>
                                          </p:val>
                                        </p:tav>
                                        <p:tav tm="100000">
                                          <p:val>
                                            <p:strVal val="#ppt_h"/>
                                          </p:val>
                                        </p:tav>
                                      </p:tavLst>
                                    </p:anim>
                                    <p:animEffect transition="in" filter="fade">
                                      <p:cBhvr>
                                        <p:cTn id="34" dur="2000"/>
                                        <p:tgtEl>
                                          <p:spTgt spid="50179">
                                            <p:txEl>
                                              <p:pRg st="3" end="3"/>
                                            </p:txEl>
                                          </p:spTgt>
                                        </p:tgtEl>
                                      </p:cBhvr>
                                    </p:animEffect>
                                  </p:childTnLst>
                                </p:cTn>
                              </p:par>
                            </p:childTnLst>
                          </p:cTn>
                        </p:par>
                        <p:par>
                          <p:cTn id="35" fill="hold">
                            <p:stCondLst>
                              <p:cond delay="10000"/>
                            </p:stCondLst>
                            <p:childTnLst>
                              <p:par>
                                <p:cTn id="36" presetID="35" presetClass="entr" presetSubtype="0" fill="hold" nodeType="afterEffect">
                                  <p:stCondLst>
                                    <p:cond delay="0"/>
                                  </p:stCondLst>
                                  <p:childTnLst>
                                    <p:set>
                                      <p:cBhvr>
                                        <p:cTn id="37" dur="1" fill="hold">
                                          <p:stCondLst>
                                            <p:cond delay="0"/>
                                          </p:stCondLst>
                                        </p:cTn>
                                        <p:tgtEl>
                                          <p:spTgt spid="50180"/>
                                        </p:tgtEl>
                                        <p:attrNameLst>
                                          <p:attrName>style.visibility</p:attrName>
                                        </p:attrNameLst>
                                      </p:cBhvr>
                                      <p:to>
                                        <p:strVal val="visible"/>
                                      </p:to>
                                    </p:set>
                                    <p:animEffect transition="in" filter="fade">
                                      <p:cBhvr>
                                        <p:cTn id="38" dur="2000"/>
                                        <p:tgtEl>
                                          <p:spTgt spid="50180"/>
                                        </p:tgtEl>
                                      </p:cBhvr>
                                    </p:animEffect>
                                    <p:anim calcmode="lin" valueType="num">
                                      <p:cBhvr>
                                        <p:cTn id="39" dur="2000" fill="hold"/>
                                        <p:tgtEl>
                                          <p:spTgt spid="50180"/>
                                        </p:tgtEl>
                                        <p:attrNameLst>
                                          <p:attrName>style.rotation</p:attrName>
                                        </p:attrNameLst>
                                      </p:cBhvr>
                                      <p:tavLst>
                                        <p:tav tm="0">
                                          <p:val>
                                            <p:fltVal val="720"/>
                                          </p:val>
                                        </p:tav>
                                        <p:tav tm="100000">
                                          <p:val>
                                            <p:fltVal val="0"/>
                                          </p:val>
                                        </p:tav>
                                      </p:tavLst>
                                    </p:anim>
                                    <p:anim calcmode="lin" valueType="num">
                                      <p:cBhvr>
                                        <p:cTn id="40" dur="2000" fill="hold"/>
                                        <p:tgtEl>
                                          <p:spTgt spid="50180"/>
                                        </p:tgtEl>
                                        <p:attrNameLst>
                                          <p:attrName>ppt_h</p:attrName>
                                        </p:attrNameLst>
                                      </p:cBhvr>
                                      <p:tavLst>
                                        <p:tav tm="0">
                                          <p:val>
                                            <p:fltVal val="0"/>
                                          </p:val>
                                        </p:tav>
                                        <p:tav tm="100000">
                                          <p:val>
                                            <p:strVal val="#ppt_h"/>
                                          </p:val>
                                        </p:tav>
                                      </p:tavLst>
                                    </p:anim>
                                    <p:anim calcmode="lin" valueType="num">
                                      <p:cBhvr>
                                        <p:cTn id="41" dur="2000" fill="hold"/>
                                        <p:tgtEl>
                                          <p:spTgt spid="50180"/>
                                        </p:tgtEl>
                                        <p:attrNameLst>
                                          <p:attrName>ppt_w</p:attrName>
                                        </p:attrNameLst>
                                      </p:cBhvr>
                                      <p:tavLst>
                                        <p:tav tm="0">
                                          <p:val>
                                            <p:fltVal val="0"/>
                                          </p:val>
                                        </p:tav>
                                        <p:tav tm="100000">
                                          <p:val>
                                            <p:strVal val="#ppt_w"/>
                                          </p:val>
                                        </p:tav>
                                      </p:tavLst>
                                    </p:anim>
                                  </p:childTnLst>
                                </p:cTn>
                              </p:par>
                              <p:par>
                                <p:cTn id="42" presetID="35" presetClass="entr" presetSubtype="0" fill="hold" nodeType="withEffect">
                                  <p:stCondLst>
                                    <p:cond delay="0"/>
                                  </p:stCondLst>
                                  <p:childTnLst>
                                    <p:set>
                                      <p:cBhvr>
                                        <p:cTn id="43" dur="1" fill="hold">
                                          <p:stCondLst>
                                            <p:cond delay="0"/>
                                          </p:stCondLst>
                                        </p:cTn>
                                        <p:tgtEl>
                                          <p:spTgt spid="50181"/>
                                        </p:tgtEl>
                                        <p:attrNameLst>
                                          <p:attrName>style.visibility</p:attrName>
                                        </p:attrNameLst>
                                      </p:cBhvr>
                                      <p:to>
                                        <p:strVal val="visible"/>
                                      </p:to>
                                    </p:set>
                                    <p:animEffect transition="in" filter="fade">
                                      <p:cBhvr>
                                        <p:cTn id="44" dur="2000"/>
                                        <p:tgtEl>
                                          <p:spTgt spid="50181"/>
                                        </p:tgtEl>
                                      </p:cBhvr>
                                    </p:animEffect>
                                    <p:anim calcmode="lin" valueType="num">
                                      <p:cBhvr>
                                        <p:cTn id="45" dur="2000" fill="hold"/>
                                        <p:tgtEl>
                                          <p:spTgt spid="50181"/>
                                        </p:tgtEl>
                                        <p:attrNameLst>
                                          <p:attrName>style.rotation</p:attrName>
                                        </p:attrNameLst>
                                      </p:cBhvr>
                                      <p:tavLst>
                                        <p:tav tm="0">
                                          <p:val>
                                            <p:fltVal val="720"/>
                                          </p:val>
                                        </p:tav>
                                        <p:tav tm="100000">
                                          <p:val>
                                            <p:fltVal val="0"/>
                                          </p:val>
                                        </p:tav>
                                      </p:tavLst>
                                    </p:anim>
                                    <p:anim calcmode="lin" valueType="num">
                                      <p:cBhvr>
                                        <p:cTn id="46" dur="2000" fill="hold"/>
                                        <p:tgtEl>
                                          <p:spTgt spid="50181"/>
                                        </p:tgtEl>
                                        <p:attrNameLst>
                                          <p:attrName>ppt_h</p:attrName>
                                        </p:attrNameLst>
                                      </p:cBhvr>
                                      <p:tavLst>
                                        <p:tav tm="0">
                                          <p:val>
                                            <p:fltVal val="0"/>
                                          </p:val>
                                        </p:tav>
                                        <p:tav tm="100000">
                                          <p:val>
                                            <p:strVal val="#ppt_h"/>
                                          </p:val>
                                        </p:tav>
                                      </p:tavLst>
                                    </p:anim>
                                    <p:anim calcmode="lin" valueType="num">
                                      <p:cBhvr>
                                        <p:cTn id="47" dur="2000" fill="hold"/>
                                        <p:tgtEl>
                                          <p:spTgt spid="50181"/>
                                        </p:tgtEl>
                                        <p:attrNameLst>
                                          <p:attrName>ppt_w</p:attrName>
                                        </p:attrNameLst>
                                      </p:cBhvr>
                                      <p:tavLst>
                                        <p:tav tm="0">
                                          <p:val>
                                            <p:fltVal val="0"/>
                                          </p:val>
                                        </p:tav>
                                        <p:tav tm="100000">
                                          <p:val>
                                            <p:strVal val="#ppt_w"/>
                                          </p:val>
                                        </p:tav>
                                      </p:tavLst>
                                    </p:anim>
                                  </p:childTnLst>
                                </p:cTn>
                              </p:par>
                              <p:par>
                                <p:cTn id="48" presetID="35" presetClass="entr" presetSubtype="0" fill="hold" nodeType="withEffect">
                                  <p:stCondLst>
                                    <p:cond delay="0"/>
                                  </p:stCondLst>
                                  <p:childTnLst>
                                    <p:set>
                                      <p:cBhvr>
                                        <p:cTn id="49" dur="1" fill="hold">
                                          <p:stCondLst>
                                            <p:cond delay="0"/>
                                          </p:stCondLst>
                                        </p:cTn>
                                        <p:tgtEl>
                                          <p:spTgt spid="50182"/>
                                        </p:tgtEl>
                                        <p:attrNameLst>
                                          <p:attrName>style.visibility</p:attrName>
                                        </p:attrNameLst>
                                      </p:cBhvr>
                                      <p:to>
                                        <p:strVal val="visible"/>
                                      </p:to>
                                    </p:set>
                                    <p:animEffect transition="in" filter="fade">
                                      <p:cBhvr>
                                        <p:cTn id="50" dur="2000"/>
                                        <p:tgtEl>
                                          <p:spTgt spid="50182"/>
                                        </p:tgtEl>
                                      </p:cBhvr>
                                    </p:animEffect>
                                    <p:anim calcmode="lin" valueType="num">
                                      <p:cBhvr>
                                        <p:cTn id="51" dur="2000" fill="hold"/>
                                        <p:tgtEl>
                                          <p:spTgt spid="50182"/>
                                        </p:tgtEl>
                                        <p:attrNameLst>
                                          <p:attrName>style.rotation</p:attrName>
                                        </p:attrNameLst>
                                      </p:cBhvr>
                                      <p:tavLst>
                                        <p:tav tm="0">
                                          <p:val>
                                            <p:fltVal val="720"/>
                                          </p:val>
                                        </p:tav>
                                        <p:tav tm="100000">
                                          <p:val>
                                            <p:fltVal val="0"/>
                                          </p:val>
                                        </p:tav>
                                      </p:tavLst>
                                    </p:anim>
                                    <p:anim calcmode="lin" valueType="num">
                                      <p:cBhvr>
                                        <p:cTn id="52" dur="2000" fill="hold"/>
                                        <p:tgtEl>
                                          <p:spTgt spid="50182"/>
                                        </p:tgtEl>
                                        <p:attrNameLst>
                                          <p:attrName>ppt_h</p:attrName>
                                        </p:attrNameLst>
                                      </p:cBhvr>
                                      <p:tavLst>
                                        <p:tav tm="0">
                                          <p:val>
                                            <p:fltVal val="0"/>
                                          </p:val>
                                        </p:tav>
                                        <p:tav tm="100000">
                                          <p:val>
                                            <p:strVal val="#ppt_h"/>
                                          </p:val>
                                        </p:tav>
                                      </p:tavLst>
                                    </p:anim>
                                    <p:anim calcmode="lin" valueType="num">
                                      <p:cBhvr>
                                        <p:cTn id="53" dur="2000" fill="hold"/>
                                        <p:tgtEl>
                                          <p:spTgt spid="5018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2268538" y="274638"/>
            <a:ext cx="3598862" cy="1143000"/>
          </a:xfrm>
        </p:spPr>
        <p:txBody>
          <a:bodyPr/>
          <a:lstStyle/>
          <a:p>
            <a:pPr algn="ctr" eaLnBrk="1" hangingPunct="1"/>
            <a:r>
              <a:rPr lang="en-US" sz="4400" i="1" smtClean="0">
                <a:solidFill>
                  <a:srgbClr val="C00000"/>
                </a:solidFill>
                <a:latin typeface="Times New Roman" pitchFamily="18" charset="0"/>
              </a:rPr>
              <a:t>Monitorul </a:t>
            </a:r>
            <a:endParaRPr lang="ru-RU" smtClean="0">
              <a:solidFill>
                <a:srgbClr val="C00000"/>
              </a:solidFill>
            </a:endParaRPr>
          </a:p>
        </p:txBody>
      </p:sp>
      <p:sp>
        <p:nvSpPr>
          <p:cNvPr id="32771" name="Rectangle 3"/>
          <p:cNvSpPr>
            <a:spLocks noGrp="1" noChangeArrowheads="1"/>
          </p:cNvSpPr>
          <p:nvPr>
            <p:ph sz="quarter" idx="1"/>
          </p:nvPr>
        </p:nvSpPr>
        <p:spPr>
          <a:xfrm>
            <a:off x="323850" y="1916113"/>
            <a:ext cx="4679950" cy="4249737"/>
          </a:xfrm>
        </p:spPr>
        <p:txBody>
          <a:bodyPr/>
          <a:lstStyle/>
          <a:p>
            <a:pPr algn="just" eaLnBrk="1" hangingPunct="1">
              <a:buFontTx/>
              <a:buNone/>
            </a:pPr>
            <a:r>
              <a:rPr lang="ro-RO" sz="1600" smtClean="0">
                <a:latin typeface="Times New Roman" pitchFamily="18" charset="0"/>
              </a:rPr>
              <a:t>		</a:t>
            </a:r>
          </a:p>
          <a:p>
            <a:pPr algn="just" eaLnBrk="1" hangingPunct="1">
              <a:buFontTx/>
              <a:buNone/>
            </a:pPr>
            <a:r>
              <a:rPr lang="ro-RO" sz="2400" smtClean="0">
                <a:latin typeface="Times New Roman" pitchFamily="18" charset="0"/>
              </a:rPr>
              <a:t>		</a:t>
            </a:r>
            <a:r>
              <a:rPr lang="fr-FR" sz="2400" smtClean="0">
                <a:latin typeface="Times New Roman" pitchFamily="18" charset="0"/>
              </a:rPr>
              <a:t>Dintre toate echipamentele periferice de ieşire, monitorul este de departe cel mai utilizat. 	Majoritatea monitoarelor calculatorelor de birou folosesc un tub catodic (</a:t>
            </a:r>
            <a:r>
              <a:rPr lang="fr-FR" sz="2400" i="1" smtClean="0">
                <a:latin typeface="Times New Roman" pitchFamily="18" charset="0"/>
              </a:rPr>
              <a:t>Cathode Ray Tube - CRT</a:t>
            </a:r>
            <a:r>
              <a:rPr lang="fr-FR" sz="2400" smtClean="0">
                <a:latin typeface="Times New Roman" pitchFamily="18" charset="0"/>
              </a:rPr>
              <a:t>), în timp ce sistemele portabile încorporează ecrane cu cristale lichide (</a:t>
            </a:r>
            <a:r>
              <a:rPr lang="fr-FR" sz="2400" i="1" smtClean="0">
                <a:latin typeface="Times New Roman" pitchFamily="18" charset="0"/>
              </a:rPr>
              <a:t>Liquid Crystal Display - LCD</a:t>
            </a:r>
            <a:r>
              <a:rPr lang="fr-FR" sz="2400" smtClean="0">
                <a:latin typeface="Times New Roman" pitchFamily="18" charset="0"/>
              </a:rPr>
              <a:t>). </a:t>
            </a:r>
          </a:p>
          <a:p>
            <a:pPr eaLnBrk="1" hangingPunct="1"/>
            <a:endParaRPr lang="en-US" sz="1600" smtClean="0">
              <a:latin typeface="Times New Roman" pitchFamily="18" charset="0"/>
            </a:endParaRPr>
          </a:p>
        </p:txBody>
      </p:sp>
      <p:pic>
        <p:nvPicPr>
          <p:cNvPr id="32772" name="Picture 1"/>
          <p:cNvPicPr>
            <a:picLocks noChangeAspect="1" noChangeArrowheads="1"/>
          </p:cNvPicPr>
          <p:nvPr/>
        </p:nvPicPr>
        <p:blipFill>
          <a:blip r:embed="rId2" cstate="print"/>
          <a:srcRect/>
          <a:stretch>
            <a:fillRect/>
          </a:stretch>
        </p:blipFill>
        <p:spPr bwMode="auto">
          <a:xfrm rot="-1167736">
            <a:off x="323850" y="260350"/>
            <a:ext cx="2216150" cy="1773238"/>
          </a:xfrm>
          <a:prstGeom prst="rect">
            <a:avLst/>
          </a:prstGeom>
          <a:noFill/>
          <a:ln w="9525">
            <a:noFill/>
            <a:miter lim="800000"/>
            <a:headEnd/>
            <a:tailEnd/>
          </a:ln>
        </p:spPr>
      </p:pic>
      <p:pic>
        <p:nvPicPr>
          <p:cNvPr id="32773" name="Picture 2"/>
          <p:cNvPicPr>
            <a:picLocks noChangeAspect="1" noChangeArrowheads="1"/>
          </p:cNvPicPr>
          <p:nvPr/>
        </p:nvPicPr>
        <p:blipFill>
          <a:blip r:embed="rId3" cstate="print"/>
          <a:srcRect/>
          <a:stretch>
            <a:fillRect/>
          </a:stretch>
        </p:blipFill>
        <p:spPr bwMode="auto">
          <a:xfrm rot="-1580024">
            <a:off x="5145088" y="892175"/>
            <a:ext cx="3413125" cy="2406650"/>
          </a:xfrm>
          <a:prstGeom prst="rect">
            <a:avLst/>
          </a:prstGeom>
          <a:noFill/>
          <a:ln w="9525">
            <a:noFill/>
            <a:miter lim="800000"/>
            <a:headEnd/>
            <a:tailEnd/>
          </a:ln>
        </p:spPr>
      </p:pic>
      <p:pic>
        <p:nvPicPr>
          <p:cNvPr id="32774" name="Picture 3"/>
          <p:cNvPicPr>
            <a:picLocks noChangeAspect="1" noChangeArrowheads="1"/>
          </p:cNvPicPr>
          <p:nvPr/>
        </p:nvPicPr>
        <p:blipFill>
          <a:blip r:embed="rId4" cstate="print"/>
          <a:srcRect/>
          <a:stretch>
            <a:fillRect/>
          </a:stretch>
        </p:blipFill>
        <p:spPr bwMode="auto">
          <a:xfrm rot="719232">
            <a:off x="6367463" y="3078163"/>
            <a:ext cx="2627312" cy="1971675"/>
          </a:xfrm>
          <a:prstGeom prst="rect">
            <a:avLst/>
          </a:prstGeom>
          <a:noFill/>
          <a:ln w="9525">
            <a:noFill/>
            <a:miter lim="800000"/>
            <a:headEnd/>
            <a:tailEnd/>
          </a:ln>
        </p:spPr>
      </p:pic>
      <p:pic>
        <p:nvPicPr>
          <p:cNvPr id="32775" name="Picture 4"/>
          <p:cNvPicPr>
            <a:picLocks noChangeAspect="1" noChangeArrowheads="1"/>
          </p:cNvPicPr>
          <p:nvPr/>
        </p:nvPicPr>
        <p:blipFill>
          <a:blip r:embed="rId5" cstate="print"/>
          <a:srcRect/>
          <a:stretch>
            <a:fillRect/>
          </a:stretch>
        </p:blipFill>
        <p:spPr bwMode="auto">
          <a:xfrm rot="-1105203">
            <a:off x="4926013" y="4692650"/>
            <a:ext cx="2227262" cy="1800225"/>
          </a:xfrm>
          <a:prstGeom prst="rect">
            <a:avLst/>
          </a:prstGeom>
          <a:noFill/>
          <a:ln w="9525">
            <a:noFill/>
            <a:miter lim="800000"/>
            <a:headEnd/>
            <a:tailEnd/>
          </a:ln>
        </p:spPr>
      </p:pic>
      <p:sp>
        <p:nvSpPr>
          <p:cNvPr id="9" name="Action Button: Back or Previous 8">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0" name="Action Button: Home 9">
            <a:hlinkClick r:id="rId6"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1" name="Action Button: Forward or Next 10">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2770"/>
                                        </p:tgtEl>
                                        <p:attrNameLst>
                                          <p:attrName>style.visibility</p:attrName>
                                        </p:attrNameLst>
                                      </p:cBhvr>
                                      <p:to>
                                        <p:strVal val="visible"/>
                                      </p:to>
                                    </p:set>
                                    <p:set>
                                      <p:cBhvr>
                                        <p:cTn id="7" dur="455" fill="hold">
                                          <p:stCondLst>
                                            <p:cond delay="0"/>
                                          </p:stCondLst>
                                        </p:cTn>
                                        <p:tgtEl>
                                          <p:spTgt spid="32770"/>
                                        </p:tgtEl>
                                        <p:attrNameLst>
                                          <p:attrName>style.rotation</p:attrName>
                                        </p:attrNameLst>
                                      </p:cBhvr>
                                      <p:to>
                                        <p:strVal val="-45.0"/>
                                      </p:to>
                                    </p:set>
                                    <p:anim calcmode="lin" valueType="num">
                                      <p:cBhvr>
                                        <p:cTn id="8" dur="455" fill="hold">
                                          <p:stCondLst>
                                            <p:cond delay="455"/>
                                          </p:stCondLst>
                                        </p:cTn>
                                        <p:tgtEl>
                                          <p:spTgt spid="3277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277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277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277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000"/>
                            </p:stCondLst>
                            <p:childTnLst>
                              <p:par>
                                <p:cTn id="13" presetID="14" presetClass="entr" presetSubtype="10" fill="hold" nodeType="after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childTnLst>
                          </p:cTn>
                        </p:par>
                        <p:par>
                          <p:cTn id="16" fill="hold">
                            <p:stCondLst>
                              <p:cond delay="5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2771">
                                            <p:txEl>
                                              <p:pRg st="0" end="0"/>
                                            </p:txEl>
                                          </p:spTgt>
                                        </p:tgtEl>
                                        <p:attrNameLst>
                                          <p:attrName>style.visibility</p:attrName>
                                        </p:attrNameLst>
                                      </p:cBhvr>
                                      <p:to>
                                        <p:strVal val="visible"/>
                                      </p:to>
                                    </p:set>
                                    <p:anim calcmode="lin" valueType="num">
                                      <p:cBhvr>
                                        <p:cTn id="19" dur="500" fill="hold"/>
                                        <p:tgtEl>
                                          <p:spTgt spid="327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2771">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27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27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2771">
                                            <p:txEl>
                                              <p:pRg st="0" end="0"/>
                                            </p:txEl>
                                          </p:spTgt>
                                        </p:tgtEl>
                                      </p:cBhvr>
                                    </p:animEffect>
                                  </p:childTnLst>
                                </p:cTn>
                              </p:par>
                            </p:childTnLst>
                          </p:cTn>
                        </p:par>
                        <p:par>
                          <p:cTn id="24" fill="hold">
                            <p:stCondLst>
                              <p:cond delay="59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2771">
                                            <p:txEl>
                                              <p:pRg st="1" end="1"/>
                                            </p:txEl>
                                          </p:spTgt>
                                        </p:tgtEl>
                                        <p:attrNameLst>
                                          <p:attrName>style.visibility</p:attrName>
                                        </p:attrNameLst>
                                      </p:cBhvr>
                                      <p:to>
                                        <p:strVal val="visible"/>
                                      </p:to>
                                    </p:set>
                                    <p:anim calcmode="lin" valueType="num">
                                      <p:cBhvr>
                                        <p:cTn id="27" dur="500" fill="hold"/>
                                        <p:tgtEl>
                                          <p:spTgt spid="327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2771">
                                            <p:txEl>
                                              <p:pRg st="1" end="1"/>
                                            </p:txEl>
                                          </p:spTgt>
                                        </p:tgtEl>
                                        <p:attrNameLst>
                                          <p:attrName>ppt_y</p:attrName>
                                        </p:attrNameLst>
                                      </p:cBhvr>
                                      <p:tavLst>
                                        <p:tav tm="0">
                                          <p:val>
                                            <p:strVal val="#ppt_y"/>
                                          </p:val>
                                        </p:tav>
                                        <p:tav tm="100000">
                                          <p:val>
                                            <p:strVal val="#ppt_y"/>
                                          </p:val>
                                        </p:tav>
                                      </p:tavLst>
                                    </p:anim>
                                    <p:anim calcmode="lin" valueType="num">
                                      <p:cBhvr>
                                        <p:cTn id="29" dur="500" fill="hold"/>
                                        <p:tgtEl>
                                          <p:spTgt spid="327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27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2771">
                                            <p:txEl>
                                              <p:pRg st="1" end="1"/>
                                            </p:txEl>
                                          </p:spTgt>
                                        </p:tgtEl>
                                      </p:cBhvr>
                                    </p:animEffect>
                                  </p:childTnLst>
                                </p:cTn>
                              </p:par>
                            </p:childTnLst>
                          </p:cTn>
                        </p:par>
                        <p:par>
                          <p:cTn id="32" fill="hold">
                            <p:stCondLst>
                              <p:cond delay="19050"/>
                            </p:stCondLst>
                            <p:childTnLst>
                              <p:par>
                                <p:cTn id="33" presetID="7" presetClass="entr" presetSubtype="1" fill="hold" nodeType="afterEffect">
                                  <p:stCondLst>
                                    <p:cond delay="0"/>
                                  </p:stCondLst>
                                  <p:childTnLst>
                                    <p:set>
                                      <p:cBhvr>
                                        <p:cTn id="34" dur="1" fill="hold">
                                          <p:stCondLst>
                                            <p:cond delay="0"/>
                                          </p:stCondLst>
                                        </p:cTn>
                                        <p:tgtEl>
                                          <p:spTgt spid="32773"/>
                                        </p:tgtEl>
                                        <p:attrNameLst>
                                          <p:attrName>style.visibility</p:attrName>
                                        </p:attrNameLst>
                                      </p:cBhvr>
                                      <p:to>
                                        <p:strVal val="visible"/>
                                      </p:to>
                                    </p:set>
                                    <p:anim calcmode="lin" valueType="num">
                                      <p:cBhvr additive="base">
                                        <p:cTn id="35" dur="2000" fill="hold"/>
                                        <p:tgtEl>
                                          <p:spTgt spid="32773"/>
                                        </p:tgtEl>
                                        <p:attrNameLst>
                                          <p:attrName>ppt_x</p:attrName>
                                        </p:attrNameLst>
                                      </p:cBhvr>
                                      <p:tavLst>
                                        <p:tav tm="0">
                                          <p:val>
                                            <p:strVal val="#ppt_x"/>
                                          </p:val>
                                        </p:tav>
                                        <p:tav tm="100000">
                                          <p:val>
                                            <p:strVal val="#ppt_x"/>
                                          </p:val>
                                        </p:tav>
                                      </p:tavLst>
                                    </p:anim>
                                    <p:anim calcmode="lin" valueType="num">
                                      <p:cBhvr additive="base">
                                        <p:cTn id="36" dur="2000" fill="hold"/>
                                        <p:tgtEl>
                                          <p:spTgt spid="32773"/>
                                        </p:tgtEl>
                                        <p:attrNameLst>
                                          <p:attrName>ppt_y</p:attrName>
                                        </p:attrNameLst>
                                      </p:cBhvr>
                                      <p:tavLst>
                                        <p:tav tm="0">
                                          <p:val>
                                            <p:strVal val="0-#ppt_h/2"/>
                                          </p:val>
                                        </p:tav>
                                        <p:tav tm="100000">
                                          <p:val>
                                            <p:strVal val="#ppt_y"/>
                                          </p:val>
                                        </p:tav>
                                      </p:tavLst>
                                    </p:anim>
                                  </p:childTnLst>
                                </p:cTn>
                              </p:par>
                            </p:childTnLst>
                          </p:cTn>
                        </p:par>
                        <p:par>
                          <p:cTn id="37" fill="hold">
                            <p:stCondLst>
                              <p:cond delay="21050"/>
                            </p:stCondLst>
                            <p:childTnLst>
                              <p:par>
                                <p:cTn id="38" presetID="13" presetClass="entr" presetSubtype="32" fill="hold" nodeType="afterEffect">
                                  <p:stCondLst>
                                    <p:cond delay="0"/>
                                  </p:stCondLst>
                                  <p:childTnLst>
                                    <p:set>
                                      <p:cBhvr>
                                        <p:cTn id="39" dur="1" fill="hold">
                                          <p:stCondLst>
                                            <p:cond delay="0"/>
                                          </p:stCondLst>
                                        </p:cTn>
                                        <p:tgtEl>
                                          <p:spTgt spid="32774"/>
                                        </p:tgtEl>
                                        <p:attrNameLst>
                                          <p:attrName>style.visibility</p:attrName>
                                        </p:attrNameLst>
                                      </p:cBhvr>
                                      <p:to>
                                        <p:strVal val="visible"/>
                                      </p:to>
                                    </p:set>
                                    <p:animEffect transition="in" filter="plus(out)">
                                      <p:cBhvr>
                                        <p:cTn id="40" dur="1000"/>
                                        <p:tgtEl>
                                          <p:spTgt spid="32774"/>
                                        </p:tgtEl>
                                      </p:cBhvr>
                                    </p:animEffect>
                                  </p:childTnLst>
                                </p:cTn>
                              </p:par>
                            </p:childTnLst>
                          </p:cTn>
                        </p:par>
                        <p:par>
                          <p:cTn id="41" fill="hold">
                            <p:stCondLst>
                              <p:cond delay="22050"/>
                            </p:stCondLst>
                            <p:childTnLst>
                              <p:par>
                                <p:cTn id="42" presetID="9" presetClass="entr" presetSubtype="0" fill="hold" nodeType="afterEffect">
                                  <p:stCondLst>
                                    <p:cond delay="0"/>
                                  </p:stCondLst>
                                  <p:childTnLst>
                                    <p:set>
                                      <p:cBhvr>
                                        <p:cTn id="43" dur="1" fill="hold">
                                          <p:stCondLst>
                                            <p:cond delay="0"/>
                                          </p:stCondLst>
                                        </p:cTn>
                                        <p:tgtEl>
                                          <p:spTgt spid="32775"/>
                                        </p:tgtEl>
                                        <p:attrNameLst>
                                          <p:attrName>style.visibility</p:attrName>
                                        </p:attrNameLst>
                                      </p:cBhvr>
                                      <p:to>
                                        <p:strVal val="visible"/>
                                      </p:to>
                                    </p:set>
                                    <p:animEffect transition="in" filter="dissolve">
                                      <p:cBhvr>
                                        <p:cTn id="44"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2700338" y="692150"/>
            <a:ext cx="5997575" cy="579438"/>
          </a:xfrm>
        </p:spPr>
        <p:txBody>
          <a:bodyPr>
            <a:normAutofit fontScale="90000"/>
          </a:bodyPr>
          <a:lstStyle/>
          <a:p>
            <a:pPr algn="ctr" eaLnBrk="1" hangingPunct="1"/>
            <a:r>
              <a:rPr lang="en-US" sz="4400" smtClean="0">
                <a:solidFill>
                  <a:srgbClr val="C00000"/>
                </a:solidFill>
                <a:latin typeface="Times New Roman" pitchFamily="18" charset="0"/>
                <a:cs typeface="Times New Roman" pitchFamily="18" charset="0"/>
              </a:rPr>
              <a:t>Scanner-ul </a:t>
            </a:r>
            <a:endParaRPr lang="ru-RU" sz="4400" smtClean="0">
              <a:solidFill>
                <a:srgbClr val="C00000"/>
              </a:solidFill>
              <a:latin typeface="Times New Roman" pitchFamily="18" charset="0"/>
              <a:cs typeface="Times New Roman" pitchFamily="18" charset="0"/>
            </a:endParaRPr>
          </a:p>
        </p:txBody>
      </p:sp>
      <p:sp>
        <p:nvSpPr>
          <p:cNvPr id="51203" name="Rectangle 3"/>
          <p:cNvSpPr>
            <a:spLocks noGrp="1" noChangeArrowheads="1"/>
          </p:cNvSpPr>
          <p:nvPr>
            <p:ph sz="quarter" idx="1"/>
          </p:nvPr>
        </p:nvSpPr>
        <p:spPr>
          <a:xfrm>
            <a:off x="457200" y="1600200"/>
            <a:ext cx="8229600" cy="3197225"/>
          </a:xfrm>
        </p:spPr>
        <p:txBody>
          <a:bodyPr/>
          <a:lstStyle/>
          <a:p>
            <a:pPr marL="0" indent="352425" algn="just" eaLnBrk="1" hangingPunct="1">
              <a:buFont typeface="Wingdings 2" pitchFamily="18" charset="2"/>
              <a:buNone/>
            </a:pPr>
            <a:r>
              <a:rPr lang="ro-RO" sz="2400" i="1" smtClean="0">
                <a:latin typeface="Times New Roman" pitchFamily="18" charset="0"/>
              </a:rPr>
              <a:t>Scanner</a:t>
            </a:r>
            <a:r>
              <a:rPr lang="ro-RO" sz="2400" smtClean="0">
                <a:latin typeface="Times New Roman" pitchFamily="18" charset="0"/>
              </a:rPr>
              <a:t>-ul este un dispozitiv care „citeşte” de pe hârtie informaţii tipărite</a:t>
            </a:r>
            <a:r>
              <a:rPr lang="en-US" sz="2400" smtClean="0">
                <a:latin typeface="Times New Roman" pitchFamily="18" charset="0"/>
              </a:rPr>
              <a:t> </a:t>
            </a:r>
            <a:r>
              <a:rPr lang="ro-RO" sz="2400" smtClean="0">
                <a:latin typeface="Times New Roman" pitchFamily="18" charset="0"/>
              </a:rPr>
              <a:t>şi le converteşte într-o formă pe care calulatorul o recunoaşte. </a:t>
            </a:r>
            <a:r>
              <a:rPr lang="ro-RO" sz="2400" i="1" smtClean="0">
                <a:latin typeface="Times New Roman" pitchFamily="18" charset="0"/>
              </a:rPr>
              <a:t>Scanner</a:t>
            </a:r>
            <a:r>
              <a:rPr lang="ro-RO" sz="2400" smtClean="0">
                <a:latin typeface="Times New Roman" pitchFamily="18" charset="0"/>
              </a:rPr>
              <a:t>-ul „digitizează” imaginea, adică o transformă într-un caroiaj de puncte în care informaţia este prezentată pe 1 bi</a:t>
            </a:r>
            <a:r>
              <a:rPr lang="en-US" sz="2400" smtClean="0">
                <a:latin typeface="Times New Roman" pitchFamily="18" charset="0"/>
              </a:rPr>
              <a:t>t</a:t>
            </a:r>
            <a:r>
              <a:rPr lang="ro-RO" sz="2400" smtClean="0">
                <a:latin typeface="Times New Roman" pitchFamily="18" charset="0"/>
              </a:rPr>
              <a:t>, pe 24 de biţi</a:t>
            </a:r>
            <a:r>
              <a:rPr lang="en-US" sz="2400" smtClean="0">
                <a:latin typeface="Times New Roman" pitchFamily="18" charset="0"/>
              </a:rPr>
              <a:t>.</a:t>
            </a:r>
            <a:r>
              <a:rPr lang="ro-RO" sz="2400" smtClean="0">
                <a:latin typeface="Times New Roman" pitchFamily="18" charset="0"/>
              </a:rPr>
              <a:t> Aceasta matrice se numeşte </a:t>
            </a:r>
            <a:r>
              <a:rPr lang="ro-RO" sz="2400" i="1" smtClean="0">
                <a:latin typeface="Times New Roman" pitchFamily="18" charset="0"/>
              </a:rPr>
              <a:t>„bit map”</a:t>
            </a:r>
            <a:r>
              <a:rPr lang="ro-RO" sz="2400" smtClean="0">
                <a:latin typeface="Times New Roman" pitchFamily="18" charset="0"/>
              </a:rPr>
              <a:t>. Se stochează într-un fişier de tip „.bmp”</a:t>
            </a:r>
            <a:r>
              <a:rPr lang="en-US" sz="2400" smtClean="0">
                <a:latin typeface="Times New Roman" pitchFamily="18" charset="0"/>
              </a:rPr>
              <a:t>, </a:t>
            </a:r>
            <a:r>
              <a:rPr lang="ro-RO" sz="2400" smtClean="0">
                <a:latin typeface="Times New Roman" pitchFamily="18" charset="0"/>
              </a:rPr>
              <a:t>care poate fi recunoscut şi prelucrat de</a:t>
            </a:r>
            <a:r>
              <a:rPr lang="ro-RO" sz="2400" i="1" smtClean="0">
                <a:latin typeface="Times New Roman" pitchFamily="18" charset="0"/>
              </a:rPr>
              <a:t> software</a:t>
            </a:r>
            <a:r>
              <a:rPr lang="ro-RO" sz="2400" smtClean="0">
                <a:latin typeface="Times New Roman" pitchFamily="18" charset="0"/>
              </a:rPr>
              <a:t>-ul de prelucrare grafică.</a:t>
            </a:r>
            <a:endParaRPr lang="ro-RO" sz="2400" i="1" smtClean="0">
              <a:latin typeface="Times New Roman" pitchFamily="18" charset="0"/>
            </a:endParaRPr>
          </a:p>
          <a:p>
            <a:pPr marL="0" indent="352425" algn="just" eaLnBrk="1" hangingPunct="1">
              <a:buFont typeface="Wingdings 2" pitchFamily="18" charset="2"/>
              <a:buNone/>
            </a:pPr>
            <a:r>
              <a:rPr lang="ro-RO" sz="2400" i="1" smtClean="0">
                <a:latin typeface="Times New Roman" pitchFamily="18" charset="0"/>
              </a:rPr>
              <a:t>Scanner</a:t>
            </a:r>
            <a:r>
              <a:rPr lang="ro-RO" sz="2400" smtClean="0">
                <a:latin typeface="Times New Roman" pitchFamily="18" charset="0"/>
              </a:rPr>
              <a:t>-ele nu fac deosebirea între imaginea grafică şi tex</a:t>
            </a:r>
            <a:r>
              <a:rPr lang="en-US" sz="2400" smtClean="0">
                <a:latin typeface="Times New Roman" pitchFamily="18" charset="0"/>
              </a:rPr>
              <a:t>t.</a:t>
            </a:r>
            <a:endParaRPr lang="en-US" sz="1600" smtClean="0">
              <a:latin typeface="Times New Roman" pitchFamily="18" charset="0"/>
            </a:endParaRPr>
          </a:p>
        </p:txBody>
      </p:sp>
      <p:pic>
        <p:nvPicPr>
          <p:cNvPr id="51204" name="Picture 4" descr="scanner1"/>
          <p:cNvPicPr>
            <a:picLocks noChangeAspect="1" noChangeArrowheads="1"/>
          </p:cNvPicPr>
          <p:nvPr/>
        </p:nvPicPr>
        <p:blipFill>
          <a:blip r:embed="rId2" cstate="print"/>
          <a:srcRect/>
          <a:stretch>
            <a:fillRect/>
          </a:stretch>
        </p:blipFill>
        <p:spPr bwMode="auto">
          <a:xfrm rot="-976418">
            <a:off x="127000" y="298450"/>
            <a:ext cx="2305050" cy="1236663"/>
          </a:xfrm>
          <a:prstGeom prst="ellipse">
            <a:avLst/>
          </a:prstGeom>
          <a:ln>
            <a:noFill/>
          </a:ln>
          <a:effectLst>
            <a:softEdge rad="112500"/>
          </a:effectLst>
        </p:spPr>
      </p:pic>
      <p:pic>
        <p:nvPicPr>
          <p:cNvPr id="51205" name="Picture 6" descr="http://2.bp.blogspot.com/_9Ma-d1bB4pw/TO9lapj5w_I/AAAAAAAAADk/lIpnfwHKq_w/s1600/scanner.jpg"/>
          <p:cNvPicPr>
            <a:picLocks noChangeAspect="1" noChangeArrowheads="1"/>
          </p:cNvPicPr>
          <p:nvPr/>
        </p:nvPicPr>
        <p:blipFill>
          <a:blip r:embed="rId3" cstate="print"/>
          <a:srcRect/>
          <a:stretch>
            <a:fillRect/>
          </a:stretch>
        </p:blipFill>
        <p:spPr bwMode="auto">
          <a:xfrm>
            <a:off x="6000750" y="4643438"/>
            <a:ext cx="2857500" cy="1916112"/>
          </a:xfrm>
          <a:prstGeom prst="rect">
            <a:avLst/>
          </a:prstGeom>
          <a:ln>
            <a:noFill/>
          </a:ln>
          <a:effectLst>
            <a:softEdge rad="112500"/>
          </a:effectLst>
        </p:spPr>
      </p:pic>
      <p:pic>
        <p:nvPicPr>
          <p:cNvPr id="51206" name="Picture 8" descr="http://www.geracopias.com.br/images/produtos/scaner.jpg"/>
          <p:cNvPicPr>
            <a:picLocks noChangeAspect="1" noChangeArrowheads="1"/>
          </p:cNvPicPr>
          <p:nvPr/>
        </p:nvPicPr>
        <p:blipFill>
          <a:blip r:embed="rId4" cstate="print"/>
          <a:srcRect/>
          <a:stretch>
            <a:fillRect/>
          </a:stretch>
        </p:blipFill>
        <p:spPr bwMode="auto">
          <a:xfrm>
            <a:off x="214313" y="4643438"/>
            <a:ext cx="2214562" cy="1963737"/>
          </a:xfrm>
          <a:prstGeom prst="rect">
            <a:avLst/>
          </a:prstGeom>
          <a:ln>
            <a:noFill/>
          </a:ln>
          <a:effectLst>
            <a:softEdge rad="112500"/>
          </a:effectLst>
        </p:spPr>
      </p:pic>
      <p:pic>
        <p:nvPicPr>
          <p:cNvPr id="51207" name="Picture 10" descr="http://www.2tacweb.com/images/B%20&amp;%20W%20Scan%20in%20Widecom%20Scaner.jpg"/>
          <p:cNvPicPr>
            <a:picLocks noChangeAspect="1" noChangeArrowheads="1"/>
          </p:cNvPicPr>
          <p:nvPr/>
        </p:nvPicPr>
        <p:blipFill>
          <a:blip r:embed="rId5" cstate="print"/>
          <a:srcRect/>
          <a:stretch>
            <a:fillRect/>
          </a:stretch>
        </p:blipFill>
        <p:spPr bwMode="auto">
          <a:xfrm>
            <a:off x="1928813" y="5214938"/>
            <a:ext cx="4511675" cy="1000125"/>
          </a:xfrm>
          <a:prstGeom prst="ellipse">
            <a:avLst/>
          </a:prstGeom>
          <a:ln>
            <a:noFill/>
          </a:ln>
          <a:effectLst>
            <a:softEdge rad="112500"/>
          </a:effectLst>
        </p:spPr>
      </p:pic>
      <p:sp>
        <p:nvSpPr>
          <p:cNvPr id="8" name="Action Button: Back or Previous 7">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9" name="Action Button: Home 8">
            <a:hlinkClick r:id="rId6"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0" name="Action Button: Forward or Next 9">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2000"/>
                                        <p:tgtEl>
                                          <p:spTgt spid="51202"/>
                                        </p:tgtEl>
                                      </p:cBhvr>
                                    </p:animEffect>
                                    <p:anim calcmode="lin" valueType="num">
                                      <p:cBhvr>
                                        <p:cTn id="8" dur="2000" fill="hold"/>
                                        <p:tgtEl>
                                          <p:spTgt spid="51202"/>
                                        </p:tgtEl>
                                        <p:attrNameLst>
                                          <p:attrName>style.rotation</p:attrName>
                                        </p:attrNameLst>
                                      </p:cBhvr>
                                      <p:tavLst>
                                        <p:tav tm="0">
                                          <p:val>
                                            <p:fltVal val="720"/>
                                          </p:val>
                                        </p:tav>
                                        <p:tav tm="100000">
                                          <p:val>
                                            <p:fltVal val="0"/>
                                          </p:val>
                                        </p:tav>
                                      </p:tavLst>
                                    </p:anim>
                                    <p:anim calcmode="lin" valueType="num">
                                      <p:cBhvr>
                                        <p:cTn id="9" dur="2000" fill="hold"/>
                                        <p:tgtEl>
                                          <p:spTgt spid="51202"/>
                                        </p:tgtEl>
                                        <p:attrNameLst>
                                          <p:attrName>ppt_h</p:attrName>
                                        </p:attrNameLst>
                                      </p:cBhvr>
                                      <p:tavLst>
                                        <p:tav tm="0">
                                          <p:val>
                                            <p:fltVal val="0"/>
                                          </p:val>
                                        </p:tav>
                                        <p:tav tm="100000">
                                          <p:val>
                                            <p:strVal val="#ppt_h"/>
                                          </p:val>
                                        </p:tav>
                                      </p:tavLst>
                                    </p:anim>
                                    <p:anim calcmode="lin" valueType="num">
                                      <p:cBhvr>
                                        <p:cTn id="10" dur="2000" fill="hold"/>
                                        <p:tgtEl>
                                          <p:spTgt spid="5120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5" presetClass="entr" presetSubtype="0" fill="hold" nodeType="afterEffect">
                                  <p:stCondLst>
                                    <p:cond delay="0"/>
                                  </p:stCondLst>
                                  <p:childTnLst>
                                    <p:set>
                                      <p:cBhvr>
                                        <p:cTn id="13" dur="1" fill="hold">
                                          <p:stCondLst>
                                            <p:cond delay="0"/>
                                          </p:stCondLst>
                                        </p:cTn>
                                        <p:tgtEl>
                                          <p:spTgt spid="51204"/>
                                        </p:tgtEl>
                                        <p:attrNameLst>
                                          <p:attrName>style.visibility</p:attrName>
                                        </p:attrNameLst>
                                      </p:cBhvr>
                                      <p:to>
                                        <p:strVal val="visible"/>
                                      </p:to>
                                    </p:set>
                                    <p:anim calcmode="lin" valueType="num">
                                      <p:cBhvr>
                                        <p:cTn id="14" dur="2000" fill="hold"/>
                                        <p:tgtEl>
                                          <p:spTgt spid="51204"/>
                                        </p:tgtEl>
                                        <p:attrNameLst>
                                          <p:attrName>ppt_w</p:attrName>
                                        </p:attrNameLst>
                                      </p:cBhvr>
                                      <p:tavLst>
                                        <p:tav tm="0">
                                          <p:val>
                                            <p:fltVal val="0"/>
                                          </p:val>
                                        </p:tav>
                                        <p:tav tm="100000">
                                          <p:val>
                                            <p:strVal val="#ppt_w"/>
                                          </p:val>
                                        </p:tav>
                                      </p:tavLst>
                                    </p:anim>
                                    <p:anim calcmode="lin" valueType="num">
                                      <p:cBhvr>
                                        <p:cTn id="15" dur="2000" fill="hold"/>
                                        <p:tgtEl>
                                          <p:spTgt spid="51204"/>
                                        </p:tgtEl>
                                        <p:attrNameLst>
                                          <p:attrName>ppt_h</p:attrName>
                                        </p:attrNameLst>
                                      </p:cBhvr>
                                      <p:tavLst>
                                        <p:tav tm="0">
                                          <p:val>
                                            <p:fltVal val="0"/>
                                          </p:val>
                                        </p:tav>
                                        <p:tav tm="100000">
                                          <p:val>
                                            <p:strVal val="#ppt_h"/>
                                          </p:val>
                                        </p:tav>
                                      </p:tavLst>
                                    </p:anim>
                                    <p:anim calcmode="lin" valueType="num">
                                      <p:cBhvr>
                                        <p:cTn id="16" dur="2000" fill="hold"/>
                                        <p:tgtEl>
                                          <p:spTgt spid="51204"/>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5120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8" presetClass="entr" presetSubtype="32" fill="hold" grpId="0" nodeType="afterEffect">
                                  <p:stCondLst>
                                    <p:cond delay="0"/>
                                  </p:stCondLst>
                                  <p:childTnLst>
                                    <p:set>
                                      <p:cBhvr>
                                        <p:cTn id="20" dur="1" fill="hold">
                                          <p:stCondLst>
                                            <p:cond delay="0"/>
                                          </p:stCondLst>
                                        </p:cTn>
                                        <p:tgtEl>
                                          <p:spTgt spid="51203">
                                            <p:txEl>
                                              <p:pRg st="0" end="0"/>
                                            </p:txEl>
                                          </p:spTgt>
                                        </p:tgtEl>
                                        <p:attrNameLst>
                                          <p:attrName>style.visibility</p:attrName>
                                        </p:attrNameLst>
                                      </p:cBhvr>
                                      <p:to>
                                        <p:strVal val="visible"/>
                                      </p:to>
                                    </p:set>
                                    <p:animEffect transition="in" filter="diamond(out)">
                                      <p:cBhvr>
                                        <p:cTn id="21" dur="2000"/>
                                        <p:tgtEl>
                                          <p:spTgt spid="51203">
                                            <p:txEl>
                                              <p:pRg st="0" end="0"/>
                                            </p:txEl>
                                          </p:spTgt>
                                        </p:tgtEl>
                                      </p:cBhvr>
                                    </p:animEffect>
                                  </p:childTnLst>
                                </p:cTn>
                              </p:par>
                            </p:childTnLst>
                          </p:cTn>
                        </p:par>
                        <p:par>
                          <p:cTn id="22" fill="hold">
                            <p:stCondLst>
                              <p:cond delay="6000"/>
                            </p:stCondLst>
                            <p:childTnLst>
                              <p:par>
                                <p:cTn id="23" presetID="8" presetClass="entr" presetSubtype="32" fill="hold" grpId="0" nodeType="afterEffect">
                                  <p:stCondLst>
                                    <p:cond delay="0"/>
                                  </p:stCondLst>
                                  <p:childTnLst>
                                    <p:set>
                                      <p:cBhvr>
                                        <p:cTn id="24" dur="1" fill="hold">
                                          <p:stCondLst>
                                            <p:cond delay="0"/>
                                          </p:stCondLst>
                                        </p:cTn>
                                        <p:tgtEl>
                                          <p:spTgt spid="51203">
                                            <p:txEl>
                                              <p:pRg st="1" end="1"/>
                                            </p:txEl>
                                          </p:spTgt>
                                        </p:tgtEl>
                                        <p:attrNameLst>
                                          <p:attrName>style.visibility</p:attrName>
                                        </p:attrNameLst>
                                      </p:cBhvr>
                                      <p:to>
                                        <p:strVal val="visible"/>
                                      </p:to>
                                    </p:set>
                                    <p:animEffect transition="in" filter="diamond(out)">
                                      <p:cBhvr>
                                        <p:cTn id="25" dur="2000"/>
                                        <p:tgtEl>
                                          <p:spTgt spid="51203">
                                            <p:txEl>
                                              <p:pRg st="1" end="1"/>
                                            </p:txEl>
                                          </p:spTgt>
                                        </p:tgtEl>
                                      </p:cBhvr>
                                    </p:animEffect>
                                  </p:childTnLst>
                                </p:cTn>
                              </p:par>
                            </p:childTnLst>
                          </p:cTn>
                        </p:par>
                        <p:par>
                          <p:cTn id="26" fill="hold">
                            <p:stCondLst>
                              <p:cond delay="8000"/>
                            </p:stCondLst>
                            <p:childTnLst>
                              <p:par>
                                <p:cTn id="27" presetID="5" presetClass="entr" presetSubtype="10" fill="hold" nodeType="afterEffect">
                                  <p:stCondLst>
                                    <p:cond delay="0"/>
                                  </p:stCondLst>
                                  <p:childTnLst>
                                    <p:set>
                                      <p:cBhvr>
                                        <p:cTn id="28" dur="1" fill="hold">
                                          <p:stCondLst>
                                            <p:cond delay="0"/>
                                          </p:stCondLst>
                                        </p:cTn>
                                        <p:tgtEl>
                                          <p:spTgt spid="51206"/>
                                        </p:tgtEl>
                                        <p:attrNameLst>
                                          <p:attrName>style.visibility</p:attrName>
                                        </p:attrNameLst>
                                      </p:cBhvr>
                                      <p:to>
                                        <p:strVal val="visible"/>
                                      </p:to>
                                    </p:set>
                                    <p:animEffect transition="in" filter="checkerboard(across)">
                                      <p:cBhvr>
                                        <p:cTn id="29" dur="500"/>
                                        <p:tgtEl>
                                          <p:spTgt spid="51206"/>
                                        </p:tgtEl>
                                      </p:cBhvr>
                                    </p:animEffect>
                                  </p:childTnLst>
                                </p:cTn>
                              </p:par>
                              <p:par>
                                <p:cTn id="30" presetID="5" presetClass="entr" presetSubtype="5" fill="hold" nodeType="withEffect">
                                  <p:stCondLst>
                                    <p:cond delay="0"/>
                                  </p:stCondLst>
                                  <p:childTnLst>
                                    <p:set>
                                      <p:cBhvr>
                                        <p:cTn id="31" dur="1" fill="hold">
                                          <p:stCondLst>
                                            <p:cond delay="0"/>
                                          </p:stCondLst>
                                        </p:cTn>
                                        <p:tgtEl>
                                          <p:spTgt spid="51205"/>
                                        </p:tgtEl>
                                        <p:attrNameLst>
                                          <p:attrName>style.visibility</p:attrName>
                                        </p:attrNameLst>
                                      </p:cBhvr>
                                      <p:to>
                                        <p:strVal val="visible"/>
                                      </p:to>
                                    </p:set>
                                    <p:animEffect transition="in" filter="checkerboard(down)">
                                      <p:cBhvr>
                                        <p:cTn id="32" dur="500"/>
                                        <p:tgtEl>
                                          <p:spTgt spid="51205"/>
                                        </p:tgtEl>
                                      </p:cBhvr>
                                    </p:animEffect>
                                  </p:childTnLst>
                                </p:cTn>
                              </p:par>
                            </p:childTnLst>
                          </p:cTn>
                        </p:par>
                        <p:par>
                          <p:cTn id="33" fill="hold">
                            <p:stCondLst>
                              <p:cond delay="8500"/>
                            </p:stCondLst>
                            <p:childTnLst>
                              <p:par>
                                <p:cTn id="34" presetID="54" presetClass="entr" presetSubtype="0" accel="100000" fill="hold" nodeType="afterEffect">
                                  <p:stCondLst>
                                    <p:cond delay="0"/>
                                  </p:stCondLst>
                                  <p:childTnLst>
                                    <p:set>
                                      <p:cBhvr>
                                        <p:cTn id="35" dur="1" fill="hold">
                                          <p:stCondLst>
                                            <p:cond delay="0"/>
                                          </p:stCondLst>
                                        </p:cTn>
                                        <p:tgtEl>
                                          <p:spTgt spid="51207"/>
                                        </p:tgtEl>
                                        <p:attrNameLst>
                                          <p:attrName>style.visibility</p:attrName>
                                        </p:attrNameLst>
                                      </p:cBhvr>
                                      <p:to>
                                        <p:strVal val="visible"/>
                                      </p:to>
                                    </p:set>
                                    <p:anim calcmode="lin" valueType="num">
                                      <p:cBhvr>
                                        <p:cTn id="36" dur="2000" fill="hold"/>
                                        <p:tgtEl>
                                          <p:spTgt spid="51207"/>
                                        </p:tgtEl>
                                        <p:attrNameLst>
                                          <p:attrName>ppt_w</p:attrName>
                                        </p:attrNameLst>
                                      </p:cBhvr>
                                      <p:tavLst>
                                        <p:tav tm="0">
                                          <p:val>
                                            <p:strVal val="#ppt_w*0.05"/>
                                          </p:val>
                                        </p:tav>
                                        <p:tav tm="100000">
                                          <p:val>
                                            <p:strVal val="#ppt_w"/>
                                          </p:val>
                                        </p:tav>
                                      </p:tavLst>
                                    </p:anim>
                                    <p:anim calcmode="lin" valueType="num">
                                      <p:cBhvr>
                                        <p:cTn id="37" dur="2000" fill="hold"/>
                                        <p:tgtEl>
                                          <p:spTgt spid="51207"/>
                                        </p:tgtEl>
                                        <p:attrNameLst>
                                          <p:attrName>ppt_h</p:attrName>
                                        </p:attrNameLst>
                                      </p:cBhvr>
                                      <p:tavLst>
                                        <p:tav tm="0">
                                          <p:val>
                                            <p:strVal val="#ppt_h"/>
                                          </p:val>
                                        </p:tav>
                                        <p:tav tm="100000">
                                          <p:val>
                                            <p:strVal val="#ppt_h"/>
                                          </p:val>
                                        </p:tav>
                                      </p:tavLst>
                                    </p:anim>
                                    <p:anim calcmode="lin" valueType="num">
                                      <p:cBhvr>
                                        <p:cTn id="38" dur="2000" fill="hold"/>
                                        <p:tgtEl>
                                          <p:spTgt spid="51207"/>
                                        </p:tgtEl>
                                        <p:attrNameLst>
                                          <p:attrName>ppt_x</p:attrName>
                                        </p:attrNameLst>
                                      </p:cBhvr>
                                      <p:tavLst>
                                        <p:tav tm="0">
                                          <p:val>
                                            <p:strVal val="#ppt_x-.2"/>
                                          </p:val>
                                        </p:tav>
                                        <p:tav tm="100000">
                                          <p:val>
                                            <p:strVal val="#ppt_x"/>
                                          </p:val>
                                        </p:tav>
                                      </p:tavLst>
                                    </p:anim>
                                    <p:anim calcmode="lin" valueType="num">
                                      <p:cBhvr>
                                        <p:cTn id="39" dur="2000" fill="hold"/>
                                        <p:tgtEl>
                                          <p:spTgt spid="51207"/>
                                        </p:tgtEl>
                                        <p:attrNameLst>
                                          <p:attrName>ppt_y</p:attrName>
                                        </p:attrNameLst>
                                      </p:cBhvr>
                                      <p:tavLst>
                                        <p:tav tm="0">
                                          <p:val>
                                            <p:strVal val="#ppt_y"/>
                                          </p:val>
                                        </p:tav>
                                        <p:tav tm="100000">
                                          <p:val>
                                            <p:strVal val="#ppt_y"/>
                                          </p:val>
                                        </p:tav>
                                      </p:tavLst>
                                    </p:anim>
                                    <p:animEffect transition="in" filter="fade">
                                      <p:cBhvr>
                                        <p:cTn id="40" dur="2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plat1"/>
          <p:cNvPicPr>
            <a:picLocks noChangeAspect="1" noChangeArrowheads="1"/>
          </p:cNvPicPr>
          <p:nvPr/>
        </p:nvPicPr>
        <p:blipFill>
          <a:blip r:embed="rId2" cstate="print"/>
          <a:srcRect/>
          <a:stretch>
            <a:fillRect/>
          </a:stretch>
        </p:blipFill>
        <p:spPr bwMode="auto">
          <a:xfrm rot="1181420">
            <a:off x="7693025" y="185738"/>
            <a:ext cx="1295400" cy="1144587"/>
          </a:xfrm>
          <a:prstGeom prst="ellipse">
            <a:avLst/>
          </a:prstGeom>
          <a:ln>
            <a:noFill/>
          </a:ln>
          <a:effectLst>
            <a:softEdge rad="112500"/>
          </a:effectLst>
        </p:spPr>
      </p:pic>
      <p:sp>
        <p:nvSpPr>
          <p:cNvPr id="52227" name="Rectangle 2"/>
          <p:cNvSpPr>
            <a:spLocks noGrp="1" noChangeArrowheads="1"/>
          </p:cNvSpPr>
          <p:nvPr>
            <p:ph type="title"/>
          </p:nvPr>
        </p:nvSpPr>
        <p:spPr>
          <a:xfrm>
            <a:off x="250825" y="333375"/>
            <a:ext cx="7667625" cy="1143000"/>
          </a:xfrm>
        </p:spPr>
        <p:txBody>
          <a:bodyPr>
            <a:normAutofit fontScale="90000"/>
          </a:bodyPr>
          <a:lstStyle/>
          <a:p>
            <a:pPr algn="ctr" eaLnBrk="1" hangingPunct="1"/>
            <a:r>
              <a:rPr lang="ro-RO" sz="4000" i="1" smtClean="0">
                <a:solidFill>
                  <a:srgbClr val="7030A0"/>
                </a:solidFill>
                <a:latin typeface="Times New Roman" pitchFamily="18" charset="0"/>
              </a:rPr>
              <a:t>Caracteristicile </a:t>
            </a:r>
            <a:r>
              <a:rPr lang="en-US" sz="4000" i="1" smtClean="0">
                <a:solidFill>
                  <a:srgbClr val="7030A0"/>
                </a:solidFill>
                <a:latin typeface="Times New Roman" pitchFamily="18" charset="0"/>
              </a:rPr>
              <a:t>SCANNER</a:t>
            </a:r>
            <a:r>
              <a:rPr lang="ro-RO" sz="4000" i="1" smtClean="0">
                <a:solidFill>
                  <a:srgbClr val="7030A0"/>
                </a:solidFill>
                <a:latin typeface="Times New Roman" pitchFamily="18" charset="0"/>
              </a:rPr>
              <a:t>-erelor</a:t>
            </a:r>
            <a:endParaRPr lang="en-US" sz="4000" i="1" smtClean="0">
              <a:solidFill>
                <a:srgbClr val="7030A0"/>
              </a:solidFill>
              <a:latin typeface="Times New Roman" pitchFamily="18" charset="0"/>
            </a:endParaRPr>
          </a:p>
        </p:txBody>
      </p:sp>
      <p:pic>
        <p:nvPicPr>
          <p:cNvPr id="52228" name="Picture 5" descr="pi__2"/>
          <p:cNvPicPr>
            <a:picLocks noGrp="1" noChangeAspect="1" noChangeArrowheads="1"/>
          </p:cNvPicPr>
          <p:nvPr>
            <p:ph sz="quarter" idx="1"/>
          </p:nvPr>
        </p:nvPicPr>
        <p:blipFill>
          <a:blip r:embed="rId3" cstate="print"/>
          <a:srcRect/>
          <a:stretch>
            <a:fillRect/>
          </a:stretch>
        </p:blipFill>
        <p:spPr>
          <a:xfrm rot="20650594">
            <a:off x="333375" y="4065588"/>
            <a:ext cx="1428750" cy="2647950"/>
          </a:xfrm>
        </p:spPr>
      </p:pic>
      <p:sp>
        <p:nvSpPr>
          <p:cNvPr id="52229" name="Прямоугольник 7"/>
          <p:cNvSpPr>
            <a:spLocks noChangeArrowheads="1"/>
          </p:cNvSpPr>
          <p:nvPr/>
        </p:nvSpPr>
        <p:spPr bwMode="auto">
          <a:xfrm>
            <a:off x="2051050" y="1700213"/>
            <a:ext cx="6842125" cy="4156075"/>
          </a:xfrm>
          <a:prstGeom prst="rect">
            <a:avLst/>
          </a:prstGeom>
          <a:noFill/>
          <a:ln w="9525">
            <a:noFill/>
            <a:miter lim="800000"/>
            <a:headEnd/>
            <a:tailEnd/>
          </a:ln>
        </p:spPr>
        <p:txBody>
          <a:bodyPr>
            <a:spAutoFit/>
          </a:bodyPr>
          <a:lstStyle/>
          <a:p>
            <a:pPr algn="just">
              <a:buFont typeface="Wingdings" pitchFamily="2" charset="2"/>
              <a:buChar char="ü"/>
            </a:pPr>
            <a:r>
              <a:rPr lang="ro-RO" sz="2400" b="1" i="1">
                <a:latin typeface="Times New Roman" pitchFamily="18" charset="0"/>
              </a:rPr>
              <a:t>rezoluţia</a:t>
            </a:r>
            <a:r>
              <a:rPr lang="ro-RO" sz="2400">
                <a:latin typeface="Times New Roman" pitchFamily="18" charset="0"/>
              </a:rPr>
              <a:t>, se măsoară în </a:t>
            </a:r>
            <a:r>
              <a:rPr lang="ro-RO" sz="2400" i="1">
                <a:latin typeface="Times New Roman" pitchFamily="18" charset="0"/>
              </a:rPr>
              <a:t>„dots per inch”</a:t>
            </a:r>
            <a:r>
              <a:rPr lang="ro-RO" sz="2400">
                <a:latin typeface="Times New Roman" pitchFamily="18" charset="0"/>
              </a:rPr>
              <a:t>. Cu cât aceasta este mai mare, cu atât harta este mai densă şi imaginea mai fidelă. Valorile uzuale sunt între 72 şi 600 dpi.</a:t>
            </a:r>
            <a:r>
              <a:rPr lang="en-US" sz="2400">
                <a:latin typeface="Times New Roman" pitchFamily="18" charset="0"/>
              </a:rPr>
              <a:t> </a:t>
            </a:r>
          </a:p>
          <a:p>
            <a:pPr algn="just">
              <a:buFont typeface="Wingdings" pitchFamily="2" charset="2"/>
              <a:buChar char="ü"/>
            </a:pPr>
            <a:r>
              <a:rPr lang="ro-RO" sz="2400" b="1" i="1">
                <a:latin typeface="Times New Roman" pitchFamily="18" charset="0"/>
              </a:rPr>
              <a:t>adâncimea de culoare</a:t>
            </a:r>
            <a:r>
              <a:rPr lang="ro-RO" sz="2400">
                <a:latin typeface="Times New Roman" pitchFamily="18" charset="0"/>
              </a:rPr>
              <a:t>. Cu cât acest număr este mai mare, cu atît reprezentarea obţinută este mai aproape de realitate.</a:t>
            </a:r>
            <a:r>
              <a:rPr lang="en-US" sz="2400">
                <a:latin typeface="Times New Roman" pitchFamily="18" charset="0"/>
              </a:rPr>
              <a:t> </a:t>
            </a:r>
          </a:p>
          <a:p>
            <a:pPr algn="just">
              <a:buFont typeface="Wingdings" pitchFamily="2" charset="2"/>
              <a:buChar char="ü"/>
            </a:pPr>
            <a:r>
              <a:rPr lang="ro-RO" sz="2400" b="1" i="1">
                <a:latin typeface="Times New Roman" pitchFamily="18" charset="0"/>
              </a:rPr>
              <a:t>forma şi dimensiunile</a:t>
            </a:r>
            <a:r>
              <a:rPr lang="ro-RO" sz="2400">
                <a:latin typeface="Times New Roman" pitchFamily="18" charset="0"/>
              </a:rPr>
              <a:t> (</a:t>
            </a:r>
            <a:r>
              <a:rPr lang="ro-RO" sz="2400" i="1">
                <a:latin typeface="Times New Roman" pitchFamily="18" charset="0"/>
              </a:rPr>
              <a:t>scanner</a:t>
            </a:r>
            <a:r>
              <a:rPr lang="ro-RO" sz="2400">
                <a:latin typeface="Times New Roman" pitchFamily="18" charset="0"/>
              </a:rPr>
              <a:t>-ele pot fi manuale sau de birou sau proiectoare pentru imagini mari. Cele mai uzuale sunt </a:t>
            </a:r>
            <a:r>
              <a:rPr lang="ro-RO" sz="2400" i="1">
                <a:latin typeface="Times New Roman" pitchFamily="18" charset="0"/>
              </a:rPr>
              <a:t>scanner</a:t>
            </a:r>
            <a:r>
              <a:rPr lang="ro-RO" sz="2400">
                <a:latin typeface="Times New Roman" pitchFamily="18" charset="0"/>
              </a:rPr>
              <a:t>-ele de birou pentru formate A4. </a:t>
            </a:r>
            <a:endParaRPr lang="en-US" sz="2400">
              <a:latin typeface="Times New Roman" pitchFamily="18" charset="0"/>
            </a:endParaRPr>
          </a:p>
        </p:txBody>
      </p:sp>
      <p:sp>
        <p:nvSpPr>
          <p:cNvPr id="8" name="Action Button: Back or Previous 7">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9" name="Action Button: Home 8">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0" name="Action Button: Forward or Next 9">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1000" decel="50000" fill="hold">
                                          <p:stCondLst>
                                            <p:cond delay="0"/>
                                          </p:stCondLst>
                                        </p:cTn>
                                        <p:tgtEl>
                                          <p:spTgt spid="52227"/>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2227"/>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2227"/>
                                        </p:tgtEl>
                                        <p:attrNameLst>
                                          <p:attrName>ppt_w</p:attrName>
                                        </p:attrNameLst>
                                      </p:cBhvr>
                                      <p:tavLst>
                                        <p:tav tm="0">
                                          <p:val>
                                            <p:strVal val="#ppt_w*.05"/>
                                          </p:val>
                                        </p:tav>
                                        <p:tav tm="100000">
                                          <p:val>
                                            <p:strVal val="#ppt_w"/>
                                          </p:val>
                                        </p:tav>
                                      </p:tavLst>
                                    </p:anim>
                                    <p:anim calcmode="lin" valueType="num">
                                      <p:cBhvr>
                                        <p:cTn id="10" dur="2000" fill="hold"/>
                                        <p:tgtEl>
                                          <p:spTgt spid="52227"/>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2227"/>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2227"/>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2227"/>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2227"/>
                                        </p:tgtEl>
                                      </p:cBhvr>
                                    </p:animEffect>
                                  </p:childTnLst>
                                </p:cTn>
                              </p:par>
                            </p:childTnLst>
                          </p:cTn>
                        </p:par>
                        <p:par>
                          <p:cTn id="15" fill="hold">
                            <p:stCondLst>
                              <p:cond delay="2000"/>
                            </p:stCondLst>
                            <p:childTnLst>
                              <p:par>
                                <p:cTn id="16" presetID="9" presetClass="entr" presetSubtype="0" fill="hold" nodeType="afterEffect">
                                  <p:stCondLst>
                                    <p:cond delay="0"/>
                                  </p:stCondLst>
                                  <p:childTnLst>
                                    <p:set>
                                      <p:cBhvr>
                                        <p:cTn id="17" dur="1" fill="hold">
                                          <p:stCondLst>
                                            <p:cond delay="0"/>
                                          </p:stCondLst>
                                        </p:cTn>
                                        <p:tgtEl>
                                          <p:spTgt spid="52226"/>
                                        </p:tgtEl>
                                        <p:attrNameLst>
                                          <p:attrName>style.visibility</p:attrName>
                                        </p:attrNameLst>
                                      </p:cBhvr>
                                      <p:to>
                                        <p:strVal val="visible"/>
                                      </p:to>
                                    </p:set>
                                    <p:animEffect transition="in" filter="dissolve">
                                      <p:cBhvr>
                                        <p:cTn id="18" dur="1000"/>
                                        <p:tgtEl>
                                          <p:spTgt spid="52226"/>
                                        </p:tgtEl>
                                      </p:cBhvr>
                                    </p:animEffect>
                                  </p:childTnLst>
                                </p:cTn>
                              </p:par>
                            </p:childTnLst>
                          </p:cTn>
                        </p:par>
                        <p:par>
                          <p:cTn id="19" fill="hold">
                            <p:stCondLst>
                              <p:cond delay="3000"/>
                            </p:stCondLst>
                            <p:childTnLst>
                              <p:par>
                                <p:cTn id="20" presetID="31" presetClass="entr" presetSubtype="0" fill="hold" grpId="0" nodeType="afterEffect">
                                  <p:stCondLst>
                                    <p:cond delay="0"/>
                                  </p:stCondLst>
                                  <p:iterate type="lt">
                                    <p:tmPct val="5000"/>
                                  </p:iterate>
                                  <p:childTnLst>
                                    <p:set>
                                      <p:cBhvr>
                                        <p:cTn id="21" dur="1" fill="hold">
                                          <p:stCondLst>
                                            <p:cond delay="0"/>
                                          </p:stCondLst>
                                        </p:cTn>
                                        <p:tgtEl>
                                          <p:spTgt spid="52229"/>
                                        </p:tgtEl>
                                        <p:attrNameLst>
                                          <p:attrName>style.visibility</p:attrName>
                                        </p:attrNameLst>
                                      </p:cBhvr>
                                      <p:to>
                                        <p:strVal val="visible"/>
                                      </p:to>
                                    </p:set>
                                    <p:anim calcmode="lin" valueType="num">
                                      <p:cBhvr>
                                        <p:cTn id="22" dur="500" fill="hold"/>
                                        <p:tgtEl>
                                          <p:spTgt spid="52229"/>
                                        </p:tgtEl>
                                        <p:attrNameLst>
                                          <p:attrName>ppt_w</p:attrName>
                                        </p:attrNameLst>
                                      </p:cBhvr>
                                      <p:tavLst>
                                        <p:tav tm="0">
                                          <p:val>
                                            <p:fltVal val="0"/>
                                          </p:val>
                                        </p:tav>
                                        <p:tav tm="100000">
                                          <p:val>
                                            <p:strVal val="#ppt_w"/>
                                          </p:val>
                                        </p:tav>
                                      </p:tavLst>
                                    </p:anim>
                                    <p:anim calcmode="lin" valueType="num">
                                      <p:cBhvr>
                                        <p:cTn id="23" dur="500" fill="hold"/>
                                        <p:tgtEl>
                                          <p:spTgt spid="52229"/>
                                        </p:tgtEl>
                                        <p:attrNameLst>
                                          <p:attrName>ppt_h</p:attrName>
                                        </p:attrNameLst>
                                      </p:cBhvr>
                                      <p:tavLst>
                                        <p:tav tm="0">
                                          <p:val>
                                            <p:fltVal val="0"/>
                                          </p:val>
                                        </p:tav>
                                        <p:tav tm="100000">
                                          <p:val>
                                            <p:strVal val="#ppt_h"/>
                                          </p:val>
                                        </p:tav>
                                      </p:tavLst>
                                    </p:anim>
                                    <p:anim calcmode="lin" valueType="num">
                                      <p:cBhvr>
                                        <p:cTn id="24" dur="500" fill="hold"/>
                                        <p:tgtEl>
                                          <p:spTgt spid="52229"/>
                                        </p:tgtEl>
                                        <p:attrNameLst>
                                          <p:attrName>style.rotation</p:attrName>
                                        </p:attrNameLst>
                                      </p:cBhvr>
                                      <p:tavLst>
                                        <p:tav tm="0">
                                          <p:val>
                                            <p:fltVal val="90"/>
                                          </p:val>
                                        </p:tav>
                                        <p:tav tm="100000">
                                          <p:val>
                                            <p:fltVal val="0"/>
                                          </p:val>
                                        </p:tav>
                                      </p:tavLst>
                                    </p:anim>
                                    <p:animEffect transition="in" filter="fade">
                                      <p:cBhvr>
                                        <p:cTn id="25" dur="500"/>
                                        <p:tgtEl>
                                          <p:spTgt spid="52229"/>
                                        </p:tgtEl>
                                      </p:cBhvr>
                                    </p:animEffect>
                                  </p:childTnLst>
                                </p:cTn>
                              </p:par>
                            </p:childTnLst>
                          </p:cTn>
                        </p:par>
                        <p:par>
                          <p:cTn id="26" fill="hold">
                            <p:stCondLst>
                              <p:cond delay="12750"/>
                            </p:stCondLst>
                            <p:childTnLst>
                              <p:par>
                                <p:cTn id="27" presetID="37" presetClass="entr" presetSubtype="0" fill="hold" nodeType="afterEffect">
                                  <p:stCondLst>
                                    <p:cond delay="0"/>
                                  </p:stCondLst>
                                  <p:childTnLst>
                                    <p:set>
                                      <p:cBhvr>
                                        <p:cTn id="28" dur="1" fill="hold">
                                          <p:stCondLst>
                                            <p:cond delay="0"/>
                                          </p:stCondLst>
                                        </p:cTn>
                                        <p:tgtEl>
                                          <p:spTgt spid="52228"/>
                                        </p:tgtEl>
                                        <p:attrNameLst>
                                          <p:attrName>style.visibility</p:attrName>
                                        </p:attrNameLst>
                                      </p:cBhvr>
                                      <p:to>
                                        <p:strVal val="visible"/>
                                      </p:to>
                                    </p:set>
                                    <p:animEffect transition="in" filter="fade">
                                      <p:cBhvr>
                                        <p:cTn id="29" dur="2000"/>
                                        <p:tgtEl>
                                          <p:spTgt spid="52228"/>
                                        </p:tgtEl>
                                      </p:cBhvr>
                                    </p:animEffect>
                                    <p:anim calcmode="lin" valueType="num">
                                      <p:cBhvr>
                                        <p:cTn id="30" dur="2000" fill="hold"/>
                                        <p:tgtEl>
                                          <p:spTgt spid="52228"/>
                                        </p:tgtEl>
                                        <p:attrNameLst>
                                          <p:attrName>ppt_x</p:attrName>
                                        </p:attrNameLst>
                                      </p:cBhvr>
                                      <p:tavLst>
                                        <p:tav tm="0">
                                          <p:val>
                                            <p:strVal val="#ppt_x"/>
                                          </p:val>
                                        </p:tav>
                                        <p:tav tm="100000">
                                          <p:val>
                                            <p:strVal val="#ppt_x"/>
                                          </p:val>
                                        </p:tav>
                                      </p:tavLst>
                                    </p:anim>
                                    <p:anim calcmode="lin" valueType="num">
                                      <p:cBhvr>
                                        <p:cTn id="31" dur="1800" decel="100000" fill="hold"/>
                                        <p:tgtEl>
                                          <p:spTgt spid="52228"/>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522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sz="quarter" idx="1"/>
          </p:nvPr>
        </p:nvSpPr>
        <p:spPr>
          <a:xfrm>
            <a:off x="2000250" y="1857375"/>
            <a:ext cx="6858000" cy="4500563"/>
          </a:xfrm>
        </p:spPr>
        <p:txBody>
          <a:bodyPr/>
          <a:lstStyle/>
          <a:p>
            <a:pPr algn="ctr" eaLnBrk="1" hangingPunct="1">
              <a:buFont typeface="Wingdings 2" pitchFamily="18" charset="2"/>
              <a:buNone/>
            </a:pPr>
            <a:r>
              <a:rPr lang="ro-RO" smtClean="0">
                <a:solidFill>
                  <a:srgbClr val="0000FF"/>
                </a:solidFill>
              </a:rPr>
              <a:t>	</a:t>
            </a:r>
            <a:r>
              <a:rPr lang="ro-RO" sz="7200" smtClean="0">
                <a:solidFill>
                  <a:srgbClr val="0000FF"/>
                </a:solidFill>
              </a:rPr>
              <a:t>Vă mulțumesc pentru atenția acordată!</a:t>
            </a:r>
            <a:endParaRPr lang="en-US" sz="7200" smtClean="0">
              <a:solidFill>
                <a:srgbClr val="0000FF"/>
              </a:solidFill>
            </a:endParaRPr>
          </a:p>
        </p:txBody>
      </p:sp>
      <p:pic>
        <p:nvPicPr>
          <p:cNvPr id="57350" name="Picture 6" descr="http://2.bp.blogspot.com/_TR5ovEP9r2w/TAefGa4nWiI/AAAAAAAAAAk/avdlMsR1xPI/s1600/hardware%5B1%5D.gif"/>
          <p:cNvPicPr>
            <a:picLocks noChangeAspect="1" noChangeArrowheads="1"/>
          </p:cNvPicPr>
          <p:nvPr/>
        </p:nvPicPr>
        <p:blipFill>
          <a:blip r:embed="rId3" cstate="print"/>
          <a:srcRect/>
          <a:stretch>
            <a:fillRect/>
          </a:stretch>
        </p:blipFill>
        <p:spPr bwMode="auto">
          <a:xfrm>
            <a:off x="0" y="0"/>
            <a:ext cx="2995937" cy="2376476"/>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7" name="Action Button: Back or Previous 10">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Action Button: Home 11">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newsflash/>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wheel(8)">
                                      <p:cBhvr>
                                        <p:cTn id="7" dur="2000"/>
                                        <p:tgtEl>
                                          <p:spTgt spid="57350"/>
                                        </p:tgtEl>
                                      </p:cBhvr>
                                    </p:animEffect>
                                  </p:childTnLst>
                                </p:cTn>
                              </p:par>
                            </p:childTnLst>
                          </p:cTn>
                        </p:par>
                        <p:par>
                          <p:cTn id="8" fill="hold">
                            <p:stCondLst>
                              <p:cond delay="2000"/>
                            </p:stCondLst>
                            <p:childTnLst>
                              <p:par>
                                <p:cTn id="9" presetID="37" presetClass="entr" presetSubtype="0" fill="hold" grpId="0" nodeType="afterEffect">
                                  <p:stCondLst>
                                    <p:cond delay="0"/>
                                  </p:stCondLst>
                                  <p:iterate type="lt">
                                    <p:tmPct val="0"/>
                                  </p:iterate>
                                  <p:childTnLst>
                                    <p:set>
                                      <p:cBhvr>
                                        <p:cTn id="10" dur="1" fill="hold">
                                          <p:stCondLst>
                                            <p:cond delay="0"/>
                                          </p:stCondLst>
                                        </p:cTn>
                                        <p:tgtEl>
                                          <p:spTgt spid="55298">
                                            <p:txEl>
                                              <p:pRg st="0" end="0"/>
                                            </p:txEl>
                                          </p:spTgt>
                                        </p:tgtEl>
                                        <p:attrNameLst>
                                          <p:attrName>style.visibility</p:attrName>
                                        </p:attrNameLst>
                                      </p:cBhvr>
                                      <p:to>
                                        <p:strVal val="visible"/>
                                      </p:to>
                                    </p:set>
                                    <p:animEffect transition="in" filter="fade">
                                      <p:cBhvr>
                                        <p:cTn id="11" dur="2000"/>
                                        <p:tgtEl>
                                          <p:spTgt spid="55298">
                                            <p:txEl>
                                              <p:pRg st="0" end="0"/>
                                            </p:txEl>
                                          </p:spTgt>
                                        </p:tgtEl>
                                      </p:cBhvr>
                                    </p:animEffect>
                                    <p:anim calcmode="lin" valueType="num">
                                      <p:cBhvr>
                                        <p:cTn id="12" dur="20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p:cTn id="13" dur="1800" decel="100000" fill="hold"/>
                                        <p:tgtEl>
                                          <p:spTgt spid="55298">
                                            <p:txEl>
                                              <p:pRg st="0" end="0"/>
                                            </p:txEl>
                                          </p:spTgt>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55298">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4000"/>
                            </p:stCondLst>
                            <p:childTnLst>
                              <p:par>
                                <p:cTn id="16" presetID="32" presetClass="emph" presetSubtype="0" fill="hold" grpId="1" nodeType="afterEffect">
                                  <p:stCondLst>
                                    <p:cond delay="0"/>
                                  </p:stCondLst>
                                  <p:iterate type="lt">
                                    <p:tmPct val="0"/>
                                  </p:iterate>
                                  <p:childTnLst>
                                    <p:animClr clrSpc="rgb" dir="cw">
                                      <p:cBhvr override="childStyle">
                                        <p:cTn id="17" dur="100" fill="hold"/>
                                        <p:tgtEl>
                                          <p:spTgt spid="55298">
                                            <p:txEl>
                                              <p:pRg st="0" end="0"/>
                                            </p:txEl>
                                          </p:spTgt>
                                        </p:tgtEl>
                                        <p:attrNameLst>
                                          <p:attrName>style.color</p:attrName>
                                        </p:attrNameLst>
                                      </p:cBhvr>
                                      <p:to>
                                        <a:srgbClr val="CC0000"/>
                                      </p:to>
                                    </p:animClr>
                                    <p:animClr clrSpc="rgb" dir="cw">
                                      <p:cBhvr>
                                        <p:cTn id="18" dur="100" fill="hold"/>
                                        <p:tgtEl>
                                          <p:spTgt spid="55298">
                                            <p:txEl>
                                              <p:pRg st="0" end="0"/>
                                            </p:txEl>
                                          </p:spTgt>
                                        </p:tgtEl>
                                        <p:attrNameLst>
                                          <p:attrName>fillcolor</p:attrName>
                                        </p:attrNameLst>
                                      </p:cBhvr>
                                      <p:to>
                                        <a:srgbClr val="CC0000"/>
                                      </p:to>
                                    </p:animClr>
                                    <p:set>
                                      <p:cBhvr>
                                        <p:cTn id="19" dur="100" fill="hold"/>
                                        <p:tgtEl>
                                          <p:spTgt spid="55298">
                                            <p:txEl>
                                              <p:pRg st="0" end="0"/>
                                            </p:txEl>
                                          </p:spTgt>
                                        </p:tgtEl>
                                        <p:attrNameLst>
                                          <p:attrName>fill.type</p:attrName>
                                        </p:attrNameLst>
                                      </p:cBhvr>
                                      <p:to>
                                        <p:strVal val="solid"/>
                                      </p:to>
                                    </p:set>
                                    <p:set>
                                      <p:cBhvr>
                                        <p:cTn id="20" dur="100" fill="hold"/>
                                        <p:tgtEl>
                                          <p:spTgt spid="55298">
                                            <p:txEl>
                                              <p:pRg st="0" end="0"/>
                                            </p:txEl>
                                          </p:spTgt>
                                        </p:tgtEl>
                                        <p:attrNameLst>
                                          <p:attrName>fill.on</p:attrName>
                                        </p:attrNameLst>
                                      </p:cBhvr>
                                      <p:to>
                                        <p:strVal val="true"/>
                                      </p:to>
                                    </p:set>
                                    <p:animRot by="120000">
                                      <p:cBhvr>
                                        <p:cTn id="21" dur="100" fill="hold">
                                          <p:stCondLst>
                                            <p:cond delay="0"/>
                                          </p:stCondLst>
                                        </p:cTn>
                                        <p:tgtEl>
                                          <p:spTgt spid="55298">
                                            <p:txEl>
                                              <p:pRg st="0" end="0"/>
                                            </p:txEl>
                                          </p:spTgt>
                                        </p:tgtEl>
                                        <p:attrNameLst>
                                          <p:attrName>r</p:attrName>
                                        </p:attrNameLst>
                                      </p:cBhvr>
                                    </p:animRot>
                                    <p:animRot by="-240000">
                                      <p:cBhvr>
                                        <p:cTn id="22" dur="200" fill="hold">
                                          <p:stCondLst>
                                            <p:cond delay="200"/>
                                          </p:stCondLst>
                                        </p:cTn>
                                        <p:tgtEl>
                                          <p:spTgt spid="55298">
                                            <p:txEl>
                                              <p:pRg st="0" end="0"/>
                                            </p:txEl>
                                          </p:spTgt>
                                        </p:tgtEl>
                                        <p:attrNameLst>
                                          <p:attrName>r</p:attrName>
                                        </p:attrNameLst>
                                      </p:cBhvr>
                                    </p:animRot>
                                    <p:animRot by="240000">
                                      <p:cBhvr>
                                        <p:cTn id="23" dur="200" fill="hold">
                                          <p:stCondLst>
                                            <p:cond delay="400"/>
                                          </p:stCondLst>
                                        </p:cTn>
                                        <p:tgtEl>
                                          <p:spTgt spid="55298">
                                            <p:txEl>
                                              <p:pRg st="0" end="0"/>
                                            </p:txEl>
                                          </p:spTgt>
                                        </p:tgtEl>
                                        <p:attrNameLst>
                                          <p:attrName>r</p:attrName>
                                        </p:attrNameLst>
                                      </p:cBhvr>
                                    </p:animRot>
                                    <p:animRot by="-240000">
                                      <p:cBhvr>
                                        <p:cTn id="24" dur="200" fill="hold">
                                          <p:stCondLst>
                                            <p:cond delay="600"/>
                                          </p:stCondLst>
                                        </p:cTn>
                                        <p:tgtEl>
                                          <p:spTgt spid="55298">
                                            <p:txEl>
                                              <p:pRg st="0" end="0"/>
                                            </p:txEl>
                                          </p:spTgt>
                                        </p:tgtEl>
                                        <p:attrNameLst>
                                          <p:attrName>r</p:attrName>
                                        </p:attrNameLst>
                                      </p:cBhvr>
                                    </p:animRot>
                                    <p:animRot by="120000">
                                      <p:cBhvr>
                                        <p:cTn id="25" dur="200" fill="hold">
                                          <p:stCondLst>
                                            <p:cond delay="800"/>
                                          </p:stCondLst>
                                        </p:cTn>
                                        <p:tgtEl>
                                          <p:spTgt spid="55298">
                                            <p:txEl>
                                              <p:pRg st="0" end="0"/>
                                            </p:txEl>
                                          </p:spTgt>
                                        </p:tgtEl>
                                        <p:attrNameLst>
                                          <p:attrName>r</p:attrName>
                                        </p:attrNameLst>
                                      </p:cBhvr>
                                    </p:animRot>
                                  </p:childTnLst>
                                </p:cTn>
                              </p:par>
                            </p:childTnLst>
                          </p:cTn>
                        </p:par>
                        <p:par>
                          <p:cTn id="26" fill="hold">
                            <p:stCondLst>
                              <p:cond delay="5000"/>
                            </p:stCondLst>
                            <p:childTnLst>
                              <p:par>
                                <p:cTn id="27" presetID="1" presetClass="path" presetSubtype="0" accel="50000" decel="50000" fill="hold" grpId="2" nodeType="afterEffect">
                                  <p:stCondLst>
                                    <p:cond delay="0"/>
                                  </p:stCondLst>
                                  <p:iterate type="lt">
                                    <p:tmPct val="0"/>
                                  </p:iterate>
                                  <p:childTnLst>
                                    <p:animMotion origin="layout" path="M 0 0  C 0.069 0  0.125 0.07458  0.125 0.16647  C 0.125 0.25837  0.069 0.33295  0 0.33295  C -0.069 0.33295  -0.125 0.25837  -0.125 0.16647  C -0.125 0.07458  -0.069 0  0 0  Z" pathEditMode="relative" ptsTypes="">
                                      <p:cBhvr>
                                        <p:cTn id="28" dur="2000" fill="hold"/>
                                        <p:tgtEl>
                                          <p:spTgt spid="55298">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P spid="55298" grpId="1" build="p"/>
      <p:bldP spid="55298" grpId="2"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404813"/>
            <a:ext cx="6838950" cy="1143000"/>
          </a:xfrm>
        </p:spPr>
        <p:txBody>
          <a:bodyPr>
            <a:normAutofit fontScale="90000"/>
          </a:bodyPr>
          <a:lstStyle/>
          <a:p>
            <a:pPr algn="ctr" eaLnBrk="1" fontAlgn="auto" hangingPunct="1">
              <a:spcAft>
                <a:spcPts val="0"/>
              </a:spcAft>
              <a:defRPr/>
            </a:pPr>
            <a:r>
              <a:rPr lang="fr-FR" sz="4000" i="1" dirty="0" smtClean="0">
                <a:solidFill>
                  <a:srgbClr val="7030A0"/>
                </a:solidFill>
                <a:latin typeface="Times New Roman" pitchFamily="18" charset="0"/>
              </a:rPr>
              <a:t>Caracteristicile principale ale monitoarelor sunt:</a:t>
            </a:r>
            <a:endParaRPr lang="ru-RU" dirty="0"/>
          </a:p>
        </p:txBody>
      </p:sp>
      <p:sp>
        <p:nvSpPr>
          <p:cNvPr id="33795" name="Содержимое 2"/>
          <p:cNvSpPr>
            <a:spLocks noGrp="1"/>
          </p:cNvSpPr>
          <p:nvPr>
            <p:ph sz="quarter" idx="1"/>
          </p:nvPr>
        </p:nvSpPr>
        <p:spPr>
          <a:xfrm>
            <a:off x="457200" y="1600200"/>
            <a:ext cx="8229600" cy="3413125"/>
          </a:xfrm>
        </p:spPr>
        <p:txBody>
          <a:bodyPr/>
          <a:lstStyle/>
          <a:p>
            <a:pPr marL="96838" indent="255588" algn="just" eaLnBrk="1" hangingPunct="1">
              <a:buFont typeface="Wingdings" pitchFamily="2" charset="2"/>
              <a:buChar char="Ø"/>
            </a:pPr>
            <a:r>
              <a:rPr lang="fr-FR" sz="2400" b="1" i="1" smtClean="0">
                <a:latin typeface="Times New Roman" pitchFamily="18" charset="0"/>
              </a:rPr>
              <a:t>Tehnologia utilizată</a:t>
            </a:r>
            <a:r>
              <a:rPr lang="fr-FR" sz="2400" smtClean="0">
                <a:latin typeface="Times New Roman" pitchFamily="18" charset="0"/>
              </a:rPr>
              <a:t>. Introdusă în 1987, tehnologia VGA (</a:t>
            </a:r>
            <a:r>
              <a:rPr lang="fr-FR" sz="2400" i="1" smtClean="0">
                <a:latin typeface="Times New Roman" pitchFamily="18" charset="0"/>
              </a:rPr>
              <a:t>Video Graphics Array</a:t>
            </a:r>
            <a:r>
              <a:rPr lang="fr-FR" sz="2400" smtClean="0">
                <a:latin typeface="Times New Roman" pitchFamily="18" charset="0"/>
              </a:rPr>
              <a:t>) este </a:t>
            </a:r>
            <a:r>
              <a:rPr lang="ro-RO" sz="2400" smtClean="0">
                <a:latin typeface="Times New Roman" pitchFamily="18" charset="0"/>
              </a:rPr>
              <a:t>cea mai folosită. Î</a:t>
            </a:r>
            <a:r>
              <a:rPr lang="fr-FR" sz="2400" smtClean="0">
                <a:latin typeface="Times New Roman" pitchFamily="18" charset="0"/>
              </a:rPr>
              <a:t>n 1990 a fost prezentată tehnologia XGA (</a:t>
            </a:r>
            <a:r>
              <a:rPr lang="fr-FR" sz="2400" i="1" smtClean="0">
                <a:latin typeface="Times New Roman" pitchFamily="18" charset="0"/>
              </a:rPr>
              <a:t>eXtended Graphics Array</a:t>
            </a:r>
            <a:r>
              <a:rPr lang="fr-FR" sz="2400" smtClean="0">
                <a:latin typeface="Times New Roman" pitchFamily="18" charset="0"/>
              </a:rPr>
              <a:t>) care suportă o rezoluţie de 800x600 pixeli în 16,8 milioane de culori sau 1024x768 pixeli în 65536 de culori. Majoritatea monitoarelor folosesc tehnologia UXGA (</a:t>
            </a:r>
            <a:r>
              <a:rPr lang="fr-FR" sz="2400" i="1" smtClean="0">
                <a:latin typeface="Times New Roman" pitchFamily="18" charset="0"/>
              </a:rPr>
              <a:t>Ultra XGA</a:t>
            </a:r>
            <a:r>
              <a:rPr lang="fr-FR" sz="2400" smtClean="0">
                <a:latin typeface="Times New Roman" pitchFamily="18" charset="0"/>
              </a:rPr>
              <a:t>). Aceasta oferă suport pentru 16,8 milioane de culori cu rezoluţii de până la 1600x1200 pixeli, depinzând de dimensiunea memoriei plăcii grafice. </a:t>
            </a:r>
            <a:endParaRPr lang="ro-RO" sz="2400" smtClean="0">
              <a:latin typeface="Times New Roman" pitchFamily="18" charset="0"/>
            </a:endParaRPr>
          </a:p>
          <a:p>
            <a:pPr marL="96838" indent="255588" eaLnBrk="1" hangingPunct="1"/>
            <a:endParaRPr lang="ru-RU" smtClean="0"/>
          </a:p>
        </p:txBody>
      </p:sp>
      <p:pic>
        <p:nvPicPr>
          <p:cNvPr id="33796" name="Picture 1"/>
          <p:cNvPicPr>
            <a:picLocks noChangeAspect="1" noChangeArrowheads="1"/>
          </p:cNvPicPr>
          <p:nvPr/>
        </p:nvPicPr>
        <p:blipFill>
          <a:blip r:embed="rId2" cstate="print"/>
          <a:srcRect/>
          <a:stretch>
            <a:fillRect/>
          </a:stretch>
        </p:blipFill>
        <p:spPr bwMode="auto">
          <a:xfrm>
            <a:off x="7596188" y="0"/>
            <a:ext cx="1547812" cy="1547813"/>
          </a:xfrm>
          <a:prstGeom prst="rect">
            <a:avLst/>
          </a:prstGeom>
          <a:noFill/>
          <a:ln w="9525">
            <a:noFill/>
            <a:miter lim="800000"/>
            <a:headEnd/>
            <a:tailEnd/>
          </a:ln>
        </p:spPr>
      </p:pic>
      <p:pic>
        <p:nvPicPr>
          <p:cNvPr id="33797" name="Picture 7" descr="http://gizmod.ru/uploads/posts/2000/9714/image.jpg"/>
          <p:cNvPicPr>
            <a:picLocks noChangeAspect="1" noChangeArrowheads="1"/>
          </p:cNvPicPr>
          <p:nvPr/>
        </p:nvPicPr>
        <p:blipFill>
          <a:blip r:embed="rId3" cstate="print"/>
          <a:srcRect/>
          <a:stretch>
            <a:fillRect/>
          </a:stretch>
        </p:blipFill>
        <p:spPr bwMode="auto">
          <a:xfrm>
            <a:off x="3851275" y="4652963"/>
            <a:ext cx="1997075" cy="1762125"/>
          </a:xfrm>
          <a:prstGeom prst="rect">
            <a:avLst/>
          </a:prstGeom>
          <a:noFill/>
          <a:ln w="9525">
            <a:noFill/>
            <a:miter lim="800000"/>
            <a:headEnd/>
            <a:tailEnd/>
          </a:ln>
        </p:spPr>
      </p:pic>
      <p:sp>
        <p:nvSpPr>
          <p:cNvPr id="7" name="Action Button: Back or Previous 6">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Action Button: Home 7">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9" name="Action Button: Forward or Next 8">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1" presetClass="entr" presetSubtype="8" fill="hold" nodeType="afterEffect">
                                  <p:stCondLst>
                                    <p:cond delay="0"/>
                                  </p:stCondLst>
                                  <p:childTnLst>
                                    <p:set>
                                      <p:cBhvr>
                                        <p:cTn id="13" dur="1" fill="hold">
                                          <p:stCondLst>
                                            <p:cond delay="0"/>
                                          </p:stCondLst>
                                        </p:cTn>
                                        <p:tgtEl>
                                          <p:spTgt spid="33796"/>
                                        </p:tgtEl>
                                        <p:attrNameLst>
                                          <p:attrName>style.visibility</p:attrName>
                                        </p:attrNameLst>
                                      </p:cBhvr>
                                      <p:to>
                                        <p:strVal val="visible"/>
                                      </p:to>
                                    </p:set>
                                    <p:animEffect transition="in" filter="wheel(8)">
                                      <p:cBhvr>
                                        <p:cTn id="14" dur="2000"/>
                                        <p:tgtEl>
                                          <p:spTgt spid="33796"/>
                                        </p:tgtEl>
                                      </p:cBhvr>
                                    </p:animEffect>
                                  </p:childTnLst>
                                </p:cTn>
                              </p:par>
                            </p:childTnLst>
                          </p:cTn>
                        </p:par>
                        <p:par>
                          <p:cTn id="15" fill="hold">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33795">
                                            <p:txEl>
                                              <p:pRg st="0" end="0"/>
                                            </p:txEl>
                                          </p:spTgt>
                                        </p:tgtEl>
                                        <p:attrNameLst>
                                          <p:attrName>style.visibility</p:attrName>
                                        </p:attrNameLst>
                                      </p:cBhvr>
                                      <p:to>
                                        <p:strVal val="visible"/>
                                      </p:to>
                                    </p:set>
                                    <p:animEffect transition="in" filter="dissolve">
                                      <p:cBhvr>
                                        <p:cTn id="18" dur="2000"/>
                                        <p:tgtEl>
                                          <p:spTgt spid="33795">
                                            <p:txEl>
                                              <p:pRg st="0" end="0"/>
                                            </p:txEl>
                                          </p:spTgt>
                                        </p:tgtEl>
                                      </p:cBhvr>
                                    </p:animEffect>
                                  </p:childTnLst>
                                </p:cTn>
                              </p:par>
                            </p:childTnLst>
                          </p:cTn>
                        </p:par>
                        <p:par>
                          <p:cTn id="19" fill="hold">
                            <p:stCondLst>
                              <p:cond delay="6000"/>
                            </p:stCondLst>
                            <p:childTnLst>
                              <p:par>
                                <p:cTn id="20" presetID="22" presetClass="entr" presetSubtype="1" fill="hold" nodeType="after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wipe(up)">
                                      <p:cBhvr>
                                        <p:cTn id="22"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2"/>
          <p:cNvSpPr>
            <a:spLocks noGrp="1"/>
          </p:cNvSpPr>
          <p:nvPr>
            <p:ph sz="quarter" idx="1"/>
          </p:nvPr>
        </p:nvSpPr>
        <p:spPr>
          <a:xfrm>
            <a:off x="2771775" y="1196975"/>
            <a:ext cx="5926138" cy="5184775"/>
          </a:xfrm>
        </p:spPr>
        <p:txBody>
          <a:bodyPr/>
          <a:lstStyle/>
          <a:p>
            <a:pPr marL="96838" indent="255588" algn="just" eaLnBrk="1" hangingPunct="1">
              <a:lnSpc>
                <a:spcPct val="110000"/>
              </a:lnSpc>
              <a:buFont typeface="Wingdings" pitchFamily="2" charset="2"/>
              <a:buChar char="Ø"/>
            </a:pPr>
            <a:r>
              <a:rPr lang="fr-FR" sz="2400" b="1" i="1" smtClean="0">
                <a:latin typeface="Times New Roman" pitchFamily="18" charset="0"/>
              </a:rPr>
              <a:t>Suprafaţa vizibilă,</a:t>
            </a:r>
            <a:r>
              <a:rPr lang="fr-FR" sz="2400" smtClean="0">
                <a:latin typeface="Times New Roman" pitchFamily="18" charset="0"/>
              </a:rPr>
              <a:t> determinată de proporţia laturilor şi dimensiunea diagonalei. Marea majoritate a monitoarelor prezintă o proporţie a laturilor de 4/3, ceea ce înseamnă că raportul dintre dimensiunea lăţimii şi cea a înălţimii ecranului este de 4 la 3. Cele mai întâlnite dimensiuni ale diagonalei sunt de 15, 17, 19 şi 21 inch. Diagonalele ecranelor de la sistemele portabile sunt mai mici şi variază între 12 şi 15 inch. Dimensiunea suprafeţei vizibile afectează în mod direct rezoluţia folosită. </a:t>
            </a:r>
            <a:endParaRPr lang="ro-RO" sz="2400" smtClean="0">
              <a:latin typeface="Times New Roman" pitchFamily="18" charset="0"/>
            </a:endParaRPr>
          </a:p>
          <a:p>
            <a:pPr marL="96838" indent="255588" eaLnBrk="1" hangingPunct="1"/>
            <a:endParaRPr lang="ru-RU" smtClean="0"/>
          </a:p>
        </p:txBody>
      </p:sp>
      <p:pic>
        <p:nvPicPr>
          <p:cNvPr id="34819" name="Picture 9" descr="ASUS TV Monitor T1"/>
          <p:cNvPicPr>
            <a:picLocks noChangeAspect="1" noChangeArrowheads="1"/>
          </p:cNvPicPr>
          <p:nvPr/>
        </p:nvPicPr>
        <p:blipFill>
          <a:blip r:embed="rId2" cstate="print"/>
          <a:srcRect/>
          <a:stretch>
            <a:fillRect/>
          </a:stretch>
        </p:blipFill>
        <p:spPr bwMode="auto">
          <a:xfrm>
            <a:off x="323850" y="1989138"/>
            <a:ext cx="2339975" cy="2420937"/>
          </a:xfrm>
          <a:prstGeom prst="rect">
            <a:avLst/>
          </a:prstGeom>
          <a:noFill/>
          <a:ln w="9525">
            <a:noFill/>
            <a:miter lim="800000"/>
            <a:headEnd/>
            <a:tailEnd/>
          </a:ln>
        </p:spPr>
      </p:pic>
      <p:pic>
        <p:nvPicPr>
          <p:cNvPr id="34820" name="Picture 1"/>
          <p:cNvPicPr>
            <a:picLocks noChangeAspect="1" noChangeArrowheads="1"/>
          </p:cNvPicPr>
          <p:nvPr/>
        </p:nvPicPr>
        <p:blipFill>
          <a:blip r:embed="rId3" cstate="print"/>
          <a:srcRect/>
          <a:stretch>
            <a:fillRect/>
          </a:stretch>
        </p:blipFill>
        <p:spPr bwMode="auto">
          <a:xfrm>
            <a:off x="7875588" y="0"/>
            <a:ext cx="1268412" cy="1268413"/>
          </a:xfrm>
          <a:prstGeom prst="rect">
            <a:avLst/>
          </a:prstGeom>
          <a:noFill/>
          <a:ln w="9525">
            <a:noFill/>
            <a:miter lim="800000"/>
            <a:headEnd/>
            <a:tailEnd/>
          </a:ln>
        </p:spPr>
      </p:pic>
      <p:sp>
        <p:nvSpPr>
          <p:cNvPr id="6" name="Action Button: Back or Previous 5">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7" name="Action Button: Home 6">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Action Button: Forward or Next 7">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heel(8)">
                                      <p:cBhvr>
                                        <p:cTn id="7" dur="2000"/>
                                        <p:tgtEl>
                                          <p:spTgt spid="34820"/>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34818">
                                            <p:txEl>
                                              <p:pRg st="0" end="0"/>
                                            </p:txEl>
                                          </p:spTgt>
                                        </p:tgtEl>
                                        <p:attrNameLst>
                                          <p:attrName>style.visibility</p:attrName>
                                        </p:attrNameLst>
                                      </p:cBhvr>
                                      <p:to>
                                        <p:strVal val="visible"/>
                                      </p:to>
                                    </p:set>
                                    <p:anim calcmode="lin" valueType="num">
                                      <p:cBhvr>
                                        <p:cTn id="11" dur="2000" fill="hold"/>
                                        <p:tgtEl>
                                          <p:spTgt spid="34818">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34818">
                                            <p:txEl>
                                              <p:pRg st="0" end="0"/>
                                            </p:txEl>
                                          </p:spTgt>
                                        </p:tgtEl>
                                        <p:attrNameLst>
                                          <p:attrName>ppt_h</p:attrName>
                                        </p:attrNameLst>
                                      </p:cBhvr>
                                      <p:tavLst>
                                        <p:tav tm="0">
                                          <p:val>
                                            <p:fltVal val="0"/>
                                          </p:val>
                                        </p:tav>
                                        <p:tav tm="100000">
                                          <p:val>
                                            <p:strVal val="#ppt_h"/>
                                          </p:val>
                                        </p:tav>
                                      </p:tavLst>
                                    </p:anim>
                                    <p:animEffect transition="in" filter="fade">
                                      <p:cBhvr>
                                        <p:cTn id="13" dur="2000"/>
                                        <p:tgtEl>
                                          <p:spTgt spid="34818">
                                            <p:txEl>
                                              <p:pRg st="0" end="0"/>
                                            </p:txEl>
                                          </p:spTgt>
                                        </p:tgtEl>
                                      </p:cBhvr>
                                    </p:animEffect>
                                  </p:childTnLst>
                                </p:cTn>
                              </p:par>
                            </p:childTnLst>
                          </p:cTn>
                        </p:par>
                        <p:par>
                          <p:cTn id="14" fill="hold">
                            <p:stCondLst>
                              <p:cond delay="4000"/>
                            </p:stCondLst>
                            <p:childTnLst>
                              <p:par>
                                <p:cTn id="15" presetID="5" presetClass="entr" presetSubtype="10" fill="hold" nodeType="afterEffect">
                                  <p:stCondLst>
                                    <p:cond delay="0"/>
                                  </p:stCondLst>
                                  <p:childTnLst>
                                    <p:set>
                                      <p:cBhvr>
                                        <p:cTn id="16" dur="1" fill="hold">
                                          <p:stCondLst>
                                            <p:cond delay="0"/>
                                          </p:stCondLst>
                                        </p:cTn>
                                        <p:tgtEl>
                                          <p:spTgt spid="34819"/>
                                        </p:tgtEl>
                                        <p:attrNameLst>
                                          <p:attrName>style.visibility</p:attrName>
                                        </p:attrNameLst>
                                      </p:cBhvr>
                                      <p:to>
                                        <p:strVal val="visible"/>
                                      </p:to>
                                    </p:set>
                                    <p:animEffect transition="in" filter="checkerboard(across)">
                                      <p:cBhvr>
                                        <p:cTn id="1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sz="quarter" idx="1"/>
          </p:nvPr>
        </p:nvSpPr>
        <p:spPr>
          <a:xfrm>
            <a:off x="468313" y="1312863"/>
            <a:ext cx="5122862" cy="4852987"/>
          </a:xfrm>
        </p:spPr>
        <p:txBody>
          <a:bodyPr/>
          <a:lstStyle/>
          <a:p>
            <a:pPr marL="96838" indent="255588" algn="just" eaLnBrk="1" hangingPunct="1">
              <a:buFont typeface="Wingdings" pitchFamily="2" charset="2"/>
              <a:buChar char="Ø"/>
            </a:pPr>
            <a:r>
              <a:rPr lang="fr-FR" sz="2400" b="1" i="1" smtClean="0">
                <a:latin typeface="Times New Roman" pitchFamily="18" charset="0"/>
              </a:rPr>
              <a:t>Rezoluţia maxima</a:t>
            </a:r>
            <a:r>
              <a:rPr lang="fr-FR" sz="2400" smtClean="0">
                <a:latin typeface="Times New Roman" pitchFamily="18" charset="0"/>
              </a:rPr>
              <a:t>. Rezoluţia se referă la numărul de pixeli (puncte individuale de culoare) afişaţi pe suprafaţa ecranului. Exprimarea rezoluţiei folosite se realizează prin identificarea numărului de pixeli de pe axa orizontală şi cea verticală, cum ar fi 640x480. Suprafaţa vizibilă a ecranului, rata de reîmprospătare a imaginii şi distanţa dintre doi pixeli alăturaţi determină rezoluţia maximă suportată de monitor.</a:t>
            </a:r>
            <a:r>
              <a:rPr lang="en-US" sz="2400" smtClean="0">
                <a:latin typeface="Times New Roman" pitchFamily="18" charset="0"/>
              </a:rPr>
              <a:t> </a:t>
            </a:r>
          </a:p>
          <a:p>
            <a:pPr marL="96838" indent="255588" eaLnBrk="1" hangingPunct="1"/>
            <a:endParaRPr lang="ru-RU" smtClean="0"/>
          </a:p>
        </p:txBody>
      </p:sp>
      <p:pic>
        <p:nvPicPr>
          <p:cNvPr id="35843" name="Picture 1"/>
          <p:cNvPicPr>
            <a:picLocks noChangeAspect="1" noChangeArrowheads="1"/>
          </p:cNvPicPr>
          <p:nvPr/>
        </p:nvPicPr>
        <p:blipFill>
          <a:blip r:embed="rId2" cstate="print"/>
          <a:srcRect/>
          <a:stretch>
            <a:fillRect/>
          </a:stretch>
        </p:blipFill>
        <p:spPr bwMode="auto">
          <a:xfrm>
            <a:off x="0" y="0"/>
            <a:ext cx="1341438" cy="1341438"/>
          </a:xfrm>
          <a:prstGeom prst="rect">
            <a:avLst/>
          </a:prstGeom>
          <a:noFill/>
          <a:ln w="9525">
            <a:noFill/>
            <a:miter lim="800000"/>
            <a:headEnd/>
            <a:tailEnd/>
          </a:ln>
        </p:spPr>
      </p:pic>
      <p:pic>
        <p:nvPicPr>
          <p:cNvPr id="35844" name="Picture 2" descr="vand monitor LG de 22&quot;"/>
          <p:cNvPicPr>
            <a:picLocks noChangeAspect="1" noChangeArrowheads="1"/>
          </p:cNvPicPr>
          <p:nvPr/>
        </p:nvPicPr>
        <p:blipFill>
          <a:blip r:embed="rId3" cstate="print"/>
          <a:srcRect/>
          <a:stretch>
            <a:fillRect/>
          </a:stretch>
        </p:blipFill>
        <p:spPr bwMode="auto">
          <a:xfrm>
            <a:off x="5867400" y="2205038"/>
            <a:ext cx="3013075" cy="2376487"/>
          </a:xfrm>
          <a:prstGeom prst="rect">
            <a:avLst/>
          </a:prstGeom>
          <a:noFill/>
          <a:ln w="9525">
            <a:noFill/>
            <a:miter lim="800000"/>
            <a:headEnd/>
            <a:tailEnd/>
          </a:ln>
        </p:spPr>
      </p:pic>
      <p:sp>
        <p:nvSpPr>
          <p:cNvPr id="6" name="Action Button: Back or Previous 5">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7" name="Action Button: Home 6">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Action Button: Forward or Next 7">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heel(8)">
                                      <p:cBhvr>
                                        <p:cTn id="7" dur="2000"/>
                                        <p:tgtEl>
                                          <p:spTgt spid="35843"/>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35842">
                                            <p:txEl>
                                              <p:pRg st="0" end="0"/>
                                            </p:txEl>
                                          </p:spTgt>
                                        </p:tgtEl>
                                        <p:attrNameLst>
                                          <p:attrName>style.visibility</p:attrName>
                                        </p:attrNameLst>
                                      </p:cBhvr>
                                      <p:to>
                                        <p:strVal val="visible"/>
                                      </p:to>
                                    </p:set>
                                    <p:animEffect transition="in" filter="strips(downRight)">
                                      <p:cBhvr>
                                        <p:cTn id="11" dur="2000"/>
                                        <p:tgtEl>
                                          <p:spTgt spid="35842">
                                            <p:txEl>
                                              <p:pRg st="0" end="0"/>
                                            </p:txEl>
                                          </p:spTgt>
                                        </p:tgtEl>
                                      </p:cBhvr>
                                    </p:animEffect>
                                  </p:childTnLst>
                                </p:cTn>
                              </p:par>
                            </p:childTnLst>
                          </p:cTn>
                        </p:par>
                        <p:par>
                          <p:cTn id="12" fill="hold">
                            <p:stCondLst>
                              <p:cond delay="4000"/>
                            </p:stCondLst>
                            <p:childTnLst>
                              <p:par>
                                <p:cTn id="13" presetID="25" presetClass="entr" presetSubtype="0" fill="hold" nodeType="afterEffect">
                                  <p:stCondLst>
                                    <p:cond delay="0"/>
                                  </p:stCondLst>
                                  <p:childTnLst>
                                    <p:set>
                                      <p:cBhvr>
                                        <p:cTn id="14" dur="1" fill="hold">
                                          <p:stCondLst>
                                            <p:cond delay="0"/>
                                          </p:stCondLst>
                                        </p:cTn>
                                        <p:tgtEl>
                                          <p:spTgt spid="35844"/>
                                        </p:tgtEl>
                                        <p:attrNameLst>
                                          <p:attrName>style.visibility</p:attrName>
                                        </p:attrNameLst>
                                      </p:cBhvr>
                                      <p:to>
                                        <p:strVal val="visible"/>
                                      </p:to>
                                    </p:set>
                                    <p:anim calcmode="lin" valueType="num">
                                      <p:cBhvr>
                                        <p:cTn id="15" dur="1000" decel="50000" fill="hold">
                                          <p:stCondLst>
                                            <p:cond delay="0"/>
                                          </p:stCondLst>
                                        </p:cTn>
                                        <p:tgtEl>
                                          <p:spTgt spid="35844"/>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35844"/>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35844"/>
                                        </p:tgtEl>
                                        <p:attrNameLst>
                                          <p:attrName>ppt_w</p:attrName>
                                        </p:attrNameLst>
                                      </p:cBhvr>
                                      <p:tavLst>
                                        <p:tav tm="0">
                                          <p:val>
                                            <p:strVal val="#ppt_w*.05"/>
                                          </p:val>
                                        </p:tav>
                                        <p:tav tm="100000">
                                          <p:val>
                                            <p:strVal val="#ppt_w"/>
                                          </p:val>
                                        </p:tav>
                                      </p:tavLst>
                                    </p:anim>
                                    <p:anim calcmode="lin" valueType="num">
                                      <p:cBhvr>
                                        <p:cTn id="18" dur="2000" fill="hold"/>
                                        <p:tgtEl>
                                          <p:spTgt spid="35844"/>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35844"/>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35844"/>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35844"/>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Содержимое 2"/>
          <p:cNvSpPr>
            <a:spLocks noGrp="1"/>
          </p:cNvSpPr>
          <p:nvPr>
            <p:ph sz="quarter" idx="1"/>
          </p:nvPr>
        </p:nvSpPr>
        <p:spPr>
          <a:xfrm>
            <a:off x="468313" y="1341438"/>
            <a:ext cx="8229600" cy="3816350"/>
          </a:xfrm>
        </p:spPr>
        <p:txBody>
          <a:bodyPr/>
          <a:lstStyle/>
          <a:p>
            <a:pPr marL="96838" indent="255588" algn="just" eaLnBrk="1" hangingPunct="1">
              <a:buFont typeface="Wingdings" pitchFamily="2" charset="2"/>
              <a:buChar char="Ø"/>
            </a:pPr>
            <a:r>
              <a:rPr lang="fr-FR" sz="2400" b="1" i="1" smtClean="0">
                <a:latin typeface="Times New Roman" pitchFamily="18" charset="0"/>
              </a:rPr>
              <a:t>Distanţa dintre pixeli (dot pitch</a:t>
            </a:r>
            <a:r>
              <a:rPr lang="fr-FR" sz="2400" smtClean="0">
                <a:latin typeface="Times New Roman" pitchFamily="18" charset="0"/>
              </a:rPr>
              <a:t>) este cu atât mai bună cu cât este mai mică. Micşorarea acestei distanţe conduce la obţinerea unor rezoluţii din ce în ce mai bune. </a:t>
            </a:r>
            <a:endParaRPr lang="ro-RO" sz="2400" smtClean="0">
              <a:latin typeface="Times New Roman" pitchFamily="18" charset="0"/>
            </a:endParaRPr>
          </a:p>
          <a:p>
            <a:pPr marL="96838" indent="255588" algn="just" eaLnBrk="1" hangingPunct="1">
              <a:buFont typeface="Wingdings" pitchFamily="2" charset="2"/>
              <a:buChar char="Ø"/>
            </a:pPr>
            <a:r>
              <a:rPr lang="fr-FR" sz="2400" b="1" i="1" smtClean="0">
                <a:latin typeface="Times New Roman" pitchFamily="18" charset="0"/>
              </a:rPr>
              <a:t>Rata de reîmprospătare</a:t>
            </a:r>
            <a:r>
              <a:rPr lang="fr-FR" sz="2400" smtClean="0">
                <a:latin typeface="Times New Roman" pitchFamily="18" charset="0"/>
              </a:rPr>
              <a:t> (pentru monitoarele CRT) reprezintă numărul de imagini afişate pe ecran într-o secundă. </a:t>
            </a:r>
            <a:endParaRPr lang="ro-RO" sz="2400" smtClean="0">
              <a:latin typeface="Times New Roman" pitchFamily="18" charset="0"/>
            </a:endParaRPr>
          </a:p>
          <a:p>
            <a:pPr marL="96838" indent="255588" algn="just" eaLnBrk="1" hangingPunct="1">
              <a:buFont typeface="Wingdings" pitchFamily="2" charset="2"/>
              <a:buChar char="Ø"/>
            </a:pPr>
            <a:r>
              <a:rPr lang="fr-FR" sz="2400" b="1" i="1" smtClean="0">
                <a:latin typeface="Times New Roman" pitchFamily="18" charset="0"/>
              </a:rPr>
              <a:t>Ad</a:t>
            </a:r>
            <a:r>
              <a:rPr lang="ro-RO" sz="2400" b="1" i="1" smtClean="0">
                <a:latin typeface="Times New Roman" pitchFamily="18" charset="0"/>
              </a:rPr>
              <a:t>a</a:t>
            </a:r>
            <a:r>
              <a:rPr lang="fr-FR" sz="2400" b="1" i="1" smtClean="0">
                <a:latin typeface="Times New Roman" pitchFamily="18" charset="0"/>
              </a:rPr>
              <a:t>ncimea de culoare</a:t>
            </a:r>
            <a:r>
              <a:rPr lang="fr-FR" sz="2400" smtClean="0">
                <a:latin typeface="Times New Roman" pitchFamily="18" charset="0"/>
              </a:rPr>
              <a:t>. Combinaţia dintre modurile de lucru suportate de placa video şi monitor determină numărul de culori care pot fi afişate. La o adâncime de culoare de 24 de biţi, 8 biţi sunt alocaţi fiecărei culori primare - roşu, verde şi albastru. </a:t>
            </a:r>
            <a:endParaRPr lang="en-US" sz="2400" smtClean="0"/>
          </a:p>
          <a:p>
            <a:pPr marL="96838" indent="255588" eaLnBrk="1" hangingPunct="1"/>
            <a:endParaRPr lang="en-US" sz="2400" smtClean="0">
              <a:latin typeface="Times New Roman" pitchFamily="18" charset="0"/>
            </a:endParaRPr>
          </a:p>
          <a:p>
            <a:pPr marL="96838" indent="255588" eaLnBrk="1" hangingPunct="1"/>
            <a:endParaRPr lang="ru-RU" smtClean="0"/>
          </a:p>
        </p:txBody>
      </p:sp>
      <p:pic>
        <p:nvPicPr>
          <p:cNvPr id="36868" name="Picture 2" descr="Ostendo 43 Inch CRVD Gaming Monitor"/>
          <p:cNvPicPr>
            <a:picLocks noChangeAspect="1" noChangeArrowheads="1"/>
          </p:cNvPicPr>
          <p:nvPr/>
        </p:nvPicPr>
        <p:blipFill>
          <a:blip r:embed="rId2" cstate="print"/>
          <a:srcRect/>
          <a:stretch>
            <a:fillRect/>
          </a:stretch>
        </p:blipFill>
        <p:spPr bwMode="auto">
          <a:xfrm>
            <a:off x="2555875" y="4948238"/>
            <a:ext cx="2808288" cy="1909762"/>
          </a:xfrm>
          <a:prstGeom prst="rect">
            <a:avLst/>
          </a:prstGeom>
          <a:noFill/>
          <a:ln w="9525">
            <a:noFill/>
            <a:miter lim="800000"/>
            <a:headEnd/>
            <a:tailEnd/>
          </a:ln>
        </p:spPr>
      </p:pic>
      <p:sp>
        <p:nvSpPr>
          <p:cNvPr id="6" name="Action Button: Back or Previous 5">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7" name="Action Button: Home 6">
            <a:hlinkClick r:id="rId3"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Action Button: Forward or Next 7">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pic>
        <p:nvPicPr>
          <p:cNvPr id="10" name="Picture 1"/>
          <p:cNvPicPr>
            <a:picLocks noChangeAspect="1" noChangeArrowheads="1"/>
          </p:cNvPicPr>
          <p:nvPr/>
        </p:nvPicPr>
        <p:blipFill>
          <a:blip r:embed="rId4" cstate="print"/>
          <a:srcRect/>
          <a:stretch>
            <a:fillRect/>
          </a:stretch>
        </p:blipFill>
        <p:spPr bwMode="auto">
          <a:xfrm>
            <a:off x="7802563" y="0"/>
            <a:ext cx="1341437" cy="1341438"/>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8)">
                                      <p:cBhvr>
                                        <p:cTn id="7" dur="2000"/>
                                        <p:tgtEl>
                                          <p:spTgt spid="10"/>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animEffect transition="in" filter="wipe(up)">
                                      <p:cBhvr>
                                        <p:cTn id="11" dur="2000"/>
                                        <p:tgtEl>
                                          <p:spTgt spid="36867">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animEffect transition="in" filter="wipe(up)">
                                      <p:cBhvr>
                                        <p:cTn id="15" dur="2000"/>
                                        <p:tgtEl>
                                          <p:spTgt spid="36867">
                                            <p:txEl>
                                              <p:pRg st="1" end="1"/>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Effect transition="in" filter="wipe(up)">
                                      <p:cBhvr>
                                        <p:cTn id="19" dur="2000"/>
                                        <p:tgtEl>
                                          <p:spTgt spid="36867">
                                            <p:txEl>
                                              <p:pRg st="2" end="2"/>
                                            </p:txEl>
                                          </p:spTgt>
                                        </p:tgtEl>
                                      </p:cBhvr>
                                    </p:animEffect>
                                  </p:childTnLst>
                                </p:cTn>
                              </p:par>
                            </p:childTnLst>
                          </p:cTn>
                        </p:par>
                        <p:par>
                          <p:cTn id="20" fill="hold">
                            <p:stCondLst>
                              <p:cond delay="8000"/>
                            </p:stCondLst>
                            <p:childTnLst>
                              <p:par>
                                <p:cTn id="21" presetID="19" presetClass="entr" presetSubtype="10" fill="hold" nodeType="afterEffect">
                                  <p:stCondLst>
                                    <p:cond delay="0"/>
                                  </p:stCondLst>
                                  <p:childTnLst>
                                    <p:set>
                                      <p:cBhvr>
                                        <p:cTn id="22" dur="1" fill="hold">
                                          <p:stCondLst>
                                            <p:cond delay="0"/>
                                          </p:stCondLst>
                                        </p:cTn>
                                        <p:tgtEl>
                                          <p:spTgt spid="36868"/>
                                        </p:tgtEl>
                                        <p:attrNameLst>
                                          <p:attrName>style.visibility</p:attrName>
                                        </p:attrNameLst>
                                      </p:cBhvr>
                                      <p:to>
                                        <p:strVal val="visible"/>
                                      </p:to>
                                    </p:set>
                                    <p:anim calcmode="lin" valueType="num">
                                      <p:cBhvr>
                                        <p:cTn id="23" dur="5000" fill="hold"/>
                                        <p:tgtEl>
                                          <p:spTgt spid="36868"/>
                                        </p:tgtEl>
                                        <p:attrNameLst>
                                          <p:attrName>ppt_w</p:attrName>
                                        </p:attrNameLst>
                                      </p:cBhvr>
                                      <p:tavLst>
                                        <p:tav tm="0" fmla="#ppt_w*sin(2.5*pi*$)">
                                          <p:val>
                                            <p:fltVal val="0"/>
                                          </p:val>
                                        </p:tav>
                                        <p:tav tm="100000">
                                          <p:val>
                                            <p:fltVal val="1"/>
                                          </p:val>
                                        </p:tav>
                                      </p:tavLst>
                                    </p:anim>
                                    <p:anim calcmode="lin" valueType="num">
                                      <p:cBhvr>
                                        <p:cTn id="24" dur="5000" fill="hold"/>
                                        <p:tgtEl>
                                          <p:spTgt spid="368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3132138" y="274638"/>
            <a:ext cx="2808287" cy="1143000"/>
          </a:xfrm>
        </p:spPr>
        <p:txBody>
          <a:bodyPr/>
          <a:lstStyle/>
          <a:p>
            <a:pPr algn="ctr" eaLnBrk="1" hangingPunct="1"/>
            <a:r>
              <a:rPr lang="en-US" sz="4400" i="1" smtClean="0">
                <a:solidFill>
                  <a:srgbClr val="C00000"/>
                </a:solidFill>
                <a:latin typeface="Times New Roman" pitchFamily="18" charset="0"/>
                <a:cs typeface="Times New Roman" pitchFamily="18" charset="0"/>
              </a:rPr>
              <a:t>Tastatura </a:t>
            </a:r>
            <a:endParaRPr lang="ru-RU" sz="4400" i="1" smtClean="0">
              <a:solidFill>
                <a:srgbClr val="C00000"/>
              </a:solidFill>
              <a:latin typeface="Times New Roman" pitchFamily="18" charset="0"/>
              <a:cs typeface="Times New Roman" pitchFamily="18" charset="0"/>
            </a:endParaRPr>
          </a:p>
        </p:txBody>
      </p:sp>
      <p:sp>
        <p:nvSpPr>
          <p:cNvPr id="37891" name="Rectangle 3"/>
          <p:cNvSpPr>
            <a:spLocks noGrp="1" noChangeArrowheads="1"/>
          </p:cNvSpPr>
          <p:nvPr>
            <p:ph sz="quarter" idx="1"/>
          </p:nvPr>
        </p:nvSpPr>
        <p:spPr>
          <a:xfrm>
            <a:off x="457200" y="1600200"/>
            <a:ext cx="8075613" cy="2189163"/>
          </a:xfrm>
        </p:spPr>
        <p:txBody>
          <a:bodyPr/>
          <a:lstStyle/>
          <a:p>
            <a:pPr marL="96838" indent="255588" algn="just" eaLnBrk="1" hangingPunct="1">
              <a:buFont typeface="Wingdings 2" pitchFamily="18" charset="2"/>
              <a:buNone/>
            </a:pPr>
            <a:r>
              <a:rPr lang="fr-FR" sz="2400" smtClean="0">
                <a:latin typeface="Times New Roman" pitchFamily="18" charset="0"/>
              </a:rPr>
              <a:t>Tastatura este echipamentul principal de introducere a datelor în calculator. Se prezintă ca o colecţie de taste  pentru litere, cifre şi semne speciale precum şi o serie de taste funcţionale, </a:t>
            </a:r>
            <a:r>
              <a:rPr lang="ro-RO" sz="2400" smtClean="0">
                <a:latin typeface="Times New Roman" pitchFamily="18" charset="0"/>
              </a:rPr>
              <a:t>speciale, direcţionale, </a:t>
            </a:r>
            <a:r>
              <a:rPr lang="fr-FR" sz="2400" smtClean="0">
                <a:latin typeface="Times New Roman" pitchFamily="18" charset="0"/>
              </a:rPr>
              <a:t>grupate ergonomic. </a:t>
            </a:r>
          </a:p>
          <a:p>
            <a:pPr lvl="1" algn="just" eaLnBrk="1" hangingPunct="1">
              <a:lnSpc>
                <a:spcPct val="80000"/>
              </a:lnSpc>
            </a:pPr>
            <a:endParaRPr lang="en-US" sz="2000" smtClean="0"/>
          </a:p>
        </p:txBody>
      </p:sp>
      <p:pic>
        <p:nvPicPr>
          <p:cNvPr id="37892" name="Picture 6" descr="tastatura"/>
          <p:cNvPicPr>
            <a:picLocks noChangeAspect="1" noChangeArrowheads="1"/>
          </p:cNvPicPr>
          <p:nvPr/>
        </p:nvPicPr>
        <p:blipFill>
          <a:blip r:embed="rId2" cstate="print"/>
          <a:srcRect/>
          <a:stretch>
            <a:fillRect/>
          </a:stretch>
        </p:blipFill>
        <p:spPr bwMode="auto">
          <a:xfrm rot="-705278">
            <a:off x="104775" y="203200"/>
            <a:ext cx="2124075" cy="1249363"/>
          </a:xfrm>
          <a:prstGeom prst="rect">
            <a:avLst/>
          </a:prstGeom>
          <a:noFill/>
          <a:ln w="9525">
            <a:noFill/>
            <a:miter lim="800000"/>
            <a:headEnd/>
            <a:tailEnd/>
          </a:ln>
        </p:spPr>
      </p:pic>
      <p:pic>
        <p:nvPicPr>
          <p:cNvPr id="37893" name="Picture 8" descr="comp6_e0"/>
          <p:cNvPicPr>
            <a:picLocks noChangeAspect="1" noChangeArrowheads="1" noCrop="1"/>
          </p:cNvPicPr>
          <p:nvPr/>
        </p:nvPicPr>
        <p:blipFill>
          <a:blip r:embed="rId3" cstate="print"/>
          <a:srcRect/>
          <a:stretch>
            <a:fillRect/>
          </a:stretch>
        </p:blipFill>
        <p:spPr bwMode="auto">
          <a:xfrm rot="-282313">
            <a:off x="3657600" y="3489325"/>
            <a:ext cx="3013075" cy="2759075"/>
          </a:xfrm>
          <a:prstGeom prst="rect">
            <a:avLst/>
          </a:prstGeom>
          <a:noFill/>
          <a:ln w="9525">
            <a:noFill/>
            <a:miter lim="800000"/>
            <a:headEnd/>
            <a:tailEnd/>
          </a:ln>
        </p:spPr>
      </p:pic>
      <p:pic>
        <p:nvPicPr>
          <p:cNvPr id="37894" name="Picture 4" descr="738486664[1]"/>
          <p:cNvPicPr>
            <a:picLocks noChangeAspect="1" noChangeArrowheads="1"/>
          </p:cNvPicPr>
          <p:nvPr/>
        </p:nvPicPr>
        <p:blipFill>
          <a:blip r:embed="rId4" cstate="print"/>
          <a:srcRect/>
          <a:stretch>
            <a:fillRect/>
          </a:stretch>
        </p:blipFill>
        <p:spPr bwMode="auto">
          <a:xfrm rot="895813">
            <a:off x="644525" y="4229100"/>
            <a:ext cx="2528888" cy="1711325"/>
          </a:xfrm>
          <a:prstGeom prst="rect">
            <a:avLst/>
          </a:prstGeom>
          <a:noFill/>
          <a:ln w="9525">
            <a:noFill/>
            <a:miter lim="800000"/>
            <a:headEnd/>
            <a:tailEnd/>
          </a:ln>
        </p:spPr>
      </p:pic>
      <p:pic>
        <p:nvPicPr>
          <p:cNvPr id="37895" name="Picture 8" descr="ciudata_stanga"/>
          <p:cNvPicPr>
            <a:picLocks noChangeAspect="1" noChangeArrowheads="1"/>
          </p:cNvPicPr>
          <p:nvPr/>
        </p:nvPicPr>
        <p:blipFill>
          <a:blip r:embed="rId5" cstate="print"/>
          <a:srcRect/>
          <a:stretch>
            <a:fillRect/>
          </a:stretch>
        </p:blipFill>
        <p:spPr bwMode="auto">
          <a:xfrm rot="-2143849">
            <a:off x="7042150" y="3541713"/>
            <a:ext cx="1846263" cy="1470025"/>
          </a:xfrm>
          <a:prstGeom prst="rect">
            <a:avLst/>
          </a:prstGeom>
          <a:noFill/>
          <a:ln w="9525">
            <a:noFill/>
            <a:miter lim="800000"/>
            <a:headEnd/>
            <a:tailEnd/>
          </a:ln>
        </p:spPr>
      </p:pic>
      <p:sp>
        <p:nvSpPr>
          <p:cNvPr id="9" name="Action Button: Back or Previous 8">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0" name="Action Button: Home 9">
            <a:hlinkClick r:id="rId6"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1" name="Action Button: Forward or Next 10">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trips(downRight)">
                                      <p:cBhvr>
                                        <p:cTn id="7" dur="2000"/>
                                        <p:tgtEl>
                                          <p:spTgt spid="37890"/>
                                        </p:tgtEl>
                                      </p:cBhvr>
                                    </p:animEffect>
                                  </p:childTnLst>
                                </p:cTn>
                              </p:par>
                            </p:childTnLst>
                          </p:cTn>
                        </p:par>
                        <p:par>
                          <p:cTn id="8" fill="hold">
                            <p:stCondLst>
                              <p:cond delay="2000"/>
                            </p:stCondLst>
                            <p:childTnLst>
                              <p:par>
                                <p:cTn id="9" presetID="30" presetClass="entr" presetSubtype="0" fill="hold" nodeType="afterEffect">
                                  <p:stCondLst>
                                    <p:cond delay="0"/>
                                  </p:stCondLst>
                                  <p:childTnLst>
                                    <p:set>
                                      <p:cBhvr>
                                        <p:cTn id="10" dur="1" fill="hold">
                                          <p:stCondLst>
                                            <p:cond delay="0"/>
                                          </p:stCondLst>
                                        </p:cTn>
                                        <p:tgtEl>
                                          <p:spTgt spid="37892"/>
                                        </p:tgtEl>
                                        <p:attrNameLst>
                                          <p:attrName>style.visibility</p:attrName>
                                        </p:attrNameLst>
                                      </p:cBhvr>
                                      <p:to>
                                        <p:strVal val="visible"/>
                                      </p:to>
                                    </p:set>
                                    <p:animEffect transition="in" filter="fade">
                                      <p:cBhvr>
                                        <p:cTn id="11" dur="1600" decel="100000"/>
                                        <p:tgtEl>
                                          <p:spTgt spid="37892"/>
                                        </p:tgtEl>
                                      </p:cBhvr>
                                    </p:animEffect>
                                    <p:anim calcmode="lin" valueType="num">
                                      <p:cBhvr>
                                        <p:cTn id="12" dur="1600" decel="100000" fill="hold"/>
                                        <p:tgtEl>
                                          <p:spTgt spid="37892"/>
                                        </p:tgtEl>
                                        <p:attrNameLst>
                                          <p:attrName>style.rotation</p:attrName>
                                        </p:attrNameLst>
                                      </p:cBhvr>
                                      <p:tavLst>
                                        <p:tav tm="0">
                                          <p:val>
                                            <p:fltVal val="-90"/>
                                          </p:val>
                                        </p:tav>
                                        <p:tav tm="100000">
                                          <p:val>
                                            <p:fltVal val="0"/>
                                          </p:val>
                                        </p:tav>
                                      </p:tavLst>
                                    </p:anim>
                                    <p:anim calcmode="lin" valueType="num">
                                      <p:cBhvr>
                                        <p:cTn id="13" dur="1600" decel="100000" fill="hold"/>
                                        <p:tgtEl>
                                          <p:spTgt spid="37892"/>
                                        </p:tgtEl>
                                        <p:attrNameLst>
                                          <p:attrName>ppt_x</p:attrName>
                                        </p:attrNameLst>
                                      </p:cBhvr>
                                      <p:tavLst>
                                        <p:tav tm="0">
                                          <p:val>
                                            <p:strVal val="#ppt_x+0.4"/>
                                          </p:val>
                                        </p:tav>
                                        <p:tav tm="100000">
                                          <p:val>
                                            <p:strVal val="#ppt_x-0.05"/>
                                          </p:val>
                                        </p:tav>
                                      </p:tavLst>
                                    </p:anim>
                                    <p:anim calcmode="lin" valueType="num">
                                      <p:cBhvr>
                                        <p:cTn id="14" dur="1600" decel="100000" fill="hold"/>
                                        <p:tgtEl>
                                          <p:spTgt spid="37892"/>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37892"/>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37892"/>
                                        </p:tgtEl>
                                        <p:attrNameLst>
                                          <p:attrName>ppt_y</p:attrName>
                                        </p:attrNameLst>
                                      </p:cBhvr>
                                      <p:tavLst>
                                        <p:tav tm="0">
                                          <p:val>
                                            <p:strVal val="#ppt_y+0.1"/>
                                          </p:val>
                                        </p:tav>
                                        <p:tav tm="100000">
                                          <p:val>
                                            <p:strVal val="#ppt_y"/>
                                          </p:val>
                                        </p:tav>
                                      </p:tavLst>
                                    </p:anim>
                                  </p:childTnLst>
                                </p:cTn>
                              </p:par>
                            </p:childTnLst>
                          </p:cTn>
                        </p:par>
                        <p:par>
                          <p:cTn id="17" fill="hold">
                            <p:stCondLst>
                              <p:cond delay="4000"/>
                            </p:stCondLst>
                            <p:childTnLst>
                              <p:par>
                                <p:cTn id="18" presetID="58" presetClass="entr" presetSubtype="0" accel="100000" fill="hold" grpId="0" nodeType="afterEffect">
                                  <p:stCondLst>
                                    <p:cond delay="0"/>
                                  </p:stCondLst>
                                  <p:childTnLst>
                                    <p:set>
                                      <p:cBhvr>
                                        <p:cTn id="19" dur="1" fill="hold">
                                          <p:stCondLst>
                                            <p:cond delay="0"/>
                                          </p:stCondLst>
                                        </p:cTn>
                                        <p:tgtEl>
                                          <p:spTgt spid="37891">
                                            <p:txEl>
                                              <p:pRg st="0" end="0"/>
                                            </p:txEl>
                                          </p:spTgt>
                                        </p:tgtEl>
                                        <p:attrNameLst>
                                          <p:attrName>style.visibility</p:attrName>
                                        </p:attrNameLst>
                                      </p:cBhvr>
                                      <p:to>
                                        <p:strVal val="visible"/>
                                      </p:to>
                                    </p:set>
                                    <p:anim calcmode="lin" valueType="num">
                                      <p:cBhvr>
                                        <p:cTn id="20" dur="3000" fill="hold"/>
                                        <p:tgtEl>
                                          <p:spTgt spid="37891">
                                            <p:txEl>
                                              <p:pRg st="0" end="0"/>
                                            </p:txEl>
                                          </p:spTgt>
                                        </p:tgtEl>
                                        <p:attrNameLst>
                                          <p:attrName>ppt_w</p:attrName>
                                        </p:attrNameLst>
                                      </p:cBhvr>
                                      <p:tavLst>
                                        <p:tav tm="0">
                                          <p:val>
                                            <p:strVal val="#ppt_w*2.5"/>
                                          </p:val>
                                        </p:tav>
                                        <p:tav tm="100000">
                                          <p:val>
                                            <p:strVal val="#ppt_w"/>
                                          </p:val>
                                        </p:tav>
                                      </p:tavLst>
                                    </p:anim>
                                    <p:anim calcmode="lin" valueType="num">
                                      <p:cBhvr>
                                        <p:cTn id="21" dur="3000" fill="hold"/>
                                        <p:tgtEl>
                                          <p:spTgt spid="37891">
                                            <p:txEl>
                                              <p:pRg st="0" end="0"/>
                                            </p:txEl>
                                          </p:spTgt>
                                        </p:tgtEl>
                                        <p:attrNameLst>
                                          <p:attrName>ppt_h</p:attrName>
                                        </p:attrNameLst>
                                      </p:cBhvr>
                                      <p:tavLst>
                                        <p:tav tm="0">
                                          <p:val>
                                            <p:strVal val="#ppt_h*0.01"/>
                                          </p:val>
                                        </p:tav>
                                        <p:tav tm="100000">
                                          <p:val>
                                            <p:strVal val="#ppt_h"/>
                                          </p:val>
                                        </p:tav>
                                      </p:tavLst>
                                    </p:anim>
                                    <p:anim calcmode="lin" valueType="num">
                                      <p:cBhvr>
                                        <p:cTn id="22" dur="3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23" dur="3000" fill="hold"/>
                                        <p:tgtEl>
                                          <p:spTgt spid="37891">
                                            <p:txEl>
                                              <p:pRg st="0" end="0"/>
                                            </p:txEl>
                                          </p:spTgt>
                                        </p:tgtEl>
                                        <p:attrNameLst>
                                          <p:attrName>ppt_y</p:attrName>
                                        </p:attrNameLst>
                                      </p:cBhvr>
                                      <p:tavLst>
                                        <p:tav tm="0">
                                          <p:val>
                                            <p:strVal val="#ppt_h+1"/>
                                          </p:val>
                                        </p:tav>
                                        <p:tav tm="100000">
                                          <p:val>
                                            <p:strVal val="#ppt_y"/>
                                          </p:val>
                                        </p:tav>
                                      </p:tavLst>
                                    </p:anim>
                                    <p:animEffect transition="in" filter="fade">
                                      <p:cBhvr>
                                        <p:cTn id="24" dur="3000"/>
                                        <p:tgtEl>
                                          <p:spTgt spid="37891">
                                            <p:txEl>
                                              <p:pRg st="0" end="0"/>
                                            </p:txEl>
                                          </p:spTgt>
                                        </p:tgtEl>
                                      </p:cBhvr>
                                    </p:animEffect>
                                  </p:childTnLst>
                                </p:cTn>
                              </p:par>
                            </p:childTnLst>
                          </p:cTn>
                        </p:par>
                        <p:par>
                          <p:cTn id="25" fill="hold">
                            <p:stCondLst>
                              <p:cond delay="7000"/>
                            </p:stCondLst>
                            <p:childTnLst>
                              <p:par>
                                <p:cTn id="26" presetID="52" presetClass="entr" presetSubtype="0" fill="hold" nodeType="afterEffect">
                                  <p:stCondLst>
                                    <p:cond delay="0"/>
                                  </p:stCondLst>
                                  <p:childTnLst>
                                    <p:set>
                                      <p:cBhvr>
                                        <p:cTn id="27" dur="1" fill="hold">
                                          <p:stCondLst>
                                            <p:cond delay="0"/>
                                          </p:stCondLst>
                                        </p:cTn>
                                        <p:tgtEl>
                                          <p:spTgt spid="37894"/>
                                        </p:tgtEl>
                                        <p:attrNameLst>
                                          <p:attrName>style.visibility</p:attrName>
                                        </p:attrNameLst>
                                      </p:cBhvr>
                                      <p:to>
                                        <p:strVal val="visible"/>
                                      </p:to>
                                    </p:set>
                                    <p:animScale>
                                      <p:cBhvr>
                                        <p:cTn id="28" dur="2000" decel="50000" fill="hold">
                                          <p:stCondLst>
                                            <p:cond delay="0"/>
                                          </p:stCondLst>
                                        </p:cTn>
                                        <p:tgtEl>
                                          <p:spTgt spid="378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37894"/>
                                        </p:tgtEl>
                                        <p:attrNameLst>
                                          <p:attrName>ppt_x</p:attrName>
                                          <p:attrName>ppt_y</p:attrName>
                                        </p:attrNameLst>
                                      </p:cBhvr>
                                    </p:animMotion>
                                    <p:animEffect transition="in" filter="fade">
                                      <p:cBhvr>
                                        <p:cTn id="30" dur="2000"/>
                                        <p:tgtEl>
                                          <p:spTgt spid="37894"/>
                                        </p:tgtEl>
                                      </p:cBhvr>
                                    </p:animEffect>
                                  </p:childTnLst>
                                </p:cTn>
                              </p:par>
                            </p:childTnLst>
                          </p:cTn>
                        </p:par>
                        <p:par>
                          <p:cTn id="31" fill="hold">
                            <p:stCondLst>
                              <p:cond delay="9000"/>
                            </p:stCondLst>
                            <p:childTnLst>
                              <p:par>
                                <p:cTn id="32" presetID="34" presetClass="entr" presetSubtype="0" fill="hold" nodeType="afterEffect">
                                  <p:stCondLst>
                                    <p:cond delay="0"/>
                                  </p:stCondLst>
                                  <p:childTnLst>
                                    <p:set>
                                      <p:cBhvr>
                                        <p:cTn id="33" dur="1" fill="hold">
                                          <p:stCondLst>
                                            <p:cond delay="0"/>
                                          </p:stCondLst>
                                        </p:cTn>
                                        <p:tgtEl>
                                          <p:spTgt spid="37895"/>
                                        </p:tgtEl>
                                        <p:attrNameLst>
                                          <p:attrName>style.visibility</p:attrName>
                                        </p:attrNameLst>
                                      </p:cBhvr>
                                      <p:to>
                                        <p:strVal val="visible"/>
                                      </p:to>
                                    </p:set>
                                    <p:anim from="(-#ppt_w/2)" to="(#ppt_x)" calcmode="lin" valueType="num">
                                      <p:cBhvr>
                                        <p:cTn id="34" dur="600" fill="hold">
                                          <p:stCondLst>
                                            <p:cond delay="0"/>
                                          </p:stCondLst>
                                        </p:cTn>
                                        <p:tgtEl>
                                          <p:spTgt spid="37895"/>
                                        </p:tgtEl>
                                        <p:attrNameLst>
                                          <p:attrName>ppt_x</p:attrName>
                                        </p:attrNameLst>
                                      </p:cBhvr>
                                    </p:anim>
                                    <p:anim from="0" to="-1.0" calcmode="lin" valueType="num">
                                      <p:cBhvr>
                                        <p:cTn id="35" dur="200" decel="50000" autoRev="1" fill="hold">
                                          <p:stCondLst>
                                            <p:cond delay="600"/>
                                          </p:stCondLst>
                                        </p:cTn>
                                        <p:tgtEl>
                                          <p:spTgt spid="37895"/>
                                        </p:tgtEl>
                                        <p:attrNameLst>
                                          <p:attrName>xshear</p:attrName>
                                        </p:attrNameLst>
                                      </p:cBhvr>
                                    </p:anim>
                                    <p:animScale>
                                      <p:cBhvr>
                                        <p:cTn id="36" dur="200" decel="100000" autoRev="1" fill="hold">
                                          <p:stCondLst>
                                            <p:cond delay="600"/>
                                          </p:stCondLst>
                                        </p:cTn>
                                        <p:tgtEl>
                                          <p:spTgt spid="37895"/>
                                        </p:tgtEl>
                                      </p:cBhvr>
                                      <p:from x="100000" y="100000"/>
                                      <p:to x="80000" y="100000"/>
                                    </p:animScale>
                                    <p:anim by="(#ppt_h/3+#ppt_w*0.1)" calcmode="lin" valueType="num">
                                      <p:cBhvr additive="sum">
                                        <p:cTn id="37" dur="200" decel="100000" autoRev="1" fill="hold">
                                          <p:stCondLst>
                                            <p:cond delay="600"/>
                                          </p:stCondLst>
                                        </p:cTn>
                                        <p:tgtEl>
                                          <p:spTgt spid="37895"/>
                                        </p:tgtEl>
                                        <p:attrNameLst>
                                          <p:attrName>ppt_x</p:attrName>
                                        </p:attrNameLst>
                                      </p:cBhvr>
                                    </p:anim>
                                  </p:childTnLst>
                                </p:cTn>
                              </p:par>
                            </p:childTnLst>
                          </p:cTn>
                        </p:par>
                        <p:par>
                          <p:cTn id="38" fill="hold">
                            <p:stCondLst>
                              <p:cond delay="10000"/>
                            </p:stCondLst>
                            <p:childTnLst>
                              <p:par>
                                <p:cTn id="39" presetID="15" presetClass="entr" presetSubtype="0" fill="hold" nodeType="afterEffect">
                                  <p:stCondLst>
                                    <p:cond delay="0"/>
                                  </p:stCondLst>
                                  <p:childTnLst>
                                    <p:set>
                                      <p:cBhvr>
                                        <p:cTn id="40" dur="1" fill="hold">
                                          <p:stCondLst>
                                            <p:cond delay="0"/>
                                          </p:stCondLst>
                                        </p:cTn>
                                        <p:tgtEl>
                                          <p:spTgt spid="37893"/>
                                        </p:tgtEl>
                                        <p:attrNameLst>
                                          <p:attrName>style.visibility</p:attrName>
                                        </p:attrNameLst>
                                      </p:cBhvr>
                                      <p:to>
                                        <p:strVal val="visible"/>
                                      </p:to>
                                    </p:set>
                                    <p:anim calcmode="lin" valueType="num">
                                      <p:cBhvr>
                                        <p:cTn id="41" dur="2000" fill="hold"/>
                                        <p:tgtEl>
                                          <p:spTgt spid="37893"/>
                                        </p:tgtEl>
                                        <p:attrNameLst>
                                          <p:attrName>ppt_w</p:attrName>
                                        </p:attrNameLst>
                                      </p:cBhvr>
                                      <p:tavLst>
                                        <p:tav tm="0">
                                          <p:val>
                                            <p:fltVal val="0"/>
                                          </p:val>
                                        </p:tav>
                                        <p:tav tm="100000">
                                          <p:val>
                                            <p:strVal val="#ppt_w"/>
                                          </p:val>
                                        </p:tav>
                                      </p:tavLst>
                                    </p:anim>
                                    <p:anim calcmode="lin" valueType="num">
                                      <p:cBhvr>
                                        <p:cTn id="42" dur="2000" fill="hold"/>
                                        <p:tgtEl>
                                          <p:spTgt spid="37893"/>
                                        </p:tgtEl>
                                        <p:attrNameLst>
                                          <p:attrName>ppt_h</p:attrName>
                                        </p:attrNameLst>
                                      </p:cBhvr>
                                      <p:tavLst>
                                        <p:tav tm="0">
                                          <p:val>
                                            <p:fltVal val="0"/>
                                          </p:val>
                                        </p:tav>
                                        <p:tav tm="100000">
                                          <p:val>
                                            <p:strVal val="#ppt_h"/>
                                          </p:val>
                                        </p:tav>
                                      </p:tavLst>
                                    </p:anim>
                                    <p:anim calcmode="lin" valueType="num">
                                      <p:cBhvr>
                                        <p:cTn id="43" dur="2000" fill="hold"/>
                                        <p:tgtEl>
                                          <p:spTgt spid="37893"/>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378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68313" y="188913"/>
            <a:ext cx="8229600" cy="738187"/>
          </a:xfrm>
        </p:spPr>
        <p:txBody>
          <a:bodyPr>
            <a:normAutofit fontScale="90000"/>
          </a:bodyPr>
          <a:lstStyle/>
          <a:p>
            <a:pPr algn="ctr" eaLnBrk="1" hangingPunct="1"/>
            <a:r>
              <a:rPr lang="ro-RO" sz="4400" i="1" smtClean="0">
                <a:solidFill>
                  <a:srgbClr val="7030A0"/>
                </a:solidFill>
                <a:latin typeface="Times New Roman" pitchFamily="18" charset="0"/>
                <a:cs typeface="Times New Roman" pitchFamily="18" charset="0"/>
              </a:rPr>
              <a:t>Clasificarea tastaturilor:</a:t>
            </a:r>
            <a:endParaRPr lang="ru-RU" sz="4400" i="1" smtClean="0">
              <a:solidFill>
                <a:srgbClr val="7030A0"/>
              </a:solidFill>
              <a:latin typeface="Times New Roman" pitchFamily="18" charset="0"/>
              <a:cs typeface="Times New Roman" pitchFamily="18" charset="0"/>
            </a:endParaRPr>
          </a:p>
        </p:txBody>
      </p:sp>
      <p:sp>
        <p:nvSpPr>
          <p:cNvPr id="38915" name="Содержимое 2"/>
          <p:cNvSpPr>
            <a:spLocks noGrp="1"/>
          </p:cNvSpPr>
          <p:nvPr>
            <p:ph sz="quarter" idx="1"/>
          </p:nvPr>
        </p:nvSpPr>
        <p:spPr>
          <a:xfrm>
            <a:off x="468313" y="1052513"/>
            <a:ext cx="8229600" cy="3889375"/>
          </a:xfrm>
        </p:spPr>
        <p:txBody>
          <a:bodyPr/>
          <a:lstStyle/>
          <a:p>
            <a:pPr marL="96838" indent="255588" algn="just" eaLnBrk="1" hangingPunct="1">
              <a:buFont typeface="Wingdings 2" pitchFamily="18" charset="2"/>
              <a:buNone/>
            </a:pPr>
            <a:r>
              <a:rPr lang="fr-FR" sz="2400" smtClean="0">
                <a:latin typeface="Times New Roman" pitchFamily="18" charset="0"/>
              </a:rPr>
              <a:t>In funcţie de numărul de taste, există în prezent mai multe tipuri de tastaturi:</a:t>
            </a:r>
            <a:endParaRPr lang="en-US" sz="2400" smtClean="0">
              <a:latin typeface="Times New Roman" pitchFamily="18" charset="0"/>
            </a:endParaRPr>
          </a:p>
          <a:p>
            <a:pPr marL="96838" indent="255588" algn="just" eaLnBrk="1" hangingPunct="1">
              <a:buFont typeface="Wingdings" pitchFamily="2" charset="2"/>
              <a:buChar char="ü"/>
            </a:pPr>
            <a:r>
              <a:rPr lang="fr-FR" sz="2400" smtClean="0">
                <a:latin typeface="Times New Roman" pitchFamily="18" charset="0"/>
              </a:rPr>
              <a:t>varianta originală pentru calculatoare personale, cu </a:t>
            </a:r>
            <a:r>
              <a:rPr lang="ro-RO" sz="2400" smtClean="0">
                <a:latin typeface="Times New Roman" pitchFamily="18" charset="0"/>
              </a:rPr>
              <a:t>84</a:t>
            </a:r>
            <a:r>
              <a:rPr lang="fr-FR" sz="2400" smtClean="0">
                <a:latin typeface="Times New Roman" pitchFamily="18" charset="0"/>
              </a:rPr>
              <a:t> de taste,</a:t>
            </a:r>
            <a:r>
              <a:rPr lang="en-US" sz="2400" smtClean="0">
                <a:latin typeface="Times New Roman" pitchFamily="18" charset="0"/>
              </a:rPr>
              <a:t> </a:t>
            </a:r>
          </a:p>
          <a:p>
            <a:pPr marL="96838" indent="255588" algn="just" eaLnBrk="1" hangingPunct="1">
              <a:buFont typeface="Wingdings" pitchFamily="2" charset="2"/>
              <a:buChar char="ü"/>
            </a:pPr>
            <a:r>
              <a:rPr lang="fr-FR" sz="2400" smtClean="0">
                <a:latin typeface="Times New Roman" pitchFamily="18" charset="0"/>
              </a:rPr>
              <a:t>tastatura AT, de asemenea cu </a:t>
            </a:r>
            <a:r>
              <a:rPr lang="ro-RO" sz="2400" smtClean="0">
                <a:latin typeface="Times New Roman" pitchFamily="18" charset="0"/>
              </a:rPr>
              <a:t>84</a:t>
            </a:r>
            <a:r>
              <a:rPr lang="fr-FR" sz="2400" smtClean="0">
                <a:latin typeface="Times New Roman" pitchFamily="18" charset="0"/>
              </a:rPr>
              <a:t> de taste,</a:t>
            </a:r>
            <a:r>
              <a:rPr lang="en-US" sz="2400" smtClean="0">
                <a:latin typeface="Times New Roman" pitchFamily="18" charset="0"/>
              </a:rPr>
              <a:t> </a:t>
            </a:r>
          </a:p>
          <a:p>
            <a:pPr marL="96838" indent="255588" algn="just" eaLnBrk="1" hangingPunct="1">
              <a:buFont typeface="Wingdings" pitchFamily="2" charset="2"/>
              <a:buChar char="ü"/>
            </a:pPr>
            <a:r>
              <a:rPr lang="fr-FR" sz="2400" smtClean="0">
                <a:latin typeface="Times New Roman" pitchFamily="18" charset="0"/>
              </a:rPr>
              <a:t>tastatura extinsă, cu 101 taste.</a:t>
            </a:r>
            <a:r>
              <a:rPr lang="en-US" sz="2400" smtClean="0">
                <a:latin typeface="Times New Roman" pitchFamily="18" charset="0"/>
              </a:rPr>
              <a:t> </a:t>
            </a:r>
          </a:p>
          <a:p>
            <a:pPr marL="96838" indent="255588" algn="just" eaLnBrk="1" hangingPunct="1">
              <a:buFont typeface="Wingdings" pitchFamily="2" charset="2"/>
              <a:buChar char="ü"/>
            </a:pPr>
            <a:r>
              <a:rPr lang="fr-FR" sz="2400" smtClean="0">
                <a:latin typeface="Times New Roman" pitchFamily="18" charset="0"/>
              </a:rPr>
              <a:t>Acestea diferă între ele în modul de amplasare a tastelor </a:t>
            </a:r>
            <a:r>
              <a:rPr lang="fr-FR" sz="2400" i="1" smtClean="0">
                <a:latin typeface="Times New Roman" pitchFamily="18" charset="0"/>
              </a:rPr>
              <a:t>„</a:t>
            </a:r>
            <a:r>
              <a:rPr lang="ro-RO" sz="2400" i="1" smtClean="0">
                <a:latin typeface="Times New Roman" pitchFamily="18" charset="0"/>
              </a:rPr>
              <a:t>Control</a:t>
            </a:r>
            <a:r>
              <a:rPr lang="fr-FR" sz="2400" i="1" smtClean="0">
                <a:latin typeface="Times New Roman" pitchFamily="18" charset="0"/>
              </a:rPr>
              <a:t>”, „R</a:t>
            </a:r>
            <a:r>
              <a:rPr lang="ro-RO" sz="2400" i="1" smtClean="0">
                <a:latin typeface="Times New Roman" pitchFamily="18" charset="0"/>
              </a:rPr>
              <a:t>eturn</a:t>
            </a:r>
            <a:r>
              <a:rPr lang="fr-FR" sz="2400" i="1" smtClean="0">
                <a:latin typeface="Times New Roman" pitchFamily="18" charset="0"/>
              </a:rPr>
              <a:t>” şi „Shift”.</a:t>
            </a:r>
            <a:endParaRPr lang="fr-FR" sz="2400" smtClean="0">
              <a:latin typeface="Times New Roman" pitchFamily="18" charset="0"/>
            </a:endParaRPr>
          </a:p>
          <a:p>
            <a:pPr marL="96838" indent="255588" algn="just" eaLnBrk="1" hangingPunct="1">
              <a:buFont typeface="Wingdings" pitchFamily="2" charset="2"/>
              <a:buChar char="ü"/>
            </a:pPr>
            <a:r>
              <a:rPr lang="fr-FR" sz="2400" smtClean="0">
                <a:latin typeface="Times New Roman" pitchFamily="18" charset="0"/>
              </a:rPr>
              <a:t>Dispunerea standard a caracterelor pe tastatură poarta numele de „</a:t>
            </a:r>
            <a:r>
              <a:rPr lang="fr-FR" sz="2400" i="1" smtClean="0">
                <a:latin typeface="Times New Roman" pitchFamily="18" charset="0"/>
              </a:rPr>
              <a:t>QWERTY</a:t>
            </a:r>
            <a:r>
              <a:rPr lang="fr-FR" sz="2400" smtClean="0">
                <a:latin typeface="Times New Roman" pitchFamily="18" charset="0"/>
              </a:rPr>
              <a:t>”. </a:t>
            </a:r>
            <a:endParaRPr lang="ro-RO" sz="2400" smtClean="0">
              <a:latin typeface="Times New Roman" pitchFamily="18" charset="0"/>
            </a:endParaRPr>
          </a:p>
          <a:p>
            <a:pPr marL="96838" indent="255588" eaLnBrk="1" hangingPunct="1"/>
            <a:endParaRPr lang="ru-RU" smtClean="0"/>
          </a:p>
        </p:txBody>
      </p:sp>
      <p:pic>
        <p:nvPicPr>
          <p:cNvPr id="38916" name="Picture 7" descr="dubla"/>
          <p:cNvPicPr>
            <a:picLocks noChangeAspect="1" noChangeArrowheads="1"/>
          </p:cNvPicPr>
          <p:nvPr/>
        </p:nvPicPr>
        <p:blipFill>
          <a:blip r:embed="rId2" cstate="print"/>
          <a:srcRect/>
          <a:stretch>
            <a:fillRect/>
          </a:stretch>
        </p:blipFill>
        <p:spPr bwMode="auto">
          <a:xfrm rot="-927418">
            <a:off x="4664075" y="4694238"/>
            <a:ext cx="2689225" cy="1595437"/>
          </a:xfrm>
          <a:prstGeom prst="rect">
            <a:avLst/>
          </a:prstGeom>
          <a:noFill/>
          <a:ln w="9525">
            <a:noFill/>
            <a:miter lim="800000"/>
            <a:headEnd/>
            <a:tailEnd/>
          </a:ln>
        </p:spPr>
      </p:pic>
      <p:pic>
        <p:nvPicPr>
          <p:cNvPr id="38917" name="Picture 5" descr="altfel2"/>
          <p:cNvPicPr>
            <a:picLocks noChangeAspect="1" noChangeArrowheads="1"/>
          </p:cNvPicPr>
          <p:nvPr/>
        </p:nvPicPr>
        <p:blipFill>
          <a:blip r:embed="rId3" cstate="print"/>
          <a:srcRect/>
          <a:stretch>
            <a:fillRect/>
          </a:stretch>
        </p:blipFill>
        <p:spPr bwMode="auto">
          <a:xfrm rot="911806">
            <a:off x="1335088" y="5095875"/>
            <a:ext cx="2482850" cy="1462088"/>
          </a:xfrm>
          <a:prstGeom prst="rect">
            <a:avLst/>
          </a:prstGeom>
          <a:noFill/>
          <a:ln w="9525">
            <a:noFill/>
            <a:miter lim="800000"/>
            <a:headEnd/>
            <a:tailEnd/>
          </a:ln>
        </p:spPr>
      </p:pic>
      <p:sp>
        <p:nvSpPr>
          <p:cNvPr id="9" name="Action Button: Back or Previous 8">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0" name="Action Button: Home 9">
            <a:hlinkClick r:id="rId4"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1" name="Action Button: Forward or Next 10">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8914"/>
                                        </p:tgtEl>
                                        <p:attrNameLst>
                                          <p:attrName>ppt_y</p:attrName>
                                        </p:attrNameLst>
                                      </p:cBhvr>
                                      <p:tavLst>
                                        <p:tav tm="0">
                                          <p:val>
                                            <p:strVal val="#ppt_y"/>
                                          </p:val>
                                        </p:tav>
                                        <p:tav tm="100000">
                                          <p:val>
                                            <p:strVal val="#ppt_y"/>
                                          </p:val>
                                        </p:tav>
                                      </p:tavLst>
                                    </p:anim>
                                    <p:anim calcmode="lin" valueType="num">
                                      <p:cBhvr>
                                        <p:cTn id="9" dur="1000" fill="hold"/>
                                        <p:tgtEl>
                                          <p:spTgt spid="3891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89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8914"/>
                                        </p:tgtEl>
                                      </p:cBhvr>
                                    </p:animEffect>
                                  </p:childTnLst>
                                </p:cTn>
                              </p:par>
                            </p:childTnLst>
                          </p:cTn>
                        </p:par>
                        <p:par>
                          <p:cTn id="12" fill="hold">
                            <p:stCondLst>
                              <p:cond delay="3400"/>
                            </p:stCondLst>
                            <p:childTnLst>
                              <p:par>
                                <p:cTn id="13" presetID="34" presetClass="entr" presetSubtype="0" fill="hold" grpId="0" nodeType="after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8915">
                                            <p:txEl>
                                              <p:pRg st="0" end="0"/>
                                            </p:txEl>
                                          </p:spTgt>
                                        </p:tgtEl>
                                        <p:attrNameLst>
                                          <p:attrName>ppt_x</p:attrName>
                                        </p:attrNameLst>
                                      </p:cBhvr>
                                    </p:anim>
                                    <p:anim from="0" to="-1.0" calcmode="lin" valueType="num">
                                      <p:cBhvr>
                                        <p:cTn id="16" dur="200" decel="50000" autoRev="1" fill="hold">
                                          <p:stCondLst>
                                            <p:cond delay="600"/>
                                          </p:stCondLst>
                                        </p:cTn>
                                        <p:tgtEl>
                                          <p:spTgt spid="38915">
                                            <p:txEl>
                                              <p:pRg st="0" end="0"/>
                                            </p:txEl>
                                          </p:spTgt>
                                        </p:tgtEl>
                                        <p:attrNameLst>
                                          <p:attrName>xshear</p:attrName>
                                        </p:attrNameLst>
                                      </p:cBhvr>
                                    </p:anim>
                                    <p:animScale>
                                      <p:cBhvr>
                                        <p:cTn id="17" dur="200" decel="100000" autoRev="1" fill="hold">
                                          <p:stCondLst>
                                            <p:cond delay="600"/>
                                          </p:stCondLst>
                                        </p:cTn>
                                        <p:tgtEl>
                                          <p:spTgt spid="38915">
                                            <p:txEl>
                                              <p:pRg st="0" end="0"/>
                                            </p:txEl>
                                          </p:spTgt>
                                        </p:tgtEl>
                                      </p:cBhvr>
                                      <p:from x="100000" y="100000"/>
                                      <p:to x="80000" y="100000"/>
                                    </p:animScale>
                                    <p:anim by="(#ppt_h/3+#ppt_w*0.1)" calcmode="lin" valueType="num">
                                      <p:cBhvr additive="sum">
                                        <p:cTn id="18" dur="200" decel="100000" autoRev="1" fill="hold">
                                          <p:stCondLst>
                                            <p:cond delay="600"/>
                                          </p:stCondLst>
                                        </p:cTn>
                                        <p:tgtEl>
                                          <p:spTgt spid="38915">
                                            <p:txEl>
                                              <p:pRg st="0" end="0"/>
                                            </p:txEl>
                                          </p:spTgt>
                                        </p:tgtEl>
                                        <p:attrNameLst>
                                          <p:attrName>ppt_x</p:attrName>
                                        </p:attrNameLst>
                                      </p:cBhvr>
                                    </p:anim>
                                  </p:childTnLst>
                                </p:cTn>
                              </p:par>
                            </p:childTnLst>
                          </p:cTn>
                        </p:par>
                        <p:par>
                          <p:cTn id="19" fill="hold">
                            <p:stCondLst>
                              <p:cond delay="4400"/>
                            </p:stCondLst>
                            <p:childTnLst>
                              <p:par>
                                <p:cTn id="20" presetID="34" presetClass="entr" presetSubtype="0" fill="hold" grpId="0" nodeType="afterEffect">
                                  <p:stCondLst>
                                    <p:cond delay="0"/>
                                  </p:stCondLst>
                                  <p:childTnLst>
                                    <p:set>
                                      <p:cBhvr>
                                        <p:cTn id="21" dur="1" fill="hold">
                                          <p:stCondLst>
                                            <p:cond delay="0"/>
                                          </p:stCondLst>
                                        </p:cTn>
                                        <p:tgtEl>
                                          <p:spTgt spid="38915">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38915">
                                            <p:txEl>
                                              <p:pRg st="1" end="1"/>
                                            </p:txEl>
                                          </p:spTgt>
                                        </p:tgtEl>
                                        <p:attrNameLst>
                                          <p:attrName>ppt_x</p:attrName>
                                        </p:attrNameLst>
                                      </p:cBhvr>
                                    </p:anim>
                                    <p:anim from="0" to="-1.0" calcmode="lin" valueType="num">
                                      <p:cBhvr>
                                        <p:cTn id="23" dur="200" decel="50000" autoRev="1" fill="hold">
                                          <p:stCondLst>
                                            <p:cond delay="600"/>
                                          </p:stCondLst>
                                        </p:cTn>
                                        <p:tgtEl>
                                          <p:spTgt spid="38915">
                                            <p:txEl>
                                              <p:pRg st="1" end="1"/>
                                            </p:txEl>
                                          </p:spTgt>
                                        </p:tgtEl>
                                        <p:attrNameLst>
                                          <p:attrName>xshear</p:attrName>
                                        </p:attrNameLst>
                                      </p:cBhvr>
                                    </p:anim>
                                    <p:animScale>
                                      <p:cBhvr>
                                        <p:cTn id="24" dur="200" decel="100000" autoRev="1" fill="hold">
                                          <p:stCondLst>
                                            <p:cond delay="600"/>
                                          </p:stCondLst>
                                        </p:cTn>
                                        <p:tgtEl>
                                          <p:spTgt spid="38915">
                                            <p:txEl>
                                              <p:pRg st="1" end="1"/>
                                            </p:txEl>
                                          </p:spTgt>
                                        </p:tgtEl>
                                      </p:cBhvr>
                                      <p:from x="100000" y="100000"/>
                                      <p:to x="80000" y="100000"/>
                                    </p:animScale>
                                    <p:anim by="(#ppt_h/3+#ppt_w*0.1)" calcmode="lin" valueType="num">
                                      <p:cBhvr additive="sum">
                                        <p:cTn id="25" dur="200" decel="100000" autoRev="1" fill="hold">
                                          <p:stCondLst>
                                            <p:cond delay="600"/>
                                          </p:stCondLst>
                                        </p:cTn>
                                        <p:tgtEl>
                                          <p:spTgt spid="38915">
                                            <p:txEl>
                                              <p:pRg st="1" end="1"/>
                                            </p:txEl>
                                          </p:spTgt>
                                        </p:tgtEl>
                                        <p:attrNameLst>
                                          <p:attrName>ppt_x</p:attrName>
                                        </p:attrNameLst>
                                      </p:cBhvr>
                                    </p:anim>
                                  </p:childTnLst>
                                </p:cTn>
                              </p:par>
                            </p:childTnLst>
                          </p:cTn>
                        </p:par>
                        <p:par>
                          <p:cTn id="26" fill="hold">
                            <p:stCondLst>
                              <p:cond delay="5400"/>
                            </p:stCondLst>
                            <p:childTnLst>
                              <p:par>
                                <p:cTn id="27" presetID="34" presetClass="entr" presetSubtype="0" fill="hold" grpId="0" nodeType="afterEffect">
                                  <p:stCondLst>
                                    <p:cond delay="0"/>
                                  </p:stCondLst>
                                  <p:childTnLst>
                                    <p:set>
                                      <p:cBhvr>
                                        <p:cTn id="28" dur="1" fill="hold">
                                          <p:stCondLst>
                                            <p:cond delay="0"/>
                                          </p:stCondLst>
                                        </p:cTn>
                                        <p:tgtEl>
                                          <p:spTgt spid="38915">
                                            <p:txEl>
                                              <p:pRg st="2" end="2"/>
                                            </p:txEl>
                                          </p:spTgt>
                                        </p:tgtEl>
                                        <p:attrNameLst>
                                          <p:attrName>style.visibility</p:attrName>
                                        </p:attrNameLst>
                                      </p:cBhvr>
                                      <p:to>
                                        <p:strVal val="visible"/>
                                      </p:to>
                                    </p:set>
                                    <p:anim from="(-#ppt_w/2)" to="(#ppt_x)" calcmode="lin" valueType="num">
                                      <p:cBhvr>
                                        <p:cTn id="29" dur="600" fill="hold">
                                          <p:stCondLst>
                                            <p:cond delay="0"/>
                                          </p:stCondLst>
                                        </p:cTn>
                                        <p:tgtEl>
                                          <p:spTgt spid="38915">
                                            <p:txEl>
                                              <p:pRg st="2" end="2"/>
                                            </p:txEl>
                                          </p:spTgt>
                                        </p:tgtEl>
                                        <p:attrNameLst>
                                          <p:attrName>ppt_x</p:attrName>
                                        </p:attrNameLst>
                                      </p:cBhvr>
                                    </p:anim>
                                    <p:anim from="0" to="-1.0" calcmode="lin" valueType="num">
                                      <p:cBhvr>
                                        <p:cTn id="30" dur="200" decel="50000" autoRev="1" fill="hold">
                                          <p:stCondLst>
                                            <p:cond delay="600"/>
                                          </p:stCondLst>
                                        </p:cTn>
                                        <p:tgtEl>
                                          <p:spTgt spid="38915">
                                            <p:txEl>
                                              <p:pRg st="2" end="2"/>
                                            </p:txEl>
                                          </p:spTgt>
                                        </p:tgtEl>
                                        <p:attrNameLst>
                                          <p:attrName>xshear</p:attrName>
                                        </p:attrNameLst>
                                      </p:cBhvr>
                                    </p:anim>
                                    <p:animScale>
                                      <p:cBhvr>
                                        <p:cTn id="31" dur="200" decel="100000" autoRev="1" fill="hold">
                                          <p:stCondLst>
                                            <p:cond delay="600"/>
                                          </p:stCondLst>
                                        </p:cTn>
                                        <p:tgtEl>
                                          <p:spTgt spid="38915">
                                            <p:txEl>
                                              <p:pRg st="2" end="2"/>
                                            </p:txEl>
                                          </p:spTgt>
                                        </p:tgtEl>
                                      </p:cBhvr>
                                      <p:from x="100000" y="100000"/>
                                      <p:to x="80000" y="100000"/>
                                    </p:animScale>
                                    <p:anim by="(#ppt_h/3+#ppt_w*0.1)" calcmode="lin" valueType="num">
                                      <p:cBhvr additive="sum">
                                        <p:cTn id="32" dur="200" decel="100000" autoRev="1" fill="hold">
                                          <p:stCondLst>
                                            <p:cond delay="600"/>
                                          </p:stCondLst>
                                        </p:cTn>
                                        <p:tgtEl>
                                          <p:spTgt spid="38915">
                                            <p:txEl>
                                              <p:pRg st="2" end="2"/>
                                            </p:txEl>
                                          </p:spTgt>
                                        </p:tgtEl>
                                        <p:attrNameLst>
                                          <p:attrName>ppt_x</p:attrName>
                                        </p:attrNameLst>
                                      </p:cBhvr>
                                    </p:anim>
                                  </p:childTnLst>
                                </p:cTn>
                              </p:par>
                            </p:childTnLst>
                          </p:cTn>
                        </p:par>
                        <p:par>
                          <p:cTn id="33" fill="hold">
                            <p:stCondLst>
                              <p:cond delay="6400"/>
                            </p:stCondLst>
                            <p:childTnLst>
                              <p:par>
                                <p:cTn id="34" presetID="34" presetClass="entr" presetSubtype="0" fill="hold" grpId="0" nodeType="afterEffect">
                                  <p:stCondLst>
                                    <p:cond delay="0"/>
                                  </p:stCondLst>
                                  <p:childTnLst>
                                    <p:set>
                                      <p:cBhvr>
                                        <p:cTn id="35" dur="1" fill="hold">
                                          <p:stCondLst>
                                            <p:cond delay="0"/>
                                          </p:stCondLst>
                                        </p:cTn>
                                        <p:tgtEl>
                                          <p:spTgt spid="38915">
                                            <p:txEl>
                                              <p:pRg st="3" end="3"/>
                                            </p:txEl>
                                          </p:spTgt>
                                        </p:tgtEl>
                                        <p:attrNameLst>
                                          <p:attrName>style.visibility</p:attrName>
                                        </p:attrNameLst>
                                      </p:cBhvr>
                                      <p:to>
                                        <p:strVal val="visible"/>
                                      </p:to>
                                    </p:set>
                                    <p:anim from="(-#ppt_w/2)" to="(#ppt_x)" calcmode="lin" valueType="num">
                                      <p:cBhvr>
                                        <p:cTn id="36" dur="600" fill="hold">
                                          <p:stCondLst>
                                            <p:cond delay="0"/>
                                          </p:stCondLst>
                                        </p:cTn>
                                        <p:tgtEl>
                                          <p:spTgt spid="38915">
                                            <p:txEl>
                                              <p:pRg st="3" end="3"/>
                                            </p:txEl>
                                          </p:spTgt>
                                        </p:tgtEl>
                                        <p:attrNameLst>
                                          <p:attrName>ppt_x</p:attrName>
                                        </p:attrNameLst>
                                      </p:cBhvr>
                                    </p:anim>
                                    <p:anim from="0" to="-1.0" calcmode="lin" valueType="num">
                                      <p:cBhvr>
                                        <p:cTn id="37" dur="200" decel="50000" autoRev="1" fill="hold">
                                          <p:stCondLst>
                                            <p:cond delay="600"/>
                                          </p:stCondLst>
                                        </p:cTn>
                                        <p:tgtEl>
                                          <p:spTgt spid="38915">
                                            <p:txEl>
                                              <p:pRg st="3" end="3"/>
                                            </p:txEl>
                                          </p:spTgt>
                                        </p:tgtEl>
                                        <p:attrNameLst>
                                          <p:attrName>xshear</p:attrName>
                                        </p:attrNameLst>
                                      </p:cBhvr>
                                    </p:anim>
                                    <p:animScale>
                                      <p:cBhvr>
                                        <p:cTn id="38" dur="200" decel="100000" autoRev="1" fill="hold">
                                          <p:stCondLst>
                                            <p:cond delay="600"/>
                                          </p:stCondLst>
                                        </p:cTn>
                                        <p:tgtEl>
                                          <p:spTgt spid="38915">
                                            <p:txEl>
                                              <p:pRg st="3" end="3"/>
                                            </p:txEl>
                                          </p:spTgt>
                                        </p:tgtEl>
                                      </p:cBhvr>
                                      <p:from x="100000" y="100000"/>
                                      <p:to x="80000" y="100000"/>
                                    </p:animScale>
                                    <p:anim by="(#ppt_h/3+#ppt_w*0.1)" calcmode="lin" valueType="num">
                                      <p:cBhvr additive="sum">
                                        <p:cTn id="39" dur="200" decel="100000" autoRev="1" fill="hold">
                                          <p:stCondLst>
                                            <p:cond delay="600"/>
                                          </p:stCondLst>
                                        </p:cTn>
                                        <p:tgtEl>
                                          <p:spTgt spid="38915">
                                            <p:txEl>
                                              <p:pRg st="3" end="3"/>
                                            </p:txEl>
                                          </p:spTgt>
                                        </p:tgtEl>
                                        <p:attrNameLst>
                                          <p:attrName>ppt_x</p:attrName>
                                        </p:attrNameLst>
                                      </p:cBhvr>
                                    </p:anim>
                                  </p:childTnLst>
                                </p:cTn>
                              </p:par>
                            </p:childTnLst>
                          </p:cTn>
                        </p:par>
                        <p:par>
                          <p:cTn id="40" fill="hold">
                            <p:stCondLst>
                              <p:cond delay="7400"/>
                            </p:stCondLst>
                            <p:childTnLst>
                              <p:par>
                                <p:cTn id="41" presetID="34" presetClass="entr" presetSubtype="0" fill="hold" grpId="0" nodeType="afterEffect">
                                  <p:stCondLst>
                                    <p:cond delay="0"/>
                                  </p:stCondLst>
                                  <p:childTnLst>
                                    <p:set>
                                      <p:cBhvr>
                                        <p:cTn id="42" dur="1" fill="hold">
                                          <p:stCondLst>
                                            <p:cond delay="0"/>
                                          </p:stCondLst>
                                        </p:cTn>
                                        <p:tgtEl>
                                          <p:spTgt spid="38915">
                                            <p:txEl>
                                              <p:pRg st="4" end="4"/>
                                            </p:txEl>
                                          </p:spTgt>
                                        </p:tgtEl>
                                        <p:attrNameLst>
                                          <p:attrName>style.visibility</p:attrName>
                                        </p:attrNameLst>
                                      </p:cBhvr>
                                      <p:to>
                                        <p:strVal val="visible"/>
                                      </p:to>
                                    </p:set>
                                    <p:anim from="(-#ppt_w/2)" to="(#ppt_x)" calcmode="lin" valueType="num">
                                      <p:cBhvr>
                                        <p:cTn id="43" dur="600" fill="hold">
                                          <p:stCondLst>
                                            <p:cond delay="0"/>
                                          </p:stCondLst>
                                        </p:cTn>
                                        <p:tgtEl>
                                          <p:spTgt spid="38915">
                                            <p:txEl>
                                              <p:pRg st="4" end="4"/>
                                            </p:txEl>
                                          </p:spTgt>
                                        </p:tgtEl>
                                        <p:attrNameLst>
                                          <p:attrName>ppt_x</p:attrName>
                                        </p:attrNameLst>
                                      </p:cBhvr>
                                    </p:anim>
                                    <p:anim from="0" to="-1.0" calcmode="lin" valueType="num">
                                      <p:cBhvr>
                                        <p:cTn id="44" dur="200" decel="50000" autoRev="1" fill="hold">
                                          <p:stCondLst>
                                            <p:cond delay="600"/>
                                          </p:stCondLst>
                                        </p:cTn>
                                        <p:tgtEl>
                                          <p:spTgt spid="38915">
                                            <p:txEl>
                                              <p:pRg st="4" end="4"/>
                                            </p:txEl>
                                          </p:spTgt>
                                        </p:tgtEl>
                                        <p:attrNameLst>
                                          <p:attrName>xshear</p:attrName>
                                        </p:attrNameLst>
                                      </p:cBhvr>
                                    </p:anim>
                                    <p:animScale>
                                      <p:cBhvr>
                                        <p:cTn id="45" dur="200" decel="100000" autoRev="1" fill="hold">
                                          <p:stCondLst>
                                            <p:cond delay="600"/>
                                          </p:stCondLst>
                                        </p:cTn>
                                        <p:tgtEl>
                                          <p:spTgt spid="38915">
                                            <p:txEl>
                                              <p:pRg st="4" end="4"/>
                                            </p:txEl>
                                          </p:spTgt>
                                        </p:tgtEl>
                                      </p:cBhvr>
                                      <p:from x="100000" y="100000"/>
                                      <p:to x="80000" y="100000"/>
                                    </p:animScale>
                                    <p:anim by="(#ppt_h/3+#ppt_w*0.1)" calcmode="lin" valueType="num">
                                      <p:cBhvr additive="sum">
                                        <p:cTn id="46" dur="200" decel="100000" autoRev="1" fill="hold">
                                          <p:stCondLst>
                                            <p:cond delay="600"/>
                                          </p:stCondLst>
                                        </p:cTn>
                                        <p:tgtEl>
                                          <p:spTgt spid="38915">
                                            <p:txEl>
                                              <p:pRg st="4" end="4"/>
                                            </p:txEl>
                                          </p:spTgt>
                                        </p:tgtEl>
                                        <p:attrNameLst>
                                          <p:attrName>ppt_x</p:attrName>
                                        </p:attrNameLst>
                                      </p:cBhvr>
                                    </p:anim>
                                  </p:childTnLst>
                                </p:cTn>
                              </p:par>
                            </p:childTnLst>
                          </p:cTn>
                        </p:par>
                        <p:par>
                          <p:cTn id="47" fill="hold">
                            <p:stCondLst>
                              <p:cond delay="8400"/>
                            </p:stCondLst>
                            <p:childTnLst>
                              <p:par>
                                <p:cTn id="48" presetID="34" presetClass="entr" presetSubtype="0" fill="hold" grpId="0" nodeType="afterEffect">
                                  <p:stCondLst>
                                    <p:cond delay="0"/>
                                  </p:stCondLst>
                                  <p:childTnLst>
                                    <p:set>
                                      <p:cBhvr>
                                        <p:cTn id="49" dur="1" fill="hold">
                                          <p:stCondLst>
                                            <p:cond delay="0"/>
                                          </p:stCondLst>
                                        </p:cTn>
                                        <p:tgtEl>
                                          <p:spTgt spid="38915">
                                            <p:txEl>
                                              <p:pRg st="5" end="5"/>
                                            </p:txEl>
                                          </p:spTgt>
                                        </p:tgtEl>
                                        <p:attrNameLst>
                                          <p:attrName>style.visibility</p:attrName>
                                        </p:attrNameLst>
                                      </p:cBhvr>
                                      <p:to>
                                        <p:strVal val="visible"/>
                                      </p:to>
                                    </p:set>
                                    <p:anim from="(-#ppt_w/2)" to="(#ppt_x)" calcmode="lin" valueType="num">
                                      <p:cBhvr>
                                        <p:cTn id="50" dur="600" fill="hold">
                                          <p:stCondLst>
                                            <p:cond delay="0"/>
                                          </p:stCondLst>
                                        </p:cTn>
                                        <p:tgtEl>
                                          <p:spTgt spid="38915">
                                            <p:txEl>
                                              <p:pRg st="5" end="5"/>
                                            </p:txEl>
                                          </p:spTgt>
                                        </p:tgtEl>
                                        <p:attrNameLst>
                                          <p:attrName>ppt_x</p:attrName>
                                        </p:attrNameLst>
                                      </p:cBhvr>
                                    </p:anim>
                                    <p:anim from="0" to="-1.0" calcmode="lin" valueType="num">
                                      <p:cBhvr>
                                        <p:cTn id="51" dur="200" decel="50000" autoRev="1" fill="hold">
                                          <p:stCondLst>
                                            <p:cond delay="600"/>
                                          </p:stCondLst>
                                        </p:cTn>
                                        <p:tgtEl>
                                          <p:spTgt spid="38915">
                                            <p:txEl>
                                              <p:pRg st="5" end="5"/>
                                            </p:txEl>
                                          </p:spTgt>
                                        </p:tgtEl>
                                        <p:attrNameLst>
                                          <p:attrName>xshear</p:attrName>
                                        </p:attrNameLst>
                                      </p:cBhvr>
                                    </p:anim>
                                    <p:animScale>
                                      <p:cBhvr>
                                        <p:cTn id="52" dur="200" decel="100000" autoRev="1" fill="hold">
                                          <p:stCondLst>
                                            <p:cond delay="600"/>
                                          </p:stCondLst>
                                        </p:cTn>
                                        <p:tgtEl>
                                          <p:spTgt spid="38915">
                                            <p:txEl>
                                              <p:pRg st="5" end="5"/>
                                            </p:txEl>
                                          </p:spTgt>
                                        </p:tgtEl>
                                      </p:cBhvr>
                                      <p:from x="100000" y="100000"/>
                                      <p:to x="80000" y="100000"/>
                                    </p:animScale>
                                    <p:anim by="(#ppt_h/3+#ppt_w*0.1)" calcmode="lin" valueType="num">
                                      <p:cBhvr additive="sum">
                                        <p:cTn id="53" dur="200" decel="100000" autoRev="1" fill="hold">
                                          <p:stCondLst>
                                            <p:cond delay="600"/>
                                          </p:stCondLst>
                                        </p:cTn>
                                        <p:tgtEl>
                                          <p:spTgt spid="38915">
                                            <p:txEl>
                                              <p:pRg st="5" end="5"/>
                                            </p:txEl>
                                          </p:spTgt>
                                        </p:tgtEl>
                                        <p:attrNameLst>
                                          <p:attrName>ppt_x</p:attrName>
                                        </p:attrNameLst>
                                      </p:cBhvr>
                                    </p:anim>
                                  </p:childTnLst>
                                </p:cTn>
                              </p:par>
                            </p:childTnLst>
                          </p:cTn>
                        </p:par>
                        <p:par>
                          <p:cTn id="54" fill="hold">
                            <p:stCondLst>
                              <p:cond delay="9400"/>
                            </p:stCondLst>
                            <p:childTnLst>
                              <p:par>
                                <p:cTn id="55" presetID="12" presetClass="entr" presetSubtype="8" fill="hold" nodeType="afterEffect">
                                  <p:stCondLst>
                                    <p:cond delay="0"/>
                                  </p:stCondLst>
                                  <p:childTnLst>
                                    <p:set>
                                      <p:cBhvr>
                                        <p:cTn id="56" dur="1" fill="hold">
                                          <p:stCondLst>
                                            <p:cond delay="0"/>
                                          </p:stCondLst>
                                        </p:cTn>
                                        <p:tgtEl>
                                          <p:spTgt spid="38917"/>
                                        </p:tgtEl>
                                        <p:attrNameLst>
                                          <p:attrName>style.visibility</p:attrName>
                                        </p:attrNameLst>
                                      </p:cBhvr>
                                      <p:to>
                                        <p:strVal val="visible"/>
                                      </p:to>
                                    </p:set>
                                    <p:animEffect transition="in" filter="slide(fromLeft)">
                                      <p:cBhvr>
                                        <p:cTn id="57" dur="2000"/>
                                        <p:tgtEl>
                                          <p:spTgt spid="38917"/>
                                        </p:tgtEl>
                                      </p:cBhvr>
                                    </p:animEffect>
                                  </p:childTnLst>
                                </p:cTn>
                              </p:par>
                              <p:par>
                                <p:cTn id="58" presetID="22" presetClass="entr" presetSubtype="2" fill="hold" nodeType="withEffect">
                                  <p:stCondLst>
                                    <p:cond delay="0"/>
                                  </p:stCondLst>
                                  <p:childTnLst>
                                    <p:set>
                                      <p:cBhvr>
                                        <p:cTn id="59" dur="1" fill="hold">
                                          <p:stCondLst>
                                            <p:cond delay="0"/>
                                          </p:stCondLst>
                                        </p:cTn>
                                        <p:tgtEl>
                                          <p:spTgt spid="38916"/>
                                        </p:tgtEl>
                                        <p:attrNameLst>
                                          <p:attrName>style.visibility</p:attrName>
                                        </p:attrNameLst>
                                      </p:cBhvr>
                                      <p:to>
                                        <p:strVal val="visible"/>
                                      </p:to>
                                    </p:set>
                                    <p:animEffect transition="in" filter="wipe(right)">
                                      <p:cBhvr>
                                        <p:cTn id="60"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2195513" y="620713"/>
            <a:ext cx="4537075" cy="722312"/>
          </a:xfrm>
        </p:spPr>
        <p:txBody>
          <a:bodyPr>
            <a:normAutofit fontScale="90000"/>
          </a:bodyPr>
          <a:lstStyle/>
          <a:p>
            <a:pPr algn="ctr" eaLnBrk="1" hangingPunct="1"/>
            <a:r>
              <a:rPr lang="ro-RO" sz="4400" i="1" smtClean="0">
                <a:solidFill>
                  <a:srgbClr val="C00000"/>
                </a:solidFill>
                <a:latin typeface="Times New Roman" pitchFamily="18" charset="0"/>
              </a:rPr>
              <a:t>Mouse - ul</a:t>
            </a:r>
            <a:endParaRPr lang="ru-RU" sz="4400" smtClean="0">
              <a:solidFill>
                <a:srgbClr val="C00000"/>
              </a:solidFill>
            </a:endParaRPr>
          </a:p>
        </p:txBody>
      </p:sp>
      <p:sp>
        <p:nvSpPr>
          <p:cNvPr id="39939" name="Rectangle 3"/>
          <p:cNvSpPr>
            <a:spLocks noGrp="1" noChangeArrowheads="1"/>
          </p:cNvSpPr>
          <p:nvPr>
            <p:ph sz="quarter" idx="1"/>
          </p:nvPr>
        </p:nvSpPr>
        <p:spPr>
          <a:xfrm>
            <a:off x="457200" y="1600200"/>
            <a:ext cx="5410200" cy="4781550"/>
          </a:xfrm>
        </p:spPr>
        <p:txBody>
          <a:bodyPr/>
          <a:lstStyle/>
          <a:p>
            <a:pPr marL="96838" indent="255588" algn="just" eaLnBrk="1" hangingPunct="1">
              <a:buFontTx/>
              <a:buNone/>
            </a:pPr>
            <a:r>
              <a:rPr lang="fr-FR" sz="2200" i="1" smtClean="0">
                <a:latin typeface="Times New Roman" pitchFamily="18" charset="0"/>
              </a:rPr>
              <a:t>Mouse</a:t>
            </a:r>
            <a:r>
              <a:rPr lang="fr-FR" sz="2200" smtClean="0">
                <a:latin typeface="Times New Roman" pitchFamily="18" charset="0"/>
              </a:rPr>
              <a:t>-ul a fost inventat în 1963, de către Douglas Engelbart, cercetător la Stanford Research Center de pe lângă Stanford University, California, SUA. Producţia a început-o firma Xerox, în 1970.</a:t>
            </a:r>
            <a:endParaRPr lang="ro-RO" sz="2200" smtClean="0">
              <a:latin typeface="Times New Roman" pitchFamily="18" charset="0"/>
            </a:endParaRPr>
          </a:p>
          <a:p>
            <a:pPr marL="96838" indent="255588" algn="just" eaLnBrk="1" hangingPunct="1">
              <a:buFontTx/>
              <a:buNone/>
            </a:pPr>
            <a:r>
              <a:rPr lang="fr-FR" sz="2200" i="1" smtClean="0">
                <a:latin typeface="Times New Roman" pitchFamily="18" charset="0"/>
              </a:rPr>
              <a:t>Mouse</a:t>
            </a:r>
            <a:r>
              <a:rPr lang="fr-FR" sz="2200" smtClean="0">
                <a:latin typeface="Times New Roman" pitchFamily="18" charset="0"/>
              </a:rPr>
              <a:t>-ul </a:t>
            </a:r>
            <a:r>
              <a:rPr lang="ro-RO" sz="2200" smtClean="0">
                <a:latin typeface="Times New Roman" pitchFamily="18" charset="0"/>
              </a:rPr>
              <a:t>e</a:t>
            </a:r>
            <a:r>
              <a:rPr lang="fr-FR" sz="2200" smtClean="0">
                <a:latin typeface="Times New Roman" pitchFamily="18" charset="0"/>
              </a:rPr>
              <a:t>ste echipamentul care comandă mişcarea cursorului pe ecran. În functie de tipul aplicaţiilor care s-au rulat, au apărut diverse tipuri de </a:t>
            </a:r>
            <a:r>
              <a:rPr lang="fr-FR" sz="2200" i="1" smtClean="0">
                <a:latin typeface="Times New Roman" pitchFamily="18" charset="0"/>
              </a:rPr>
              <a:t>mouse</a:t>
            </a:r>
            <a:r>
              <a:rPr lang="fr-FR" sz="2200" smtClean="0">
                <a:latin typeface="Times New Roman" pitchFamily="18" charset="0"/>
              </a:rPr>
              <a:t>: cu două sau trei butoane (configurabile în diferite aplicaţii), cu rotiţă de defilare (pentru documente foarte lungi), cu rotiţă sau buton lateral (pentru a fi manevrat cu degetul mare) etc. </a:t>
            </a:r>
            <a:endParaRPr lang="en-US" sz="2200" smtClean="0">
              <a:latin typeface="Times New Roman" pitchFamily="18" charset="0"/>
            </a:endParaRPr>
          </a:p>
        </p:txBody>
      </p:sp>
      <p:pic>
        <p:nvPicPr>
          <p:cNvPr id="39940" name="Picture 4" descr="Computer_mouse"/>
          <p:cNvPicPr>
            <a:picLocks noChangeAspect="1" noChangeArrowheads="1" noCrop="1"/>
          </p:cNvPicPr>
          <p:nvPr/>
        </p:nvPicPr>
        <p:blipFill>
          <a:blip r:embed="rId2" cstate="print"/>
          <a:srcRect/>
          <a:stretch>
            <a:fillRect/>
          </a:stretch>
        </p:blipFill>
        <p:spPr bwMode="auto">
          <a:xfrm rot="-1900400">
            <a:off x="230188" y="265113"/>
            <a:ext cx="1371600" cy="1265237"/>
          </a:xfrm>
          <a:prstGeom prst="ellipse">
            <a:avLst/>
          </a:prstGeom>
          <a:ln>
            <a:noFill/>
          </a:ln>
          <a:effectLst>
            <a:softEdge rad="112500"/>
          </a:effectLst>
        </p:spPr>
      </p:pic>
      <p:pic>
        <p:nvPicPr>
          <p:cNvPr id="39941" name="Picture 6" descr="Computer_mouse"/>
          <p:cNvPicPr>
            <a:picLocks noChangeAspect="1" noChangeArrowheads="1" noCrop="1"/>
          </p:cNvPicPr>
          <p:nvPr/>
        </p:nvPicPr>
        <p:blipFill>
          <a:blip r:embed="rId2" cstate="print"/>
          <a:srcRect/>
          <a:stretch>
            <a:fillRect/>
          </a:stretch>
        </p:blipFill>
        <p:spPr bwMode="auto">
          <a:xfrm rot="1698517">
            <a:off x="7554913" y="249238"/>
            <a:ext cx="1371600" cy="1265237"/>
          </a:xfrm>
          <a:prstGeom prst="ellipse">
            <a:avLst/>
          </a:prstGeom>
          <a:ln>
            <a:noFill/>
          </a:ln>
          <a:effectLst>
            <a:softEdge rad="112500"/>
          </a:effectLst>
        </p:spPr>
      </p:pic>
      <p:pic>
        <p:nvPicPr>
          <p:cNvPr id="39942" name="Picture 2" descr="http://gadjety.com/wp-content/uploads/2009/01/usb-aircraft-mouse_2.jpg"/>
          <p:cNvPicPr>
            <a:picLocks noChangeAspect="1" noChangeArrowheads="1"/>
          </p:cNvPicPr>
          <p:nvPr/>
        </p:nvPicPr>
        <p:blipFill>
          <a:blip r:embed="rId3" cstate="print"/>
          <a:srcRect/>
          <a:stretch>
            <a:fillRect/>
          </a:stretch>
        </p:blipFill>
        <p:spPr bwMode="auto">
          <a:xfrm rot="-1298112">
            <a:off x="5881688" y="1874838"/>
            <a:ext cx="2465387" cy="1851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43" name="Picture 4" descr="http://gadgetplanet.ru/img/Mini-Mouse-USB-Speaker-1403.jpg"/>
          <p:cNvPicPr>
            <a:picLocks noChangeAspect="1" noChangeArrowheads="1"/>
          </p:cNvPicPr>
          <p:nvPr/>
        </p:nvPicPr>
        <p:blipFill>
          <a:blip r:embed="rId4" cstate="print"/>
          <a:srcRect/>
          <a:stretch>
            <a:fillRect/>
          </a:stretch>
        </p:blipFill>
        <p:spPr bwMode="auto">
          <a:xfrm rot="1810015">
            <a:off x="6035675" y="4376738"/>
            <a:ext cx="1874838" cy="1458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44" name="Picture 6" descr="http://www.clevelanddotnet.info/images/MouseNotWorking.jpg"/>
          <p:cNvPicPr>
            <a:picLocks noChangeAspect="1" noChangeArrowheads="1"/>
          </p:cNvPicPr>
          <p:nvPr/>
        </p:nvPicPr>
        <p:blipFill>
          <a:blip r:embed="rId5" cstate="print"/>
          <a:srcRect/>
          <a:stretch>
            <a:fillRect/>
          </a:stretch>
        </p:blipFill>
        <p:spPr bwMode="auto">
          <a:xfrm>
            <a:off x="7235825" y="3213100"/>
            <a:ext cx="1660525" cy="1576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Action Button: Back or Previous 9">
            <a:hlinkClick r:id="" action="ppaction://hlinkshowjump?jump=previousslide" highlightClick="1"/>
          </p:cNvPr>
          <p:cNvSpPr/>
          <p:nvPr/>
        </p:nvSpPr>
        <p:spPr>
          <a:xfrm>
            <a:off x="428625" y="6429375"/>
            <a:ext cx="5429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1" name="Action Button: Home 10">
            <a:hlinkClick r:id="rId6" action="ppaction://hlinksldjump" highlightClick="1"/>
          </p:cNvPr>
          <p:cNvSpPr/>
          <p:nvPr/>
        </p:nvSpPr>
        <p:spPr>
          <a:xfrm rot="10800000" flipH="1" flipV="1">
            <a:off x="4286250" y="6500813"/>
            <a:ext cx="642938" cy="3571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2" name="Action Button: Forward or Next 11">
            <a:hlinkClick r:id="" action="ppaction://hlinkshowjump?jump=nextslide" highlightClick="1"/>
          </p:cNvPr>
          <p:cNvSpPr/>
          <p:nvPr/>
        </p:nvSpPr>
        <p:spPr>
          <a:xfrm>
            <a:off x="8286750" y="6429375"/>
            <a:ext cx="642938"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slide(fromTop)">
                                      <p:cBhvr>
                                        <p:cTn id="7" dur="2000"/>
                                        <p:tgtEl>
                                          <p:spTgt spid="39938"/>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39940"/>
                                        </p:tgtEl>
                                        <p:attrNameLst>
                                          <p:attrName>style.visibility</p:attrName>
                                        </p:attrNameLst>
                                      </p:cBhvr>
                                      <p:to>
                                        <p:strVal val="visible"/>
                                      </p:to>
                                    </p:set>
                                    <p:animEffect transition="in" filter="fade">
                                      <p:cBhvr>
                                        <p:cTn id="11" dur="2000"/>
                                        <p:tgtEl>
                                          <p:spTgt spid="39940"/>
                                        </p:tgtEl>
                                      </p:cBhvr>
                                    </p:animEffect>
                                    <p:anim calcmode="lin" valueType="num">
                                      <p:cBhvr>
                                        <p:cTn id="12" dur="2000" fill="hold"/>
                                        <p:tgtEl>
                                          <p:spTgt spid="39940"/>
                                        </p:tgtEl>
                                        <p:attrNameLst>
                                          <p:attrName>style.rotation</p:attrName>
                                        </p:attrNameLst>
                                      </p:cBhvr>
                                      <p:tavLst>
                                        <p:tav tm="0">
                                          <p:val>
                                            <p:fltVal val="720"/>
                                          </p:val>
                                        </p:tav>
                                        <p:tav tm="100000">
                                          <p:val>
                                            <p:fltVal val="0"/>
                                          </p:val>
                                        </p:tav>
                                      </p:tavLst>
                                    </p:anim>
                                    <p:anim calcmode="lin" valueType="num">
                                      <p:cBhvr>
                                        <p:cTn id="13" dur="2000" fill="hold"/>
                                        <p:tgtEl>
                                          <p:spTgt spid="39940"/>
                                        </p:tgtEl>
                                        <p:attrNameLst>
                                          <p:attrName>ppt_h</p:attrName>
                                        </p:attrNameLst>
                                      </p:cBhvr>
                                      <p:tavLst>
                                        <p:tav tm="0">
                                          <p:val>
                                            <p:fltVal val="0"/>
                                          </p:val>
                                        </p:tav>
                                        <p:tav tm="100000">
                                          <p:val>
                                            <p:strVal val="#ppt_h"/>
                                          </p:val>
                                        </p:tav>
                                      </p:tavLst>
                                    </p:anim>
                                    <p:anim calcmode="lin" valueType="num">
                                      <p:cBhvr>
                                        <p:cTn id="14" dur="2000" fill="hold"/>
                                        <p:tgtEl>
                                          <p:spTgt spid="39940"/>
                                        </p:tgtEl>
                                        <p:attrNameLst>
                                          <p:attrName>ppt_w</p:attrName>
                                        </p:attrNameLst>
                                      </p:cBhvr>
                                      <p:tavLst>
                                        <p:tav tm="0">
                                          <p:val>
                                            <p:fltVal val="0"/>
                                          </p:val>
                                        </p:tav>
                                        <p:tav tm="100000">
                                          <p:val>
                                            <p:strVal val="#ppt_w"/>
                                          </p:val>
                                        </p:tav>
                                      </p:tavLst>
                                    </p:anim>
                                  </p:childTnLst>
                                </p:cTn>
                              </p:par>
                              <p:par>
                                <p:cTn id="15" presetID="35" presetClass="entr" presetSubtype="0" fill="hold" nodeType="with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fade">
                                      <p:cBhvr>
                                        <p:cTn id="17" dur="2000"/>
                                        <p:tgtEl>
                                          <p:spTgt spid="39941"/>
                                        </p:tgtEl>
                                      </p:cBhvr>
                                    </p:animEffect>
                                    <p:anim calcmode="lin" valueType="num">
                                      <p:cBhvr>
                                        <p:cTn id="18" dur="2000" fill="hold"/>
                                        <p:tgtEl>
                                          <p:spTgt spid="39941"/>
                                        </p:tgtEl>
                                        <p:attrNameLst>
                                          <p:attrName>style.rotation</p:attrName>
                                        </p:attrNameLst>
                                      </p:cBhvr>
                                      <p:tavLst>
                                        <p:tav tm="0">
                                          <p:val>
                                            <p:fltVal val="720"/>
                                          </p:val>
                                        </p:tav>
                                        <p:tav tm="100000">
                                          <p:val>
                                            <p:fltVal val="0"/>
                                          </p:val>
                                        </p:tav>
                                      </p:tavLst>
                                    </p:anim>
                                    <p:anim calcmode="lin" valueType="num">
                                      <p:cBhvr>
                                        <p:cTn id="19" dur="2000" fill="hold"/>
                                        <p:tgtEl>
                                          <p:spTgt spid="39941"/>
                                        </p:tgtEl>
                                        <p:attrNameLst>
                                          <p:attrName>ppt_h</p:attrName>
                                        </p:attrNameLst>
                                      </p:cBhvr>
                                      <p:tavLst>
                                        <p:tav tm="0">
                                          <p:val>
                                            <p:fltVal val="0"/>
                                          </p:val>
                                        </p:tav>
                                        <p:tav tm="100000">
                                          <p:val>
                                            <p:strVal val="#ppt_h"/>
                                          </p:val>
                                        </p:tav>
                                      </p:tavLst>
                                    </p:anim>
                                    <p:anim calcmode="lin" valueType="num">
                                      <p:cBhvr>
                                        <p:cTn id="20" dur="2000" fill="hold"/>
                                        <p:tgtEl>
                                          <p:spTgt spid="39941"/>
                                        </p:tgtEl>
                                        <p:attrNameLst>
                                          <p:attrName>ppt_w</p:attrName>
                                        </p:attrNameLst>
                                      </p:cBhvr>
                                      <p:tavLst>
                                        <p:tav tm="0">
                                          <p:val>
                                            <p:fltVal val="0"/>
                                          </p:val>
                                        </p:tav>
                                        <p:tav tm="100000">
                                          <p:val>
                                            <p:strVal val="#ppt_w"/>
                                          </p:val>
                                        </p:tav>
                                      </p:tavLst>
                                    </p:anim>
                                  </p:childTnLst>
                                </p:cTn>
                              </p:par>
                            </p:childTnLst>
                          </p:cTn>
                        </p:par>
                        <p:par>
                          <p:cTn id="21" fill="hold">
                            <p:stCondLst>
                              <p:cond delay="4000"/>
                            </p:stCondLst>
                            <p:childTnLst>
                              <p:par>
                                <p:cTn id="22" presetID="9" presetClass="entr" presetSubtype="0" fill="hold" grpId="0" nodeType="afterEffect">
                                  <p:stCondLst>
                                    <p:cond delay="0"/>
                                  </p:stCondLst>
                                  <p:childTnLst>
                                    <p:set>
                                      <p:cBhvr>
                                        <p:cTn id="23" dur="1" fill="hold">
                                          <p:stCondLst>
                                            <p:cond delay="0"/>
                                          </p:stCondLst>
                                        </p:cTn>
                                        <p:tgtEl>
                                          <p:spTgt spid="39939">
                                            <p:txEl>
                                              <p:pRg st="0" end="0"/>
                                            </p:txEl>
                                          </p:spTgt>
                                        </p:tgtEl>
                                        <p:attrNameLst>
                                          <p:attrName>style.visibility</p:attrName>
                                        </p:attrNameLst>
                                      </p:cBhvr>
                                      <p:to>
                                        <p:strVal val="visible"/>
                                      </p:to>
                                    </p:set>
                                    <p:animEffect transition="in" filter="dissolve">
                                      <p:cBhvr>
                                        <p:cTn id="24" dur="1000"/>
                                        <p:tgtEl>
                                          <p:spTgt spid="39939">
                                            <p:txEl>
                                              <p:pRg st="0" end="0"/>
                                            </p:txEl>
                                          </p:spTgt>
                                        </p:tgtEl>
                                      </p:cBhvr>
                                    </p:animEffect>
                                  </p:childTnLst>
                                </p:cTn>
                              </p:par>
                            </p:childTnLst>
                          </p:cTn>
                        </p:par>
                        <p:par>
                          <p:cTn id="25" fill="hold">
                            <p:stCondLst>
                              <p:cond delay="5000"/>
                            </p:stCondLst>
                            <p:childTnLst>
                              <p:par>
                                <p:cTn id="26" presetID="9" presetClass="entr" presetSubtype="0" fill="hold" grpId="0" nodeType="afterEffect">
                                  <p:stCondLst>
                                    <p:cond delay="0"/>
                                  </p:stCondLst>
                                  <p:childTnLst>
                                    <p:set>
                                      <p:cBhvr>
                                        <p:cTn id="27" dur="1" fill="hold">
                                          <p:stCondLst>
                                            <p:cond delay="0"/>
                                          </p:stCondLst>
                                        </p:cTn>
                                        <p:tgtEl>
                                          <p:spTgt spid="39939">
                                            <p:txEl>
                                              <p:pRg st="1" end="1"/>
                                            </p:txEl>
                                          </p:spTgt>
                                        </p:tgtEl>
                                        <p:attrNameLst>
                                          <p:attrName>style.visibility</p:attrName>
                                        </p:attrNameLst>
                                      </p:cBhvr>
                                      <p:to>
                                        <p:strVal val="visible"/>
                                      </p:to>
                                    </p:set>
                                    <p:animEffect transition="in" filter="dissolve">
                                      <p:cBhvr>
                                        <p:cTn id="28" dur="1000"/>
                                        <p:tgtEl>
                                          <p:spTgt spid="39939">
                                            <p:txEl>
                                              <p:pRg st="1" end="1"/>
                                            </p:txEl>
                                          </p:spTgt>
                                        </p:tgtEl>
                                      </p:cBhvr>
                                    </p:animEffect>
                                  </p:childTnLst>
                                </p:cTn>
                              </p:par>
                            </p:childTnLst>
                          </p:cTn>
                        </p:par>
                        <p:par>
                          <p:cTn id="29" fill="hold">
                            <p:stCondLst>
                              <p:cond delay="6000"/>
                            </p:stCondLst>
                            <p:childTnLst>
                              <p:par>
                                <p:cTn id="30" presetID="30" presetClass="entr" presetSubtype="0" fill="hold" nodeType="afterEffect">
                                  <p:stCondLst>
                                    <p:cond delay="0"/>
                                  </p:stCondLst>
                                  <p:childTnLst>
                                    <p:set>
                                      <p:cBhvr>
                                        <p:cTn id="31" dur="1" fill="hold">
                                          <p:stCondLst>
                                            <p:cond delay="0"/>
                                          </p:stCondLst>
                                        </p:cTn>
                                        <p:tgtEl>
                                          <p:spTgt spid="39942"/>
                                        </p:tgtEl>
                                        <p:attrNameLst>
                                          <p:attrName>style.visibility</p:attrName>
                                        </p:attrNameLst>
                                      </p:cBhvr>
                                      <p:to>
                                        <p:strVal val="visible"/>
                                      </p:to>
                                    </p:set>
                                    <p:animEffect transition="in" filter="fade">
                                      <p:cBhvr>
                                        <p:cTn id="32" dur="1600" decel="100000"/>
                                        <p:tgtEl>
                                          <p:spTgt spid="39942"/>
                                        </p:tgtEl>
                                      </p:cBhvr>
                                    </p:animEffect>
                                    <p:anim calcmode="lin" valueType="num">
                                      <p:cBhvr>
                                        <p:cTn id="33" dur="1600" decel="100000" fill="hold"/>
                                        <p:tgtEl>
                                          <p:spTgt spid="39942"/>
                                        </p:tgtEl>
                                        <p:attrNameLst>
                                          <p:attrName>style.rotation</p:attrName>
                                        </p:attrNameLst>
                                      </p:cBhvr>
                                      <p:tavLst>
                                        <p:tav tm="0">
                                          <p:val>
                                            <p:fltVal val="-90"/>
                                          </p:val>
                                        </p:tav>
                                        <p:tav tm="100000">
                                          <p:val>
                                            <p:fltVal val="0"/>
                                          </p:val>
                                        </p:tav>
                                      </p:tavLst>
                                    </p:anim>
                                    <p:anim calcmode="lin" valueType="num">
                                      <p:cBhvr>
                                        <p:cTn id="34" dur="1600" decel="100000" fill="hold"/>
                                        <p:tgtEl>
                                          <p:spTgt spid="39942"/>
                                        </p:tgtEl>
                                        <p:attrNameLst>
                                          <p:attrName>ppt_x</p:attrName>
                                        </p:attrNameLst>
                                      </p:cBhvr>
                                      <p:tavLst>
                                        <p:tav tm="0">
                                          <p:val>
                                            <p:strVal val="#ppt_x+0.4"/>
                                          </p:val>
                                        </p:tav>
                                        <p:tav tm="100000">
                                          <p:val>
                                            <p:strVal val="#ppt_x-0.05"/>
                                          </p:val>
                                        </p:tav>
                                      </p:tavLst>
                                    </p:anim>
                                    <p:anim calcmode="lin" valueType="num">
                                      <p:cBhvr>
                                        <p:cTn id="35" dur="1600" decel="100000" fill="hold"/>
                                        <p:tgtEl>
                                          <p:spTgt spid="39942"/>
                                        </p:tgtEl>
                                        <p:attrNameLst>
                                          <p:attrName>ppt_y</p:attrName>
                                        </p:attrNameLst>
                                      </p:cBhvr>
                                      <p:tavLst>
                                        <p:tav tm="0">
                                          <p:val>
                                            <p:strVal val="#ppt_y-0.4"/>
                                          </p:val>
                                        </p:tav>
                                        <p:tav tm="100000">
                                          <p:val>
                                            <p:strVal val="#ppt_y+0.1"/>
                                          </p:val>
                                        </p:tav>
                                      </p:tavLst>
                                    </p:anim>
                                    <p:anim calcmode="lin" valueType="num">
                                      <p:cBhvr>
                                        <p:cTn id="36" dur="400" accel="100000" fill="hold">
                                          <p:stCondLst>
                                            <p:cond delay="1600"/>
                                          </p:stCondLst>
                                        </p:cTn>
                                        <p:tgtEl>
                                          <p:spTgt spid="39942"/>
                                        </p:tgtEl>
                                        <p:attrNameLst>
                                          <p:attrName>ppt_x</p:attrName>
                                        </p:attrNameLst>
                                      </p:cBhvr>
                                      <p:tavLst>
                                        <p:tav tm="0">
                                          <p:val>
                                            <p:strVal val="#ppt_x-0.05"/>
                                          </p:val>
                                        </p:tav>
                                        <p:tav tm="100000">
                                          <p:val>
                                            <p:strVal val="#ppt_x"/>
                                          </p:val>
                                        </p:tav>
                                      </p:tavLst>
                                    </p:anim>
                                    <p:anim calcmode="lin" valueType="num">
                                      <p:cBhvr>
                                        <p:cTn id="37" dur="400" accel="100000" fill="hold">
                                          <p:stCondLst>
                                            <p:cond delay="1600"/>
                                          </p:stCondLst>
                                        </p:cTn>
                                        <p:tgtEl>
                                          <p:spTgt spid="39942"/>
                                        </p:tgtEl>
                                        <p:attrNameLst>
                                          <p:attrName>ppt_y</p:attrName>
                                        </p:attrNameLst>
                                      </p:cBhvr>
                                      <p:tavLst>
                                        <p:tav tm="0">
                                          <p:val>
                                            <p:strVal val="#ppt_y+0.1"/>
                                          </p:val>
                                        </p:tav>
                                        <p:tav tm="100000">
                                          <p:val>
                                            <p:strVal val="#ppt_y"/>
                                          </p:val>
                                        </p:tav>
                                      </p:tavLst>
                                    </p:anim>
                                  </p:childTnLst>
                                </p:cTn>
                              </p:par>
                            </p:childTnLst>
                          </p:cTn>
                        </p:par>
                        <p:par>
                          <p:cTn id="38" fill="hold">
                            <p:stCondLst>
                              <p:cond delay="8000"/>
                            </p:stCondLst>
                            <p:childTnLst>
                              <p:par>
                                <p:cTn id="39" presetID="3" presetClass="entr" presetSubtype="5" fill="hold" nodeType="afterEffect">
                                  <p:stCondLst>
                                    <p:cond delay="0"/>
                                  </p:stCondLst>
                                  <p:childTnLst>
                                    <p:set>
                                      <p:cBhvr>
                                        <p:cTn id="40" dur="1" fill="hold">
                                          <p:stCondLst>
                                            <p:cond delay="0"/>
                                          </p:stCondLst>
                                        </p:cTn>
                                        <p:tgtEl>
                                          <p:spTgt spid="39943"/>
                                        </p:tgtEl>
                                        <p:attrNameLst>
                                          <p:attrName>style.visibility</p:attrName>
                                        </p:attrNameLst>
                                      </p:cBhvr>
                                      <p:to>
                                        <p:strVal val="visible"/>
                                      </p:to>
                                    </p:set>
                                    <p:animEffect transition="in" filter="blinds(vertical)">
                                      <p:cBhvr>
                                        <p:cTn id="41" dur="2000"/>
                                        <p:tgtEl>
                                          <p:spTgt spid="39943"/>
                                        </p:tgtEl>
                                      </p:cBhvr>
                                    </p:animEffect>
                                  </p:childTnLst>
                                </p:cTn>
                              </p:par>
                            </p:childTnLst>
                          </p:cTn>
                        </p:par>
                        <p:par>
                          <p:cTn id="42" fill="hold">
                            <p:stCondLst>
                              <p:cond delay="10000"/>
                            </p:stCondLst>
                            <p:childTnLst>
                              <p:par>
                                <p:cTn id="43" presetID="12" presetClass="entr" presetSubtype="8" fill="hold" nodeType="afterEffect">
                                  <p:stCondLst>
                                    <p:cond delay="0"/>
                                  </p:stCondLst>
                                  <p:childTnLst>
                                    <p:set>
                                      <p:cBhvr>
                                        <p:cTn id="44" dur="1" fill="hold">
                                          <p:stCondLst>
                                            <p:cond delay="0"/>
                                          </p:stCondLst>
                                        </p:cTn>
                                        <p:tgtEl>
                                          <p:spTgt spid="39944"/>
                                        </p:tgtEl>
                                        <p:attrNameLst>
                                          <p:attrName>style.visibility</p:attrName>
                                        </p:attrNameLst>
                                      </p:cBhvr>
                                      <p:to>
                                        <p:strVal val="visible"/>
                                      </p:to>
                                    </p:set>
                                    <p:animEffect transition="in" filter="slide(fromLeft)">
                                      <p:cBhvr>
                                        <p:cTn id="45" dur="20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TotalTime>
  <Words>1392</Words>
  <Application>Microsoft Office PowerPoint</Application>
  <PresentationFormat>Экран (4:3)</PresentationFormat>
  <Paragraphs>76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Эркер</vt:lpstr>
      <vt:lpstr>Dispozitivele periferice ale calculatorului:</vt:lpstr>
      <vt:lpstr>Monitorul </vt:lpstr>
      <vt:lpstr>Caracteristicile principale ale monitoarelor sunt:</vt:lpstr>
      <vt:lpstr>Слайд 4</vt:lpstr>
      <vt:lpstr>Слайд 5</vt:lpstr>
      <vt:lpstr>Слайд 6</vt:lpstr>
      <vt:lpstr>Tastatura </vt:lpstr>
      <vt:lpstr>Clasificarea tastaturilor:</vt:lpstr>
      <vt:lpstr>Mouse - ul</vt:lpstr>
      <vt:lpstr>Tipuri de mouse-uri</vt:lpstr>
      <vt:lpstr>Trackball (bila rulantă)</vt:lpstr>
      <vt:lpstr>Touchpad</vt:lpstr>
      <vt:lpstr>Joystick</vt:lpstr>
      <vt:lpstr>Light Pen  (creion optic)</vt:lpstr>
      <vt:lpstr>Imprimanta </vt:lpstr>
      <vt:lpstr>Слайд 16</vt:lpstr>
      <vt:lpstr>Слайд 17</vt:lpstr>
      <vt:lpstr>Слайд 18</vt:lpstr>
      <vt:lpstr>Caracteristicile imprimantelor:</vt:lpstr>
      <vt:lpstr>Scanner-ul </vt:lpstr>
      <vt:lpstr>Caracteristicile SCANNER-erelor</vt:lpstr>
      <vt:lpstr>Слайд 22</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Dispozitivele periferice ale calculatorului:</dc:title>
  <dc:creator>Дмитрий Каленюк</dc:creator>
  <cp:lastModifiedBy>Дмитрий Каленюк</cp:lastModifiedBy>
  <cp:revision>1</cp:revision>
  <dcterms:created xsi:type="dcterms:W3CDTF">2011-06-07T14:15:59Z</dcterms:created>
  <dcterms:modified xsi:type="dcterms:W3CDTF">2011-06-07T14:22:21Z</dcterms:modified>
</cp:coreProperties>
</file>