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DE29-FDD1-4F7D-9F3D-539A4F7846B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88695-E295-40B3-9E1A-AEB9449F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maşini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inceput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inceputul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secolului XX. Una dintre primele maşini cu rotor a fost maşina germană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Enigma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elaborată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1917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către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Eduard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Hebern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perfectată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tarziu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vedere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comercial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disponibilă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piaţă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AACC-5B96-4AD6-A58E-5B1CBAF070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operarea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maşinii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toţi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operatorii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aveau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maşini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asigurarea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operabilităţii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Iniţierea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criptării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mesaj se făcea in 2 paşi: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AACC-5B96-4AD6-A58E-5B1CBAF0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9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AACC-5B96-4AD6-A58E-5B1CBAF070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Atacurile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incununate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asupra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maşinilor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rotor au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posibile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inceputul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apariţia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maşinilor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Tot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această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perioadă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criptografia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ştiinţific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ramură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matematicii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1949)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articolului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Claude Elwood Shannon „Communication Theory of Secrecy Systems”.,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a pus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bazele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ştiinţifice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sistemelor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secretă</a:t>
            </a:r>
            <a:r>
              <a:rPr lang="ro-RO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sistemelor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simetrice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3AACC-5B96-4AD6-A58E-5B1CBAF070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4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8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850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4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5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1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01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1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7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4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0C11AF-3579-4FF3-9411-AE628F3A84A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46C4C-D01C-493A-8292-DA22CAE72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60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</a:t>
            </a:r>
            <a:r>
              <a:rPr lang="ro-MD" dirty="0" err="1" smtClean="0"/>
              <a:t>șini</a:t>
            </a:r>
            <a:r>
              <a:rPr lang="ro-MD" dirty="0" smtClean="0"/>
              <a:t> rotor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MD" dirty="0" smtClean="0"/>
              <a:t>Adela Gorea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9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53" y="418676"/>
            <a:ext cx="6968120" cy="59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61" y="507783"/>
            <a:ext cx="7901533" cy="58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81" y="1618735"/>
            <a:ext cx="10972800" cy="44010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Maşinile</a:t>
            </a:r>
            <a:r>
              <a:rPr lang="en-US" dirty="0"/>
              <a:t> cu rotor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activ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parcursul</a:t>
            </a:r>
            <a:r>
              <a:rPr lang="en-US" dirty="0"/>
              <a:t> </a:t>
            </a:r>
            <a:r>
              <a:rPr lang="en-US" dirty="0" err="1"/>
              <a:t>războiului</a:t>
            </a:r>
            <a:r>
              <a:rPr lang="en-US" dirty="0"/>
              <a:t> </a:t>
            </a:r>
            <a:r>
              <a:rPr lang="en-US" dirty="0" smtClean="0"/>
              <a:t>II</a:t>
            </a:r>
            <a:r>
              <a:rPr lang="ro-RO" dirty="0" smtClean="0"/>
              <a:t> </a:t>
            </a:r>
            <a:r>
              <a:rPr lang="en-US" dirty="0" err="1" smtClean="0"/>
              <a:t>mondial</a:t>
            </a:r>
            <a:r>
              <a:rPr lang="en-US" dirty="0"/>
              <a:t>.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langă</a:t>
            </a:r>
            <a:r>
              <a:rPr lang="en-US" dirty="0"/>
              <a:t> </a:t>
            </a:r>
            <a:r>
              <a:rPr lang="en-US" dirty="0" err="1"/>
              <a:t>maşina</a:t>
            </a:r>
            <a:r>
              <a:rPr lang="en-US" dirty="0"/>
              <a:t> </a:t>
            </a:r>
            <a:r>
              <a:rPr lang="en-US" dirty="0" err="1"/>
              <a:t>germană</a:t>
            </a:r>
            <a:r>
              <a:rPr lang="en-US" dirty="0"/>
              <a:t> Enigma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 smtClean="0"/>
              <a:t>Sigaba</a:t>
            </a:r>
            <a:r>
              <a:rPr lang="ro-RO" dirty="0"/>
              <a:t> </a:t>
            </a:r>
            <a:r>
              <a:rPr lang="en-US" dirty="0" smtClean="0"/>
              <a:t>(SUA</a:t>
            </a:r>
            <a:r>
              <a:rPr lang="en-US" dirty="0"/>
              <a:t>), </a:t>
            </a:r>
            <a:r>
              <a:rPr lang="en-US" dirty="0" err="1"/>
              <a:t>Typex</a:t>
            </a:r>
            <a:r>
              <a:rPr lang="en-US" dirty="0"/>
              <a:t> (</a:t>
            </a:r>
            <a:r>
              <a:rPr lang="en-US" dirty="0" err="1"/>
              <a:t>Marea</a:t>
            </a:r>
            <a:r>
              <a:rPr lang="en-US" dirty="0"/>
              <a:t> Britanie), Red, Orange, Purple (</a:t>
            </a:r>
            <a:r>
              <a:rPr lang="en-US" dirty="0" err="1"/>
              <a:t>Japonia</a:t>
            </a:r>
            <a:r>
              <a:rPr lang="en-US" dirty="0"/>
              <a:t>). </a:t>
            </a:r>
            <a:endParaRPr lang="ro-RO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Maşinile</a:t>
            </a:r>
            <a:r>
              <a:rPr lang="ro-RO" dirty="0" smtClean="0"/>
              <a:t> </a:t>
            </a:r>
            <a:r>
              <a:rPr lang="en-US" dirty="0" smtClean="0"/>
              <a:t>cu </a:t>
            </a:r>
            <a:r>
              <a:rPr lang="en-US" dirty="0"/>
              <a:t>rotor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smtClean="0"/>
              <a:t>v</a:t>
            </a:r>
            <a:r>
              <a:rPr lang="ro-RO" smtClean="0"/>
              <a:t>â</a:t>
            </a:r>
            <a:r>
              <a:rPr lang="en-US" smtClean="0"/>
              <a:t>rful</a:t>
            </a:r>
            <a:r>
              <a:rPr lang="en-US" dirty="0" smtClean="0"/>
              <a:t> </a:t>
            </a:r>
            <a:r>
              <a:rPr lang="en-US" dirty="0" err="1"/>
              <a:t>criptografiei</a:t>
            </a:r>
            <a:r>
              <a:rPr lang="en-US" dirty="0"/>
              <a:t> </a:t>
            </a:r>
            <a:r>
              <a:rPr lang="en-US" dirty="0" err="1"/>
              <a:t>formale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realizau</a:t>
            </a:r>
            <a:r>
              <a:rPr lang="en-US" dirty="0"/>
              <a:t> </a:t>
            </a:r>
            <a:r>
              <a:rPr lang="en-US" dirty="0" err="1" smtClean="0"/>
              <a:t>cifruri</a:t>
            </a:r>
            <a:r>
              <a:rPr lang="ro-RO" dirty="0"/>
              <a:t> </a:t>
            </a:r>
            <a:r>
              <a:rPr lang="en-US" dirty="0" err="1" smtClean="0"/>
              <a:t>suficient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rezistente</a:t>
            </a:r>
            <a:r>
              <a:rPr lang="en-US" dirty="0"/>
              <a:t> </a:t>
            </a:r>
            <a:r>
              <a:rPr lang="en-US" dirty="0" err="1"/>
              <a:t>intr</a:t>
            </a:r>
            <a:r>
              <a:rPr lang="en-US" dirty="0"/>
              <a:t>-un mod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simplu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1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23" y="654908"/>
            <a:ext cx="11009871" cy="5364892"/>
          </a:xfrm>
        </p:spPr>
        <p:txBody>
          <a:bodyPr/>
          <a:lstStyle/>
          <a:p>
            <a:r>
              <a:rPr lang="en-US" b="1" i="1" dirty="0" err="1">
                <a:solidFill>
                  <a:srgbClr val="FFFF00"/>
                </a:solidFill>
              </a:rPr>
              <a:t>Tastatura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(Key board): </a:t>
            </a:r>
            <a:r>
              <a:rPr lang="en-US" dirty="0"/>
              <a:t>o </a:t>
            </a:r>
            <a:r>
              <a:rPr lang="en-US" dirty="0" err="1"/>
              <a:t>tastatură</a:t>
            </a:r>
            <a:r>
              <a:rPr lang="en-US" dirty="0"/>
              <a:t> </a:t>
            </a:r>
            <a:r>
              <a:rPr lang="en-US" dirty="0" err="1"/>
              <a:t>obişnuită</a:t>
            </a:r>
            <a:r>
              <a:rPr lang="en-US" dirty="0"/>
              <a:t> </a:t>
            </a:r>
            <a:r>
              <a:rPr lang="en-US" dirty="0" err="1"/>
              <a:t>similară</a:t>
            </a:r>
            <a:r>
              <a:rPr lang="en-US" dirty="0"/>
              <a:t> cu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pentru</a:t>
            </a:r>
            <a:endParaRPr lang="en-US" dirty="0"/>
          </a:p>
          <a:p>
            <a:pPr marL="0" indent="0">
              <a:buNone/>
            </a:pPr>
            <a:r>
              <a:rPr lang="ro-RO" dirty="0" smtClean="0"/>
              <a:t>   </a:t>
            </a:r>
            <a:r>
              <a:rPr lang="en-US" dirty="0" err="1" smtClean="0"/>
              <a:t>maşinile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scris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FFFF00"/>
                </a:solidFill>
              </a:rPr>
              <a:t>Placa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FF00"/>
                </a:solidFill>
              </a:rPr>
              <a:t>cu </a:t>
            </a:r>
            <a:r>
              <a:rPr lang="en-US" b="1" i="1" dirty="0" err="1">
                <a:solidFill>
                  <a:srgbClr val="FFFF00"/>
                </a:solidFill>
              </a:rPr>
              <a:t>lămpi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/>
              <a:t>(Lamp board): </a:t>
            </a:r>
            <a:r>
              <a:rPr lang="en-US" dirty="0" err="1"/>
              <a:t>asemănătoare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tastaturi</a:t>
            </a:r>
            <a:r>
              <a:rPr lang="en-US" dirty="0"/>
              <a:t> </a:t>
            </a:r>
            <a:r>
              <a:rPr lang="en-US" dirty="0" smtClean="0"/>
              <a:t>cu</a:t>
            </a:r>
            <a:r>
              <a:rPr lang="ro-RO" dirty="0" smtClean="0"/>
              <a:t> </a:t>
            </a:r>
            <a:r>
              <a:rPr lang="en-US" dirty="0" err="1" smtClean="0"/>
              <a:t>lămpi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loc</a:t>
            </a:r>
            <a:r>
              <a:rPr lang="en-US" dirty="0"/>
              <a:t> de taste.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lămpi</a:t>
            </a:r>
            <a:r>
              <a:rPr lang="en-US" dirty="0"/>
              <a:t> </a:t>
            </a:r>
            <a:r>
              <a:rPr lang="en-US" dirty="0" err="1"/>
              <a:t>erau</a:t>
            </a:r>
            <a:r>
              <a:rPr lang="en-US" dirty="0"/>
              <a:t> </a:t>
            </a:r>
            <a:r>
              <a:rPr lang="en-US" dirty="0" err="1"/>
              <a:t>tipărite</a:t>
            </a:r>
            <a:r>
              <a:rPr lang="en-US" dirty="0"/>
              <a:t> </a:t>
            </a:r>
            <a:r>
              <a:rPr lang="en-US" dirty="0" err="1"/>
              <a:t>literele</a:t>
            </a:r>
            <a:r>
              <a:rPr lang="en-US" dirty="0"/>
              <a:t> </a:t>
            </a:r>
            <a:r>
              <a:rPr lang="en-US" dirty="0" err="1"/>
              <a:t>alfabetului</a:t>
            </a:r>
            <a:r>
              <a:rPr lang="en-US" dirty="0"/>
              <a:t> </a:t>
            </a:r>
            <a:r>
              <a:rPr lang="en-US" dirty="0" err="1" smtClean="0"/>
              <a:t>ce</a:t>
            </a:r>
            <a:r>
              <a:rPr lang="ro-RO" dirty="0"/>
              <a:t> </a:t>
            </a:r>
            <a:r>
              <a:rPr lang="en-US" dirty="0" err="1" smtClean="0"/>
              <a:t>deveneau</a:t>
            </a:r>
            <a:r>
              <a:rPr lang="en-US" dirty="0" smtClean="0"/>
              <a:t> </a:t>
            </a:r>
            <a:r>
              <a:rPr lang="en-US" dirty="0" err="1"/>
              <a:t>vizibile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aprinderea</a:t>
            </a:r>
            <a:r>
              <a:rPr lang="en-US" dirty="0"/>
              <a:t> </a:t>
            </a:r>
            <a:r>
              <a:rPr lang="en-US" dirty="0" err="1"/>
              <a:t>lămpii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FFFF00"/>
                </a:solidFill>
              </a:rPr>
              <a:t>Placa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FF00"/>
                </a:solidFill>
              </a:rPr>
              <a:t>cu </a:t>
            </a:r>
            <a:r>
              <a:rPr lang="en-US" b="1" i="1" dirty="0" err="1">
                <a:solidFill>
                  <a:srgbClr val="FFFF00"/>
                </a:solidFill>
              </a:rPr>
              <a:t>comutatoare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/>
              <a:t>(Switch board): </a:t>
            </a:r>
            <a:r>
              <a:rPr lang="en-US" dirty="0" err="1"/>
              <a:t>mufe</a:t>
            </a:r>
            <a:r>
              <a:rPr lang="en-US" dirty="0"/>
              <a:t> (prize) </a:t>
            </a:r>
            <a:r>
              <a:rPr lang="en-US" dirty="0" err="1"/>
              <a:t>cate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 smtClean="0"/>
              <a:t>pentru</a:t>
            </a:r>
            <a:r>
              <a:rPr lang="ro-RO" dirty="0"/>
              <a:t> </a:t>
            </a:r>
            <a:r>
              <a:rPr lang="it-IT" dirty="0" smtClean="0"/>
              <a:t>fiecare </a:t>
            </a:r>
            <a:r>
              <a:rPr lang="it-IT" dirty="0"/>
              <a:t>literă, ce se conectau prin fire in 6 perechi (</a:t>
            </a:r>
            <a:r>
              <a:rPr lang="it-IT" dirty="0" smtClean="0"/>
              <a:t>Această</a:t>
            </a:r>
            <a:r>
              <a:rPr lang="ro-RO" dirty="0" smtClean="0"/>
              <a:t> </a:t>
            </a:r>
            <a:r>
              <a:rPr lang="it-IT" dirty="0" smtClean="0"/>
              <a:t>componentă </a:t>
            </a:r>
            <a:r>
              <a:rPr lang="it-IT" dirty="0"/>
              <a:t>fusese adăugată de germani pentru a creşte </a:t>
            </a:r>
            <a:r>
              <a:rPr lang="it-IT" dirty="0" smtClean="0"/>
              <a:t>securitatea</a:t>
            </a:r>
            <a:r>
              <a:rPr lang="ro-RO" dirty="0" smtClean="0"/>
              <a:t> </a:t>
            </a:r>
            <a:r>
              <a:rPr lang="en-US" dirty="0" err="1" smtClean="0"/>
              <a:t>maşinii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752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7" y="679623"/>
            <a:ext cx="10997513" cy="53401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i="1" dirty="0">
                <a:solidFill>
                  <a:srgbClr val="FFFF00"/>
                </a:solidFill>
              </a:rPr>
              <a:t>Trei roţi </a:t>
            </a:r>
            <a:r>
              <a:rPr lang="it-IT" dirty="0"/>
              <a:t>(Rotating drums): se mai numeau </a:t>
            </a:r>
            <a:r>
              <a:rPr lang="it-IT" i="1" dirty="0"/>
              <a:t>rotoare </a:t>
            </a:r>
            <a:r>
              <a:rPr lang="it-IT" dirty="0"/>
              <a:t>(</a:t>
            </a:r>
            <a:r>
              <a:rPr lang="it-IT" i="1" dirty="0" smtClean="0"/>
              <a:t>roţi</a:t>
            </a:r>
            <a:r>
              <a:rPr lang="ro-RO" i="1" dirty="0" smtClean="0"/>
              <a:t> </a:t>
            </a:r>
            <a:r>
              <a:rPr lang="fr-FR" i="1" dirty="0" err="1" smtClean="0"/>
              <a:t>detaşabile</a:t>
            </a:r>
            <a:r>
              <a:rPr lang="fr-FR" dirty="0"/>
              <a:t>) </a:t>
            </a:r>
            <a:r>
              <a:rPr lang="fr-FR" dirty="0" err="1"/>
              <a:t>fiecare</a:t>
            </a:r>
            <a:r>
              <a:rPr lang="fr-FR" dirty="0"/>
              <a:t> </a:t>
            </a:r>
            <a:r>
              <a:rPr lang="fr-FR" dirty="0" err="1"/>
              <a:t>dintre</a:t>
            </a:r>
            <a:r>
              <a:rPr lang="fr-FR" dirty="0"/>
              <a:t> </a:t>
            </a:r>
            <a:r>
              <a:rPr lang="fr-FR" dirty="0" err="1"/>
              <a:t>ele</a:t>
            </a:r>
            <a:r>
              <a:rPr lang="fr-FR" dirty="0"/>
              <a:t> </a:t>
            </a:r>
            <a:r>
              <a:rPr lang="fr-FR" dirty="0" err="1"/>
              <a:t>avand</a:t>
            </a:r>
            <a:r>
              <a:rPr lang="fr-FR" dirty="0"/>
              <a:t> </a:t>
            </a:r>
            <a:r>
              <a:rPr lang="fr-FR" dirty="0" err="1"/>
              <a:t>cate</a:t>
            </a:r>
            <a:r>
              <a:rPr lang="fr-FR" dirty="0"/>
              <a:t> un set de 26 de </a:t>
            </a:r>
            <a:r>
              <a:rPr lang="fr-FR" dirty="0" smtClean="0"/>
              <a:t>contacte,</a:t>
            </a:r>
            <a:r>
              <a:rPr lang="ro-RO" dirty="0" smtClean="0"/>
              <a:t> </a:t>
            </a:r>
            <a:r>
              <a:rPr lang="it-IT" dirty="0" smtClean="0"/>
              <a:t>cate </a:t>
            </a:r>
            <a:r>
              <a:rPr lang="it-IT" dirty="0"/>
              <a:t>unul pentru fiecare literă a alfabetului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686" y="2944705"/>
            <a:ext cx="4201297" cy="31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24" y="679623"/>
            <a:ext cx="10997514" cy="53401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>
                <a:solidFill>
                  <a:srgbClr val="FFFF00"/>
                </a:solidFill>
              </a:rPr>
              <a:t>Roata</a:t>
            </a:r>
            <a:r>
              <a:rPr lang="en-US" i="1" dirty="0"/>
              <a:t> </a:t>
            </a:r>
            <a:r>
              <a:rPr lang="en-US" b="1" i="1" dirty="0" err="1">
                <a:solidFill>
                  <a:srgbClr val="FFFF00"/>
                </a:solidFill>
              </a:rPr>
              <a:t>reflectoare</a:t>
            </a:r>
            <a:r>
              <a:rPr lang="en-US" i="1" dirty="0"/>
              <a:t> </a:t>
            </a:r>
            <a:r>
              <a:rPr lang="en-US" dirty="0"/>
              <a:t>(Reflecting drum): </a:t>
            </a:r>
            <a:r>
              <a:rPr lang="en-US" dirty="0" err="1"/>
              <a:t>roată</a:t>
            </a:r>
            <a:r>
              <a:rPr lang="en-US" dirty="0"/>
              <a:t> </a:t>
            </a:r>
            <a:r>
              <a:rPr lang="en-US" dirty="0" err="1"/>
              <a:t>fixă</a:t>
            </a:r>
            <a:r>
              <a:rPr lang="en-US" dirty="0"/>
              <a:t> </a:t>
            </a:r>
            <a:r>
              <a:rPr lang="en-US" dirty="0" err="1"/>
              <a:t>identică</a:t>
            </a:r>
            <a:r>
              <a:rPr lang="en-US" dirty="0"/>
              <a:t> </a:t>
            </a:r>
            <a:r>
              <a:rPr lang="en-US" dirty="0" smtClean="0"/>
              <a:t>cu</a:t>
            </a:r>
            <a:r>
              <a:rPr lang="ro-RO" dirty="0" smtClean="0"/>
              <a:t> </a:t>
            </a:r>
            <a:r>
              <a:rPr lang="en-US" dirty="0" err="1" smtClean="0"/>
              <a:t>celelalte</a:t>
            </a:r>
            <a:r>
              <a:rPr lang="en-US" dirty="0" smtClean="0"/>
              <a:t> </a:t>
            </a:r>
            <a:r>
              <a:rPr lang="en-US" dirty="0"/>
              <a:t>3, </a:t>
            </a:r>
            <a:r>
              <a:rPr lang="en-US" dirty="0" err="1"/>
              <a:t>avand</a:t>
            </a:r>
            <a:r>
              <a:rPr lang="en-US" dirty="0"/>
              <a:t> un set de 26 de </a:t>
            </a:r>
            <a:r>
              <a:rPr lang="en-US" dirty="0" err="1"/>
              <a:t>contacte</a:t>
            </a:r>
            <a:r>
              <a:rPr lang="en-US" dirty="0"/>
              <a:t> </a:t>
            </a:r>
            <a:r>
              <a:rPr lang="en-US" dirty="0" err="1"/>
              <a:t>grupate</a:t>
            </a:r>
            <a:r>
              <a:rPr lang="en-US" dirty="0"/>
              <a:t> in </a:t>
            </a:r>
            <a:r>
              <a:rPr lang="en-US" dirty="0" err="1"/>
              <a:t>perechi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b="1" i="1" dirty="0" err="1">
                <a:solidFill>
                  <a:srgbClr val="FFFF00"/>
                </a:solidFill>
              </a:rPr>
              <a:t>Cabluri</a:t>
            </a:r>
            <a:r>
              <a:rPr lang="en-US" i="1" dirty="0" smtClean="0"/>
              <a:t> </a:t>
            </a:r>
            <a:r>
              <a:rPr lang="en-US" dirty="0"/>
              <a:t>(Wiring): </a:t>
            </a:r>
            <a:r>
              <a:rPr lang="en-US" dirty="0" err="1"/>
              <a:t>asigurau</a:t>
            </a:r>
            <a:r>
              <a:rPr lang="en-US" dirty="0"/>
              <a:t> </a:t>
            </a:r>
            <a:r>
              <a:rPr lang="en-US" dirty="0" err="1"/>
              <a:t>conexiunile</a:t>
            </a:r>
            <a:r>
              <a:rPr lang="en-US" dirty="0"/>
              <a:t> </a:t>
            </a:r>
            <a:r>
              <a:rPr lang="en-US" dirty="0" err="1"/>
              <a:t>intre</a:t>
            </a:r>
            <a:r>
              <a:rPr lang="en-US" dirty="0"/>
              <a:t> taste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lămpi</a:t>
            </a:r>
            <a:r>
              <a:rPr lang="en-US" dirty="0"/>
              <a:t> </a:t>
            </a:r>
            <a:r>
              <a:rPr lang="en-US" dirty="0" err="1" smtClean="0"/>
              <a:t>precum</a:t>
            </a:r>
            <a:r>
              <a:rPr lang="ro-RO" dirty="0"/>
              <a:t> </a:t>
            </a:r>
            <a:r>
              <a:rPr lang="it-IT" dirty="0" smtClean="0"/>
              <a:t>şi </a:t>
            </a:r>
            <a:r>
              <a:rPr lang="it-IT" dirty="0"/>
              <a:t>intre lămpi şi primul rotor, intre primul rotor şi al doilea, </a:t>
            </a:r>
            <a:r>
              <a:rPr lang="it-IT" dirty="0" smtClean="0"/>
              <a:t>al</a:t>
            </a:r>
            <a:r>
              <a:rPr lang="ro-RO" dirty="0" smtClean="0"/>
              <a:t> </a:t>
            </a:r>
            <a:r>
              <a:rPr lang="it-IT" dirty="0" smtClean="0"/>
              <a:t>doilea </a:t>
            </a:r>
            <a:r>
              <a:rPr lang="it-IT" dirty="0"/>
              <a:t>şi al treilea, al treilea si roata reflectoare.</a:t>
            </a:r>
          </a:p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FFFF00"/>
                </a:solidFill>
              </a:rPr>
              <a:t>Baterie</a:t>
            </a:r>
            <a:r>
              <a:rPr lang="en-US" i="1" dirty="0" smtClean="0"/>
              <a:t> </a:t>
            </a:r>
            <a:r>
              <a:rPr lang="en-US" dirty="0"/>
              <a:t>(Battery):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alimentarea</a:t>
            </a:r>
            <a:r>
              <a:rPr lang="en-US" dirty="0"/>
              <a:t> </a:t>
            </a:r>
            <a:r>
              <a:rPr lang="en-US" dirty="0" err="1"/>
              <a:t>circuitelor</a:t>
            </a:r>
            <a:r>
              <a:rPr lang="en-US" dirty="0"/>
              <a:t> </a:t>
            </a:r>
            <a:r>
              <a:rPr lang="en-US" dirty="0" err="1"/>
              <a:t>electrice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56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731108"/>
          </a:xfrm>
        </p:spPr>
        <p:txBody>
          <a:bodyPr/>
          <a:lstStyle/>
          <a:p>
            <a:r>
              <a:rPr lang="ro-RO" b="1" dirty="0" smtClean="0"/>
              <a:t>Principiul de funcționare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935" y="1514567"/>
            <a:ext cx="4211704" cy="4700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1243" y="1514567"/>
            <a:ext cx="5548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apăsarea</a:t>
            </a:r>
            <a:r>
              <a:rPr lang="en-US" sz="2400" dirty="0"/>
              <a:t> </a:t>
            </a:r>
            <a:r>
              <a:rPr lang="en-US" sz="2400" dirty="0" err="1"/>
              <a:t>tastei</a:t>
            </a:r>
            <a:r>
              <a:rPr lang="en-US" sz="2400" dirty="0"/>
              <a:t> ”A”</a:t>
            </a:r>
            <a:r>
              <a:rPr lang="ro-RO" sz="2400" dirty="0"/>
              <a:t> </a:t>
            </a:r>
            <a:r>
              <a:rPr lang="en-US" sz="2400" dirty="0" err="1"/>
              <a:t>curentul</a:t>
            </a:r>
            <a:r>
              <a:rPr lang="en-US" sz="2400" dirty="0"/>
              <a:t> era </a:t>
            </a:r>
            <a:r>
              <a:rPr lang="en-US" sz="2400" dirty="0" err="1"/>
              <a:t>trecut</a:t>
            </a:r>
            <a:r>
              <a:rPr lang="en-US" sz="2400" dirty="0"/>
              <a:t>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 smtClean="0"/>
              <a:t>setul</a:t>
            </a:r>
            <a:r>
              <a:rPr lang="ro-RO" sz="2400" dirty="0" smtClean="0"/>
              <a:t> </a:t>
            </a:r>
            <a:r>
              <a:rPr lang="en-US" sz="2400" dirty="0" smtClean="0"/>
              <a:t>de </a:t>
            </a:r>
            <a:r>
              <a:rPr lang="en-US" sz="2400" dirty="0" err="1"/>
              <a:t>rotoare</a:t>
            </a:r>
            <a:r>
              <a:rPr lang="en-US" sz="2400" dirty="0"/>
              <a:t> </a:t>
            </a:r>
            <a:r>
              <a:rPr lang="en-US" sz="2400" dirty="0" err="1"/>
              <a:t>până</a:t>
            </a:r>
            <a:r>
              <a:rPr lang="en-US" sz="2400" dirty="0"/>
              <a:t> la reflector</a:t>
            </a:r>
            <a:r>
              <a:rPr lang="ro-RO" sz="2400" dirty="0"/>
              <a:t> </a:t>
            </a:r>
            <a:r>
              <a:rPr lang="en-US" sz="2400" dirty="0"/>
              <a:t>de </a:t>
            </a:r>
            <a:r>
              <a:rPr lang="en-US" sz="2400" dirty="0" err="1"/>
              <a:t>unde</a:t>
            </a:r>
            <a:r>
              <a:rPr lang="en-US" sz="2400" dirty="0"/>
              <a:t> se ”</a:t>
            </a:r>
            <a:r>
              <a:rPr lang="en-US" sz="2400" dirty="0" err="1"/>
              <a:t>întorcea</a:t>
            </a:r>
            <a:r>
              <a:rPr lang="en-US" sz="2400" dirty="0"/>
              <a:t>” </a:t>
            </a:r>
            <a:r>
              <a:rPr lang="en-US" sz="2400" dirty="0" err="1" smtClean="0"/>
              <a:t>înapoi</a:t>
            </a:r>
            <a:r>
              <a:rPr lang="ro-RO" sz="2400" dirty="0" smtClean="0"/>
              <a:t> </a:t>
            </a:r>
            <a:r>
              <a:rPr lang="en-US" sz="2400" dirty="0" err="1" smtClean="0"/>
              <a:t>aprinzându</a:t>
            </a:r>
            <a:r>
              <a:rPr lang="en-US" sz="2400" dirty="0" smtClean="0"/>
              <a:t>-se </a:t>
            </a:r>
            <a:r>
              <a:rPr lang="en-US" sz="2400" dirty="0" err="1"/>
              <a:t>becul</a:t>
            </a:r>
            <a:r>
              <a:rPr lang="en-US" sz="2400" dirty="0"/>
              <a:t> ”G”.</a:t>
            </a:r>
          </a:p>
          <a:p>
            <a:endParaRPr lang="ro-RO" sz="2400" dirty="0"/>
          </a:p>
          <a:p>
            <a:r>
              <a:rPr lang="en-US" sz="2400" dirty="0" err="1"/>
              <a:t>Litera</a:t>
            </a:r>
            <a:r>
              <a:rPr lang="en-US" sz="2400" dirty="0"/>
              <a:t> ”A” se </a:t>
            </a:r>
            <a:r>
              <a:rPr lang="en-US" sz="2400" dirty="0" err="1"/>
              <a:t>criptează</a:t>
            </a:r>
            <a:r>
              <a:rPr lang="ro-RO" sz="2400" dirty="0"/>
              <a:t> </a:t>
            </a:r>
            <a:r>
              <a:rPr lang="en-US" sz="2400" dirty="0" err="1"/>
              <a:t>diferit</a:t>
            </a:r>
            <a:r>
              <a:rPr lang="en-US" sz="2400" dirty="0"/>
              <a:t> (”G” </a:t>
            </a:r>
            <a:r>
              <a:rPr lang="en-US" sz="2400" dirty="0" err="1"/>
              <a:t>si</a:t>
            </a:r>
            <a:r>
              <a:rPr lang="en-US" sz="2400" dirty="0"/>
              <a:t> ”C”) </a:t>
            </a:r>
            <a:r>
              <a:rPr lang="en-US" sz="2400" dirty="0" err="1" smtClean="0"/>
              <a:t>doar</a:t>
            </a:r>
            <a:r>
              <a:rPr lang="ro-RO" sz="2400" dirty="0" smtClean="0"/>
              <a:t> </a:t>
            </a:r>
            <a:r>
              <a:rPr lang="en-US" sz="2400" dirty="0" err="1" smtClean="0"/>
              <a:t>printr</a:t>
            </a:r>
            <a:r>
              <a:rPr lang="en-US" sz="2400" dirty="0" smtClean="0"/>
              <a:t>-o </a:t>
            </a:r>
            <a:r>
              <a:rPr lang="en-US" sz="2400" dirty="0" err="1"/>
              <a:t>simplă</a:t>
            </a:r>
            <a:r>
              <a:rPr lang="en-US" sz="2400" dirty="0"/>
              <a:t> </a:t>
            </a:r>
            <a:r>
              <a:rPr lang="en-US" sz="2400" dirty="0" err="1"/>
              <a:t>rotire</a:t>
            </a:r>
            <a:r>
              <a:rPr lang="en-US" sz="2400" dirty="0"/>
              <a:t> a</a:t>
            </a:r>
            <a:r>
              <a:rPr lang="ro-RO" sz="2400" dirty="0"/>
              <a:t> </a:t>
            </a:r>
            <a:r>
              <a:rPr lang="en-US" sz="2400" dirty="0" err="1"/>
              <a:t>primului</a:t>
            </a:r>
            <a:r>
              <a:rPr lang="en-US" sz="2400" dirty="0"/>
              <a:t> rotor care face </a:t>
            </a:r>
            <a:r>
              <a:rPr lang="en-US" sz="2400" dirty="0" smtClean="0"/>
              <a:t>ca</a:t>
            </a:r>
            <a:r>
              <a:rPr lang="ro-RO" sz="2400" dirty="0" smtClean="0"/>
              <a:t> </a:t>
            </a:r>
            <a:r>
              <a:rPr lang="en-US" sz="2400" dirty="0" err="1" smtClean="0"/>
              <a:t>semnalul</a:t>
            </a:r>
            <a:r>
              <a:rPr lang="en-US" sz="2400" dirty="0" smtClean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en-US" sz="2400" dirty="0" err="1"/>
              <a:t>circule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o </a:t>
            </a:r>
            <a:r>
              <a:rPr lang="en-US" sz="2400" dirty="0" err="1"/>
              <a:t>rută</a:t>
            </a:r>
            <a:r>
              <a:rPr lang="ro-RO" sz="2400" dirty="0"/>
              <a:t> </a:t>
            </a:r>
            <a:r>
              <a:rPr lang="en-US" sz="2400" dirty="0" err="1"/>
              <a:t>complet</a:t>
            </a:r>
            <a:r>
              <a:rPr lang="en-US" sz="2400" dirty="0"/>
              <a:t> </a:t>
            </a:r>
            <a:r>
              <a:rPr lang="en-US" sz="2400" dirty="0" err="1"/>
              <a:t>diferită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4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Pasul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IT" b="1" dirty="0">
                <a:solidFill>
                  <a:srgbClr val="FFFF00"/>
                </a:solidFill>
              </a:rPr>
              <a:t>setarea maşinii </a:t>
            </a:r>
            <a:r>
              <a:rPr lang="it-IT" dirty="0"/>
              <a:t>– operaţie ce consta in fixarea ordinei </a:t>
            </a:r>
            <a:r>
              <a:rPr lang="it-IT" dirty="0" smtClean="0"/>
              <a:t>şi</a:t>
            </a:r>
            <a:r>
              <a:rPr lang="ro-RO" dirty="0" smtClean="0"/>
              <a:t> </a:t>
            </a:r>
            <a:r>
              <a:rPr lang="en-US" dirty="0" err="1" smtClean="0"/>
              <a:t>poziţiei</a:t>
            </a:r>
            <a:r>
              <a:rPr lang="en-US" dirty="0" smtClean="0"/>
              <a:t> </a:t>
            </a:r>
            <a:r>
              <a:rPr lang="en-US" dirty="0" err="1"/>
              <a:t>fiecărui</a:t>
            </a:r>
            <a:r>
              <a:rPr lang="en-US" dirty="0"/>
              <a:t> rotor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alegerea</a:t>
            </a:r>
            <a:r>
              <a:rPr lang="en-US" dirty="0"/>
              <a:t> </a:t>
            </a:r>
            <a:r>
              <a:rPr lang="en-US" dirty="0" err="1"/>
              <a:t>celor</a:t>
            </a:r>
            <a:r>
              <a:rPr lang="en-US" dirty="0"/>
              <a:t> 6 </a:t>
            </a:r>
            <a:r>
              <a:rPr lang="en-US" dirty="0" err="1"/>
              <a:t>perechi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ro-RO" dirty="0" smtClean="0"/>
              <a:t> </a:t>
            </a:r>
            <a:r>
              <a:rPr lang="en-US" dirty="0" err="1" smtClean="0"/>
              <a:t>conectori</a:t>
            </a:r>
            <a:r>
              <a:rPr lang="en-US" dirty="0" smtClean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placa</a:t>
            </a:r>
            <a:r>
              <a:rPr lang="en-US" dirty="0"/>
              <a:t> cu </a:t>
            </a:r>
            <a:r>
              <a:rPr lang="en-US" dirty="0" err="1"/>
              <a:t>comutatoare</a:t>
            </a:r>
            <a:r>
              <a:rPr lang="en-US" dirty="0"/>
              <a:t> (switch board).</a:t>
            </a:r>
          </a:p>
        </p:txBody>
      </p:sp>
    </p:spTree>
    <p:extLst>
      <p:ext uri="{BB962C8B-B14F-4D97-AF65-F5344CB8AC3E}">
        <p14:creationId xmlns:p14="http://schemas.microsoft.com/office/powerpoint/2010/main" val="23124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Pasul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FFFF00"/>
                </a:solidFill>
              </a:rPr>
              <a:t>scrierea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propriu-zisă</a:t>
            </a:r>
            <a:r>
              <a:rPr lang="en-US" b="1" dirty="0">
                <a:solidFill>
                  <a:srgbClr val="FFFF00"/>
                </a:solidFill>
              </a:rPr>
              <a:t> a </a:t>
            </a:r>
            <a:r>
              <a:rPr lang="en-US" b="1" dirty="0" err="1">
                <a:solidFill>
                  <a:srgbClr val="FFFF00"/>
                </a:solidFill>
              </a:rPr>
              <a:t>mesajului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 smtClean="0"/>
              <a:t>criptarea</a:t>
            </a:r>
            <a:r>
              <a:rPr lang="ro-RO" dirty="0"/>
              <a:t> </a:t>
            </a:r>
            <a:r>
              <a:rPr lang="en-US" dirty="0" err="1" smtClean="0"/>
              <a:t>mesajului</a:t>
            </a:r>
            <a:r>
              <a:rPr lang="en-US" dirty="0" smtClean="0"/>
              <a:t> </a:t>
            </a:r>
            <a:r>
              <a:rPr lang="en-US" dirty="0" err="1"/>
              <a:t>operatorul</a:t>
            </a:r>
            <a:r>
              <a:rPr lang="en-US" dirty="0"/>
              <a:t> </a:t>
            </a:r>
            <a:r>
              <a:rPr lang="en-US" dirty="0" err="1"/>
              <a:t>apăsa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tasta</a:t>
            </a:r>
            <a:r>
              <a:rPr lang="en-US" dirty="0"/>
              <a:t>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primei</a:t>
            </a:r>
            <a:r>
              <a:rPr lang="en-US" dirty="0"/>
              <a:t> </a:t>
            </a:r>
            <a:r>
              <a:rPr lang="en-US" dirty="0" err="1" smtClean="0"/>
              <a:t>litere</a:t>
            </a:r>
            <a:r>
              <a:rPr lang="ro-RO" dirty="0"/>
              <a:t> </a:t>
            </a:r>
            <a:r>
              <a:rPr lang="pt-BR" dirty="0" smtClean="0"/>
              <a:t>din </a:t>
            </a:r>
            <a:r>
              <a:rPr lang="pt-BR" dirty="0"/>
              <a:t>textul necodat (să zicem ”N”). In acest moment se aprindea </a:t>
            </a:r>
            <a:r>
              <a:rPr lang="pt-BR" dirty="0" smtClean="0"/>
              <a:t>o</a:t>
            </a:r>
            <a:r>
              <a:rPr lang="ro-RO" dirty="0" smtClean="0"/>
              <a:t> </a:t>
            </a:r>
            <a:r>
              <a:rPr lang="en-US" dirty="0" err="1" smtClean="0"/>
              <a:t>lampă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zicem</a:t>
            </a:r>
            <a:r>
              <a:rPr lang="en-US" dirty="0"/>
              <a:t> ”T”) </a:t>
            </a:r>
            <a:r>
              <a:rPr lang="en-US" dirty="0" err="1"/>
              <a:t>corespunzătoare</a:t>
            </a:r>
            <a:r>
              <a:rPr lang="en-US" dirty="0"/>
              <a:t> </a:t>
            </a:r>
            <a:r>
              <a:rPr lang="en-US" dirty="0" err="1"/>
              <a:t>codificării</a:t>
            </a:r>
            <a:r>
              <a:rPr lang="en-US" dirty="0"/>
              <a:t>. </a:t>
            </a:r>
            <a:r>
              <a:rPr lang="en-US" dirty="0" err="1"/>
              <a:t>Repetand</a:t>
            </a:r>
            <a:r>
              <a:rPr lang="en-US" dirty="0"/>
              <a:t> </a:t>
            </a:r>
            <a:r>
              <a:rPr lang="en-US" dirty="0" err="1" smtClean="0"/>
              <a:t>şi</a:t>
            </a:r>
            <a:r>
              <a:rPr lang="ro-RO" dirty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/>
              <a:t>celelalte</a:t>
            </a:r>
            <a:r>
              <a:rPr lang="en-US" dirty="0"/>
              <a:t> </a:t>
            </a:r>
            <a:r>
              <a:rPr lang="en-US" dirty="0" err="1"/>
              <a:t>litere</a:t>
            </a:r>
            <a:r>
              <a:rPr lang="en-US" dirty="0"/>
              <a:t>, </a:t>
            </a:r>
            <a:r>
              <a:rPr lang="en-US" dirty="0" err="1"/>
              <a:t>rezulta</a:t>
            </a:r>
            <a:r>
              <a:rPr lang="en-US" dirty="0"/>
              <a:t> </a:t>
            </a:r>
            <a:r>
              <a:rPr lang="en-US" dirty="0" err="1"/>
              <a:t>textul</a:t>
            </a:r>
            <a:r>
              <a:rPr lang="en-US" dirty="0"/>
              <a:t> </a:t>
            </a:r>
            <a:r>
              <a:rPr lang="en-US" dirty="0" err="1"/>
              <a:t>codat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528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44" y="583533"/>
            <a:ext cx="8748584" cy="52612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1587" y="6148172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http://enigmaco.de/enigma/enigma.swf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Alan Turing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proiectase</a:t>
            </a:r>
            <a:r>
              <a:rPr lang="en-US" dirty="0"/>
              <a:t> o </a:t>
            </a:r>
            <a:r>
              <a:rPr lang="en-US" dirty="0" err="1" smtClean="0"/>
              <a:t>maşină</a:t>
            </a:r>
            <a:r>
              <a:rPr lang="ro-RO" dirty="0"/>
              <a:t> </a:t>
            </a:r>
            <a:r>
              <a:rPr lang="en-US" dirty="0" err="1" smtClean="0"/>
              <a:t>electromecanică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denumită</a:t>
            </a:r>
            <a:r>
              <a:rPr lang="en-US" dirty="0"/>
              <a:t> „</a:t>
            </a:r>
            <a:r>
              <a:rPr lang="en-US" i="1" dirty="0"/>
              <a:t>Bombe</a:t>
            </a:r>
            <a:r>
              <a:rPr lang="en-US" dirty="0"/>
              <a:t>”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modelul</a:t>
            </a:r>
            <a:r>
              <a:rPr lang="en-US" dirty="0"/>
              <a:t> original </a:t>
            </a:r>
            <a:r>
              <a:rPr lang="en-US" dirty="0" err="1"/>
              <a:t>polonez</a:t>
            </a:r>
            <a:r>
              <a:rPr lang="en-US" dirty="0"/>
              <a:t>) </a:t>
            </a:r>
            <a:r>
              <a:rPr lang="en-US" dirty="0" err="1" smtClean="0"/>
              <a:t>ce</a:t>
            </a:r>
            <a:r>
              <a:rPr lang="ro-RO" dirty="0"/>
              <a:t> </a:t>
            </a:r>
            <a:r>
              <a:rPr lang="it-IT" dirty="0" smtClean="0"/>
              <a:t>putea </a:t>
            </a:r>
            <a:r>
              <a:rPr lang="it-IT" dirty="0"/>
              <a:t>ajuta la spargerea maşinii Enigma mai rapid decat „bomba” din </a:t>
            </a:r>
            <a:r>
              <a:rPr lang="it-IT" dirty="0" smtClean="0"/>
              <a:t>1932</a:t>
            </a:r>
            <a:r>
              <a:rPr lang="ro-RO" dirty="0" smtClean="0"/>
              <a:t> </a:t>
            </a:r>
            <a:r>
              <a:rPr lang="it-IT" dirty="0" smtClean="0"/>
              <a:t>a </a:t>
            </a:r>
            <a:r>
              <a:rPr lang="it-IT" dirty="0"/>
              <a:t>lui </a:t>
            </a:r>
            <a:r>
              <a:rPr lang="it-IT" i="1" dirty="0"/>
              <a:t>Rejewski</a:t>
            </a:r>
            <a:r>
              <a:rPr lang="it-IT" dirty="0"/>
              <a:t>, din care s-a şi inspirat. „Bombe</a:t>
            </a:r>
            <a:r>
              <a:rPr lang="it-IT" dirty="0" smtClean="0"/>
              <a:t>”, </a:t>
            </a:r>
            <a:r>
              <a:rPr lang="it-IT" dirty="0"/>
              <a:t>cu </a:t>
            </a:r>
            <a:r>
              <a:rPr lang="it-IT" dirty="0" smtClean="0"/>
              <a:t>o</a:t>
            </a:r>
            <a:r>
              <a:rPr lang="ro-RO" dirty="0" smtClean="0"/>
              <a:t> </a:t>
            </a:r>
            <a:r>
              <a:rPr lang="en-US" dirty="0" err="1" smtClean="0"/>
              <a:t>imbunătăţire</a:t>
            </a:r>
            <a:r>
              <a:rPr lang="en-US" dirty="0" smtClean="0"/>
              <a:t> </a:t>
            </a:r>
            <a:r>
              <a:rPr lang="en-US" dirty="0" err="1"/>
              <a:t>sugerată</a:t>
            </a:r>
            <a:r>
              <a:rPr lang="en-US" dirty="0"/>
              <a:t> de </a:t>
            </a:r>
            <a:r>
              <a:rPr lang="en-US" dirty="0" err="1"/>
              <a:t>matematicianul</a:t>
            </a:r>
            <a:r>
              <a:rPr lang="en-US" dirty="0"/>
              <a:t> Gordon </a:t>
            </a:r>
            <a:r>
              <a:rPr lang="en-US" dirty="0" err="1"/>
              <a:t>Welchman</a:t>
            </a:r>
            <a:r>
              <a:rPr lang="en-US" dirty="0"/>
              <a:t>, a </a:t>
            </a:r>
            <a:r>
              <a:rPr lang="en-US" dirty="0" err="1"/>
              <a:t>devenit</a:t>
            </a:r>
            <a:r>
              <a:rPr lang="en-US" dirty="0"/>
              <a:t> </a:t>
            </a:r>
            <a:r>
              <a:rPr lang="en-US" dirty="0" err="1" smtClean="0"/>
              <a:t>una</a:t>
            </a:r>
            <a:r>
              <a:rPr lang="ro-RO" dirty="0"/>
              <a:t> </a:t>
            </a:r>
            <a:r>
              <a:rPr lang="en-US" dirty="0" smtClean="0"/>
              <a:t>din </a:t>
            </a: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unelte</a:t>
            </a:r>
            <a:r>
              <a:rPr lang="en-US" dirty="0"/>
              <a:t> automate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ataca</a:t>
            </a:r>
            <a:r>
              <a:rPr lang="en-US" dirty="0"/>
              <a:t> </a:t>
            </a:r>
            <a:r>
              <a:rPr lang="en-US" dirty="0" err="1"/>
              <a:t>traficul</a:t>
            </a:r>
            <a:r>
              <a:rPr lang="en-US" dirty="0"/>
              <a:t> de </a:t>
            </a:r>
            <a:r>
              <a:rPr lang="en-US" dirty="0" err="1" smtClean="0"/>
              <a:t>mesaje</a:t>
            </a:r>
            <a:r>
              <a:rPr lang="ro-RO" dirty="0"/>
              <a:t> </a:t>
            </a:r>
            <a:r>
              <a:rPr lang="en-US" dirty="0" err="1" smtClean="0"/>
              <a:t>protejat</a:t>
            </a:r>
            <a:r>
              <a:rPr lang="en-US" dirty="0" smtClean="0"/>
              <a:t> </a:t>
            </a:r>
            <a:r>
              <a:rPr lang="en-US" dirty="0"/>
              <a:t>de Enigma.</a:t>
            </a:r>
          </a:p>
        </p:txBody>
      </p:sp>
    </p:spTree>
    <p:extLst>
      <p:ext uri="{BB962C8B-B14F-4D97-AF65-F5344CB8AC3E}">
        <p14:creationId xmlns:p14="http://schemas.microsoft.com/office/powerpoint/2010/main" val="23859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634</Words>
  <Application>Microsoft Office PowerPoint</Application>
  <PresentationFormat>Widescreen</PresentationFormat>
  <Paragraphs>30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Mașini rotor</vt:lpstr>
      <vt:lpstr>PowerPoint Presentation</vt:lpstr>
      <vt:lpstr>PowerPoint Presentation</vt:lpstr>
      <vt:lpstr>PowerPoint Presentation</vt:lpstr>
      <vt:lpstr>Principiul de funcționare</vt:lpstr>
      <vt:lpstr>Pasul 1</vt:lpstr>
      <vt:lpstr>Pasul 2:</vt:lpstr>
      <vt:lpstr>PowerPoint Presentation</vt:lpstr>
      <vt:lpstr>Alan Turing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Mașini rotor</dc:title>
  <dc:creator>User</dc:creator>
  <cp:lastModifiedBy>Admin</cp:lastModifiedBy>
  <cp:revision>2</cp:revision>
  <dcterms:created xsi:type="dcterms:W3CDTF">2018-10-10T14:19:40Z</dcterms:created>
  <dcterms:modified xsi:type="dcterms:W3CDTF">2018-10-10T17:28:37Z</dcterms:modified>
</cp:coreProperties>
</file>