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97" r:id="rId20"/>
    <p:sldId id="296" r:id="rId21"/>
    <p:sldId id="295" r:id="rId22"/>
    <p:sldId id="272" r:id="rId23"/>
    <p:sldId id="298" r:id="rId24"/>
    <p:sldId id="274" r:id="rId25"/>
    <p:sldId id="275" r:id="rId26"/>
    <p:sldId id="293" r:id="rId27"/>
    <p:sldId id="277" r:id="rId28"/>
    <p:sldId id="278" r:id="rId29"/>
    <p:sldId id="279" r:id="rId30"/>
    <p:sldId id="282" r:id="rId31"/>
    <p:sldId id="283" r:id="rId32"/>
    <p:sldId id="284" r:id="rId33"/>
    <p:sldId id="288" r:id="rId34"/>
    <p:sldId id="294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3" autoAdjust="0"/>
    <p:restoredTop sz="92620" autoAdjust="0"/>
  </p:normalViewPr>
  <p:slideViewPr>
    <p:cSldViewPr snapToGrid="0">
      <p:cViewPr varScale="1">
        <p:scale>
          <a:sx n="82" d="100"/>
          <a:sy n="82" d="100"/>
        </p:scale>
        <p:origin x="1254" y="90"/>
      </p:cViewPr>
      <p:guideLst/>
    </p:cSldViewPr>
  </p:slideViewPr>
  <p:notesTextViewPr>
    <p:cViewPr>
      <p:scale>
        <a:sx n="1" d="1"/>
        <a:sy n="1" d="1"/>
      </p:scale>
      <p:origin x="0" y="-774"/>
    </p:cViewPr>
  </p:notesTextViewPr>
  <p:sorterViewPr>
    <p:cViewPr varScale="1">
      <p:scale>
        <a:sx n="100" d="100"/>
        <a:sy n="100" d="100"/>
      </p:scale>
      <p:origin x="0" y="-1086"/>
    </p:cViewPr>
  </p:sorterViewPr>
  <p:notesViewPr>
    <p:cSldViewPr snapToGrid="0" showGuides="1">
      <p:cViewPr varScale="1">
        <p:scale>
          <a:sx n="99" d="100"/>
          <a:sy n="99" d="100"/>
        </p:scale>
        <p:origin x="34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TC Lubalin Graph Std Medium" panose="02000505030000020004" pitchFamily="50" charset="0"/>
                <a:ea typeface="+mn-ea"/>
                <a:cs typeface="+mn-cs"/>
              </a:defRPr>
            </a:pPr>
            <a:r>
              <a:rPr lang="en-US" sz="2800" b="0" dirty="0" err="1">
                <a:latin typeface="ITC Lubalin Graph Std Medium" panose="02000505030000020004" pitchFamily="50" charset="0"/>
              </a:rPr>
              <a:t>Frecvența</a:t>
            </a:r>
            <a:r>
              <a:rPr lang="en-US" sz="2800" b="0" dirty="0">
                <a:latin typeface="ITC Lubalin Graph Std Medium" panose="02000505030000020004" pitchFamily="50" charset="0"/>
              </a:rPr>
              <a:t> </a:t>
            </a:r>
            <a:r>
              <a:rPr lang="en-US" sz="2800" b="0" dirty="0" err="1">
                <a:latin typeface="ITC Lubalin Graph Std Medium" panose="02000505030000020004" pitchFamily="50" charset="0"/>
              </a:rPr>
              <a:t>literelor</a:t>
            </a:r>
            <a:endParaRPr lang="en-US" sz="2800" b="0" dirty="0">
              <a:latin typeface="ITC Lubalin Graph Std Medium" panose="02000505030000020004" pitchFamily="50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TC Lubalin Graph Std Medium" panose="02000505030000020004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Frecvența literelor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Sheet1!$B$3:$AF$3</c:f>
              <c:strCache>
                <c:ptCount val="31"/>
                <c:pt idx="0">
                  <c:v>A</c:v>
                </c:pt>
                <c:pt idx="1">
                  <c:v>Ă</c:v>
                </c:pt>
                <c:pt idx="2">
                  <c:v>Â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E</c:v>
                </c:pt>
                <c:pt idx="7">
                  <c:v>F</c:v>
                </c:pt>
                <c:pt idx="8">
                  <c:v>G</c:v>
                </c:pt>
                <c:pt idx="9">
                  <c:v>H</c:v>
                </c:pt>
                <c:pt idx="10">
                  <c:v>I</c:v>
                </c:pt>
                <c:pt idx="11">
                  <c:v>Î</c:v>
                </c:pt>
                <c:pt idx="12">
                  <c:v>J</c:v>
                </c:pt>
                <c:pt idx="13">
                  <c:v>K</c:v>
                </c:pt>
                <c:pt idx="14">
                  <c:v>L</c:v>
                </c:pt>
                <c:pt idx="15">
                  <c:v>M</c:v>
                </c:pt>
                <c:pt idx="16">
                  <c:v>N</c:v>
                </c:pt>
                <c:pt idx="17">
                  <c:v>O</c:v>
                </c:pt>
                <c:pt idx="18">
                  <c:v>P</c:v>
                </c:pt>
                <c:pt idx="19">
                  <c:v>Q</c:v>
                </c:pt>
                <c:pt idx="20">
                  <c:v>R</c:v>
                </c:pt>
                <c:pt idx="21">
                  <c:v>S</c:v>
                </c:pt>
                <c:pt idx="22">
                  <c:v>Ș</c:v>
                </c:pt>
                <c:pt idx="23">
                  <c:v>T</c:v>
                </c:pt>
                <c:pt idx="24">
                  <c:v>Ț</c:v>
                </c:pt>
                <c:pt idx="25">
                  <c:v>U</c:v>
                </c:pt>
                <c:pt idx="26">
                  <c:v>V</c:v>
                </c:pt>
                <c:pt idx="27">
                  <c:v>W</c:v>
                </c:pt>
                <c:pt idx="28">
                  <c:v>X</c:v>
                </c:pt>
                <c:pt idx="29">
                  <c:v>Y</c:v>
                </c:pt>
                <c:pt idx="30">
                  <c:v>Z</c:v>
                </c:pt>
              </c:strCache>
            </c:strRef>
          </c:cat>
          <c:val>
            <c:numRef>
              <c:f>Sheet1!$B$4:$AF$4</c:f>
              <c:numCache>
                <c:formatCode>0.00</c:formatCode>
                <c:ptCount val="31"/>
                <c:pt idx="0">
                  <c:v>9.9499999999999993</c:v>
                </c:pt>
                <c:pt idx="1">
                  <c:v>4.0599999999999996</c:v>
                </c:pt>
                <c:pt idx="2">
                  <c:v>0.91</c:v>
                </c:pt>
                <c:pt idx="3">
                  <c:v>1.07</c:v>
                </c:pt>
                <c:pt idx="4">
                  <c:v>5.28</c:v>
                </c:pt>
                <c:pt idx="5">
                  <c:v>3.45</c:v>
                </c:pt>
                <c:pt idx="6">
                  <c:v>11.47</c:v>
                </c:pt>
                <c:pt idx="7">
                  <c:v>1.18</c:v>
                </c:pt>
                <c:pt idx="8">
                  <c:v>0.99</c:v>
                </c:pt>
                <c:pt idx="9">
                  <c:v>0.47</c:v>
                </c:pt>
                <c:pt idx="10">
                  <c:v>9.9600000000000009</c:v>
                </c:pt>
                <c:pt idx="11">
                  <c:v>1.4</c:v>
                </c:pt>
                <c:pt idx="12">
                  <c:v>0.24</c:v>
                </c:pt>
                <c:pt idx="13">
                  <c:v>0.11</c:v>
                </c:pt>
                <c:pt idx="14">
                  <c:v>4.4800000000000004</c:v>
                </c:pt>
                <c:pt idx="15">
                  <c:v>3.1</c:v>
                </c:pt>
                <c:pt idx="16">
                  <c:v>6.47</c:v>
                </c:pt>
                <c:pt idx="17">
                  <c:v>4.07</c:v>
                </c:pt>
                <c:pt idx="18">
                  <c:v>3.18</c:v>
                </c:pt>
                <c:pt idx="19">
                  <c:v>0</c:v>
                </c:pt>
                <c:pt idx="20">
                  <c:v>6.82</c:v>
                </c:pt>
                <c:pt idx="21">
                  <c:v>4.4000000000000004</c:v>
                </c:pt>
                <c:pt idx="22">
                  <c:v>1.55</c:v>
                </c:pt>
                <c:pt idx="23">
                  <c:v>6.04</c:v>
                </c:pt>
                <c:pt idx="24">
                  <c:v>1</c:v>
                </c:pt>
                <c:pt idx="25">
                  <c:v>6.2</c:v>
                </c:pt>
                <c:pt idx="26">
                  <c:v>1.23</c:v>
                </c:pt>
                <c:pt idx="27">
                  <c:v>0.03</c:v>
                </c:pt>
                <c:pt idx="28">
                  <c:v>0.11</c:v>
                </c:pt>
                <c:pt idx="29">
                  <c:v>7.0000000000000007E-2</c:v>
                </c:pt>
                <c:pt idx="3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0-4851-9673-F06DD32D1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6555960"/>
        <c:axId val="346557136"/>
        <c:axId val="0"/>
      </c:bar3DChart>
      <c:catAx>
        <c:axId val="34655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57136"/>
        <c:crosses val="autoZero"/>
        <c:auto val="1"/>
        <c:lblAlgn val="ctr"/>
        <c:lblOffset val="100"/>
        <c:noMultiLvlLbl val="0"/>
      </c:catAx>
      <c:valAx>
        <c:axId val="34655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5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1345" y="8842443"/>
            <a:ext cx="476655" cy="30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A88D89-6783-4478-889D-EB9822713668}" type="slidenum">
              <a:rPr lang="en-US" altLang="it-IT"/>
              <a:pPr/>
              <a:t>‹#›</a:t>
            </a:fld>
            <a:endParaRPr lang="en-US" altLang="it-IT"/>
          </a:p>
        </p:txBody>
      </p:sp>
      <p:sp>
        <p:nvSpPr>
          <p:cNvPr id="7" name="Segnaposto intestazione 1">
            <a:extLst/>
          </p:cNvPr>
          <p:cNvSpPr txBox="1">
            <a:spLocks/>
          </p:cNvSpPr>
          <p:nvPr/>
        </p:nvSpPr>
        <p:spPr>
          <a:xfrm>
            <a:off x="0" y="72192"/>
            <a:ext cx="3475038" cy="73152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en-US" sz="1200" b="1">
                <a:latin typeface="ITC Lubalin Graph Std Book" charset="0"/>
                <a:ea typeface="MS PGothic" charset="0"/>
                <a:cs typeface="MS PGothic" charset="0"/>
              </a:rPr>
              <a:t>Progetto LMPI "Cryptographic Methods of Information Protection"</a:t>
            </a:r>
            <a:endParaRPr lang="it-IT" sz="1200" b="1" dirty="0">
              <a:latin typeface="ITC Lubalin Graph Std Book" charset="0"/>
              <a:ea typeface="MS PGothic" charset="0"/>
              <a:cs typeface="MS PGothic" charset="0"/>
            </a:endParaRPr>
          </a:p>
          <a:p>
            <a:pPr marL="355600">
              <a:defRPr/>
            </a:pPr>
            <a:r>
              <a:rPr lang="it-IT" sz="1200">
                <a:latin typeface="ITC Lubalin Graph Std Book" charset="0"/>
                <a:ea typeface="MS PGothic" charset="0"/>
                <a:cs typeface="MS PGothic" charset="0"/>
              </a:rPr>
              <a:t>Prof</a:t>
            </a:r>
            <a:r>
              <a:rPr lang="it-IT" sz="1200" smtClean="0">
                <a:latin typeface="ITC Lubalin Graph Std Book" charset="0"/>
                <a:ea typeface="MS PGothic" charset="0"/>
                <a:cs typeface="MS PGothic" charset="0"/>
              </a:rPr>
              <a:t>. Adela Gorea</a:t>
            </a:r>
            <a:endParaRPr lang="it-IT" sz="1200" dirty="0">
              <a:latin typeface="ITC Lubalin Graph Std Book" charset="0"/>
              <a:ea typeface="MS PGothic" charset="0"/>
              <a:cs typeface="MS PGothic" charset="0"/>
            </a:endParaRPr>
          </a:p>
        </p:txBody>
      </p:sp>
      <p:sp>
        <p:nvSpPr>
          <p:cNvPr id="8" name="Segnaposto intestazione 1">
            <a:extLst/>
          </p:cNvPr>
          <p:cNvSpPr txBox="1">
            <a:spLocks/>
          </p:cNvSpPr>
          <p:nvPr/>
        </p:nvSpPr>
        <p:spPr>
          <a:xfrm>
            <a:off x="3365500" y="72192"/>
            <a:ext cx="3015845" cy="73152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it-IT" altLang="it-IT" sz="1200" b="1">
                <a:latin typeface="ITC Lubalin Graph Std Book" pitchFamily="18" charset="0"/>
                <a:cs typeface="Arial" pitchFamily="34" charset="0"/>
              </a:rPr>
              <a:t>Lezione </a:t>
            </a:r>
            <a:r>
              <a:rPr lang="it-IT" altLang="it-IT" sz="1200" b="1" smtClean="0">
                <a:latin typeface="ITC Lubalin Graph Std Book" pitchFamily="18" charset="0"/>
                <a:cs typeface="Arial" pitchFamily="34" charset="0"/>
              </a:rPr>
              <a:t>00</a:t>
            </a:r>
            <a:r>
              <a:rPr lang="it-IT" altLang="it-IT" sz="1200" b="1">
                <a:latin typeface="ITC Lubalin Graph Std Book" pitchFamily="18" charset="0"/>
                <a:cs typeface="Arial" pitchFamily="34" charset="0"/>
              </a:rPr>
              <a:t/>
            </a:r>
            <a:br>
              <a:rPr lang="it-IT" altLang="it-IT" sz="1200" b="1">
                <a:latin typeface="ITC Lubalin Graph Std Book" pitchFamily="18" charset="0"/>
                <a:cs typeface="Arial" pitchFamily="34" charset="0"/>
              </a:rPr>
            </a:br>
            <a:r>
              <a:rPr lang="it-IT" altLang="it-IT" sz="1100">
                <a:latin typeface="ITC Lubalin Graph Std Book" pitchFamily="18" charset="0"/>
              </a:rPr>
              <a:t>CIFRURI CLASICE</a:t>
            </a:r>
            <a:endParaRPr lang="it-IT" altLang="it-IT" sz="1100" dirty="0">
              <a:latin typeface="ITC Lubalin Graph Std Book" pitchFamily="18" charset="0"/>
              <a:cs typeface="Arial" pitchFamily="34" charset="0"/>
            </a:endParaRPr>
          </a:p>
        </p:txBody>
      </p:sp>
      <p:sp>
        <p:nvSpPr>
          <p:cNvPr id="9" name="Text Box 8">
            <a:extLst/>
          </p:cNvPr>
          <p:cNvSpPr txBox="1">
            <a:spLocks noChangeArrowheads="1"/>
          </p:cNvSpPr>
          <p:nvPr/>
        </p:nvSpPr>
        <p:spPr bwMode="auto">
          <a:xfrm>
            <a:off x="3365500" y="8558281"/>
            <a:ext cx="3492500" cy="284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59329" tIns="79666" rIns="159329" bIns="79666">
            <a:spAutoFit/>
          </a:bodyPr>
          <a:lstStyle>
            <a:lvl1pPr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Copyright © </a:t>
            </a:r>
            <a:r>
              <a:rPr lang="en-US" altLang="it-IT" sz="800" dirty="0" err="1">
                <a:solidFill>
                  <a:srgbClr val="000000"/>
                </a:solidFill>
                <a:latin typeface="ITC Lubalin Graph Std Book" pitchFamily="18" charset="0"/>
              </a:rPr>
              <a:t>Università</a:t>
            </a: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 </a:t>
            </a:r>
            <a:r>
              <a:rPr lang="en-US" altLang="it-IT" sz="800" dirty="0" err="1">
                <a:solidFill>
                  <a:srgbClr val="000000"/>
                </a:solidFill>
                <a:latin typeface="ITC Lubalin Graph Std Book" pitchFamily="18" charset="0"/>
              </a:rPr>
              <a:t>Telematica</a:t>
            </a: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 </a:t>
            </a:r>
            <a:r>
              <a:rPr lang="en-US" altLang="it-IT" sz="800" dirty="0" err="1">
                <a:solidFill>
                  <a:srgbClr val="000000"/>
                </a:solidFill>
                <a:latin typeface="ITC Lubalin Graph Std Book" pitchFamily="18" charset="0"/>
              </a:rPr>
              <a:t>Internazionale</a:t>
            </a:r>
            <a:r>
              <a:rPr lang="en-US" altLang="it-IT" sz="800" dirty="0">
                <a:solidFill>
                  <a:srgbClr val="000000"/>
                </a:solidFill>
                <a:latin typeface="ITC Lubalin Graph Std Book" pitchFamily="18" charset="0"/>
              </a:rPr>
              <a:t> UNINETTUNO</a:t>
            </a:r>
            <a:endParaRPr lang="en-US" altLang="it-IT" sz="3700" dirty="0">
              <a:solidFill>
                <a:schemeClr val="bg2"/>
              </a:solidFill>
              <a:latin typeface="ITC Lubalin Graph Std Book" pitchFamily="18" charset="0"/>
            </a:endParaRPr>
          </a:p>
        </p:txBody>
      </p:sp>
      <p:pic>
        <p:nvPicPr>
          <p:cNvPr id="10" name="Picture 10" descr="logo_UT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462828"/>
            <a:ext cx="197008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1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3CC54-148F-42EC-AC09-686D6CEF2C4E}" type="datetimeFigureOut">
              <a:rPr lang="en-US" smtClean="0"/>
              <a:t>10-Sep-18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A6595-FA05-4F4F-AF8C-51837F3F5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4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5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textului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„ac”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oricare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secvenţele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0948, 1248, 3348, 4748, 5348, 6748, 7848, 9248, 0981, 1281, 3381, 4781,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5381, 6781, 7881, 9281.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06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Cezar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Vigenere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deplasează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literele, dar, spre deosebire de acesta nu se poate sparge uşor in 26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combinaţii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Vigenere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foloseşte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deplasare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constituită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singură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deplasare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ci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constituită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caţiva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intregi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 ≤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≤ 25.</a:t>
            </a:r>
            <a:endParaRPr lang="ro-R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5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Cifrurile pe substituţie </a:t>
            </a:r>
            <a:r>
              <a:rPr lang="it-IT" dirty="0" smtClean="0"/>
              <a:t>poligramică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pătrat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reprezintă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cuvant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se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singură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exemplu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=PLAYFAIR),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pătratul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alfabetului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fără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repetarea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literelor. </a:t>
            </a:r>
            <a:endParaRPr lang="ro-R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exemplu AB devine PD, deci AB 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PD;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 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YP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XM 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MI; RC 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CK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 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RL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/>
              <a:t>Cifrul</a:t>
            </a:r>
            <a:r>
              <a:rPr lang="en-US" dirty="0" smtClean="0"/>
              <a:t> </a:t>
            </a:r>
            <a:r>
              <a:rPr lang="en-US" dirty="0" err="1" smtClean="0"/>
              <a:t>Playfair</a:t>
            </a:r>
            <a:r>
              <a:rPr lang="en-US" dirty="0" smtClean="0"/>
              <a:t> se </a:t>
            </a:r>
            <a:r>
              <a:rPr lang="en-US" dirty="0" err="1" smtClean="0"/>
              <a:t>folosea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scopuri</a:t>
            </a:r>
            <a:r>
              <a:rPr lang="en-US" dirty="0" smtClean="0"/>
              <a:t> </a:t>
            </a:r>
            <a:r>
              <a:rPr lang="en-US" dirty="0" err="1" smtClean="0"/>
              <a:t>tactice</a:t>
            </a:r>
            <a:r>
              <a:rPr lang="en-US" dirty="0" smtClean="0"/>
              <a:t> de </a:t>
            </a:r>
            <a:r>
              <a:rPr lang="en-US" dirty="0" err="1" smtClean="0"/>
              <a:t>către</a:t>
            </a:r>
            <a:r>
              <a:rPr lang="en-US" dirty="0" smtClean="0"/>
              <a:t> </a:t>
            </a:r>
            <a:r>
              <a:rPr lang="en-US" dirty="0" err="1" smtClean="0"/>
              <a:t>forţele</a:t>
            </a:r>
            <a:r>
              <a:rPr lang="en-US" dirty="0" smtClean="0"/>
              <a:t> </a:t>
            </a:r>
            <a:r>
              <a:rPr lang="en-US" dirty="0" err="1" smtClean="0"/>
              <a:t>militare</a:t>
            </a:r>
            <a:r>
              <a:rPr lang="en-US" dirty="0" smtClean="0"/>
              <a:t> </a:t>
            </a:r>
            <a:r>
              <a:rPr lang="en-US" dirty="0" err="1" smtClean="0"/>
              <a:t>britanice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timpul</a:t>
            </a:r>
            <a:r>
              <a:rPr lang="en-US" dirty="0" smtClean="0"/>
              <a:t> </a:t>
            </a:r>
            <a:r>
              <a:rPr lang="en-US" dirty="0" err="1" smtClean="0"/>
              <a:t>celui</a:t>
            </a:r>
            <a:r>
              <a:rPr lang="en-US" dirty="0" smtClean="0"/>
              <a:t> de-al </a:t>
            </a:r>
            <a:r>
              <a:rPr lang="en-US" dirty="0" err="1" smtClean="0"/>
              <a:t>doilea</a:t>
            </a:r>
            <a:r>
              <a:rPr lang="en-US" dirty="0" smtClean="0"/>
              <a:t> </a:t>
            </a:r>
            <a:r>
              <a:rPr lang="en-US" dirty="0" err="1" smtClean="0"/>
              <a:t>război</a:t>
            </a:r>
            <a:r>
              <a:rPr lang="en-US" dirty="0" smtClean="0"/>
              <a:t> al </a:t>
            </a:r>
            <a:r>
              <a:rPr lang="en-US" dirty="0" err="1" smtClean="0"/>
              <a:t>Burilor</a:t>
            </a:r>
            <a:r>
              <a:rPr lang="en-US" dirty="0" smtClean="0"/>
              <a:t> (1899-1902)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primul</a:t>
            </a:r>
            <a:r>
              <a:rPr lang="en-US" dirty="0" smtClean="0"/>
              <a:t> </a:t>
            </a:r>
            <a:r>
              <a:rPr lang="en-US" dirty="0" err="1" smtClean="0"/>
              <a:t>război</a:t>
            </a:r>
            <a:r>
              <a:rPr lang="en-US" dirty="0" smtClean="0"/>
              <a:t> </a:t>
            </a:r>
            <a:r>
              <a:rPr lang="en-US" dirty="0" err="1" smtClean="0"/>
              <a:t>mondial</a:t>
            </a:r>
            <a:r>
              <a:rPr lang="en-US" dirty="0" smtClean="0"/>
              <a:t>. La </a:t>
            </a:r>
            <a:r>
              <a:rPr lang="en-US" dirty="0" err="1" smtClean="0"/>
              <a:t>fel</a:t>
            </a:r>
            <a:r>
              <a:rPr lang="en-US" dirty="0" smtClean="0"/>
              <a:t> a </a:t>
            </a:r>
            <a:r>
              <a:rPr lang="en-US" dirty="0" err="1" smtClean="0"/>
              <a:t>fost</a:t>
            </a:r>
            <a:r>
              <a:rPr lang="en-US" dirty="0" smtClean="0"/>
              <a:t> </a:t>
            </a:r>
            <a:r>
              <a:rPr lang="en-US" dirty="0" err="1" smtClean="0"/>
              <a:t>utilizat</a:t>
            </a:r>
            <a:r>
              <a:rPr lang="en-US" dirty="0" smtClean="0"/>
              <a:t> de </a:t>
            </a:r>
            <a:r>
              <a:rPr lang="en-US" dirty="0" err="1" smtClean="0"/>
              <a:t>către</a:t>
            </a:r>
            <a:r>
              <a:rPr lang="en-US" dirty="0" smtClean="0"/>
              <a:t> </a:t>
            </a:r>
            <a:r>
              <a:rPr lang="en-US" dirty="0" err="1" smtClean="0"/>
              <a:t>australieni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germani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timpul</a:t>
            </a:r>
            <a:r>
              <a:rPr lang="en-US" dirty="0" smtClean="0"/>
              <a:t> </a:t>
            </a:r>
            <a:r>
              <a:rPr lang="en-US" dirty="0" err="1" smtClean="0"/>
              <a:t>celui</a:t>
            </a:r>
            <a:r>
              <a:rPr lang="en-US" dirty="0" smtClean="0"/>
              <a:t> de-al </a:t>
            </a:r>
            <a:r>
              <a:rPr lang="en-US" dirty="0" err="1" smtClean="0"/>
              <a:t>doilea</a:t>
            </a:r>
            <a:r>
              <a:rPr lang="en-US" dirty="0" smtClean="0"/>
              <a:t> </a:t>
            </a:r>
            <a:r>
              <a:rPr lang="en-US" dirty="0" err="1" smtClean="0"/>
              <a:t>război</a:t>
            </a:r>
            <a:r>
              <a:rPr lang="en-US" dirty="0" smtClean="0"/>
              <a:t> </a:t>
            </a:r>
            <a:r>
              <a:rPr lang="en-US" dirty="0" err="1" smtClean="0"/>
              <a:t>mondial</a:t>
            </a:r>
            <a:r>
              <a:rPr lang="en-US" dirty="0" smtClean="0"/>
              <a:t>. El era </a:t>
            </a:r>
            <a:r>
              <a:rPr lang="en-US" dirty="0" err="1" smtClean="0"/>
              <a:t>utilizat</a:t>
            </a:r>
            <a:r>
              <a:rPr lang="en-US" dirty="0" smtClean="0"/>
              <a:t> </a:t>
            </a:r>
            <a:r>
              <a:rPr lang="en-US" dirty="0" err="1" smtClean="0"/>
              <a:t>deoarece</a:t>
            </a:r>
            <a:r>
              <a:rPr lang="en-US" dirty="0" smtClean="0"/>
              <a:t> era </a:t>
            </a:r>
            <a:r>
              <a:rPr lang="en-US" dirty="0" err="1" smtClean="0"/>
              <a:t>suficient</a:t>
            </a:r>
            <a:r>
              <a:rPr lang="en-US" dirty="0" smtClean="0"/>
              <a:t> de rapid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aplicare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nu </a:t>
            </a:r>
            <a:r>
              <a:rPr lang="en-US" dirty="0" err="1" smtClean="0"/>
              <a:t>necesita</a:t>
            </a:r>
            <a:r>
              <a:rPr lang="en-US" dirty="0" smtClean="0"/>
              <a:t> </a:t>
            </a:r>
            <a:r>
              <a:rPr lang="en-US" dirty="0" err="1" smtClean="0"/>
              <a:t>nici</a:t>
            </a:r>
            <a:r>
              <a:rPr lang="en-US" dirty="0" smtClean="0"/>
              <a:t> un </a:t>
            </a:r>
            <a:r>
              <a:rPr lang="en-US" dirty="0" err="1" smtClean="0"/>
              <a:t>utilaj</a:t>
            </a:r>
            <a:r>
              <a:rPr lang="en-US" dirty="0" smtClean="0"/>
              <a:t> special. </a:t>
            </a:r>
            <a:r>
              <a:rPr lang="en-US" dirty="0" err="1" smtClean="0"/>
              <a:t>Scopul</a:t>
            </a:r>
            <a:r>
              <a:rPr lang="en-US" dirty="0" smtClean="0"/>
              <a:t> principal al </a:t>
            </a:r>
            <a:r>
              <a:rPr lang="en-US" dirty="0" err="1" smtClean="0"/>
              <a:t>utilizării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era </a:t>
            </a:r>
            <a:r>
              <a:rPr lang="en-US" dirty="0" err="1" smtClean="0"/>
              <a:t>protecţia</a:t>
            </a:r>
            <a:r>
              <a:rPr lang="en-US" dirty="0" smtClean="0"/>
              <a:t> </a:t>
            </a:r>
            <a:r>
              <a:rPr lang="en-US" dirty="0" err="1" smtClean="0"/>
              <a:t>informaţiei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(</a:t>
            </a:r>
            <a:r>
              <a:rPr lang="en-US" dirty="0" err="1" smtClean="0"/>
              <a:t>însă</a:t>
            </a:r>
            <a:r>
              <a:rPr lang="en-US" dirty="0" smtClean="0"/>
              <a:t> nu </a:t>
            </a:r>
            <a:r>
              <a:rPr lang="en-US" dirty="0" err="1" smtClean="0"/>
              <a:t>şi</a:t>
            </a:r>
            <a:r>
              <a:rPr lang="en-US" dirty="0" smtClean="0"/>
              <a:t> secrete)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parcursul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lupte</a:t>
            </a:r>
            <a:r>
              <a:rPr lang="en-US" dirty="0" smtClean="0"/>
              <a:t>. La </a:t>
            </a:r>
            <a:r>
              <a:rPr lang="en-US" dirty="0" err="1" smtClean="0"/>
              <a:t>momentul</a:t>
            </a:r>
            <a:r>
              <a:rPr lang="en-US" dirty="0" smtClean="0"/>
              <a:t> </a:t>
            </a:r>
            <a:r>
              <a:rPr lang="en-US" dirty="0" err="1" smtClean="0"/>
              <a:t>când</a:t>
            </a:r>
            <a:r>
              <a:rPr lang="en-US" dirty="0" smtClean="0"/>
              <a:t> </a:t>
            </a:r>
            <a:r>
              <a:rPr lang="en-US" dirty="0" err="1" smtClean="0"/>
              <a:t>criptanaliştii</a:t>
            </a:r>
            <a:r>
              <a:rPr lang="en-US" dirty="0" smtClean="0"/>
              <a:t> </a:t>
            </a:r>
            <a:r>
              <a:rPr lang="en-US" dirty="0" err="1" smtClean="0"/>
              <a:t>inamici</a:t>
            </a:r>
            <a:r>
              <a:rPr lang="en-US" dirty="0" smtClean="0"/>
              <a:t> </a:t>
            </a:r>
            <a:r>
              <a:rPr lang="en-US" dirty="0" err="1" smtClean="0"/>
              <a:t>spărgeaucifrul</a:t>
            </a:r>
            <a:r>
              <a:rPr lang="en-US" dirty="0" smtClean="0"/>
              <a:t>, </a:t>
            </a:r>
            <a:r>
              <a:rPr lang="en-US" dirty="0" err="1" smtClean="0"/>
              <a:t>informaţia</a:t>
            </a:r>
            <a:r>
              <a:rPr lang="en-US" dirty="0" smtClean="0"/>
              <a:t> </a:t>
            </a:r>
            <a:r>
              <a:rPr lang="en-US" dirty="0" err="1" smtClean="0"/>
              <a:t>deja</a:t>
            </a:r>
            <a:r>
              <a:rPr lang="en-US" dirty="0" smtClean="0"/>
              <a:t> nu </a:t>
            </a:r>
            <a:r>
              <a:rPr lang="en-US" dirty="0" err="1" smtClean="0"/>
              <a:t>mai</a:t>
            </a:r>
            <a:r>
              <a:rPr lang="en-US" dirty="0" smtClean="0"/>
              <a:t> era </a:t>
            </a:r>
            <a:r>
              <a:rPr lang="en-US" dirty="0" err="1" smtClean="0"/>
              <a:t>utilă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inamic</a:t>
            </a:r>
            <a:r>
              <a:rPr lang="en-US" dirty="0" smtClean="0"/>
              <a:t>. </a:t>
            </a:r>
            <a:r>
              <a:rPr lang="en-US" dirty="0" err="1" smtClean="0"/>
              <a:t>Utilizarea</a:t>
            </a:r>
            <a:r>
              <a:rPr lang="en-US" dirty="0" smtClean="0"/>
              <a:t> </a:t>
            </a:r>
            <a:r>
              <a:rPr lang="en-US" dirty="0" err="1" smtClean="0"/>
              <a:t>cifrului</a:t>
            </a:r>
            <a:r>
              <a:rPr lang="en-US" dirty="0" smtClean="0"/>
              <a:t> </a:t>
            </a:r>
            <a:r>
              <a:rPr lang="en-US" dirty="0" err="1" smtClean="0"/>
              <a:t>Playfair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prezent</a:t>
            </a:r>
            <a:r>
              <a:rPr lang="en-US" dirty="0" smtClean="0"/>
              <a:t> nu are </a:t>
            </a:r>
            <a:r>
              <a:rPr lang="en-US" dirty="0" err="1" smtClean="0"/>
              <a:t>sens</a:t>
            </a:r>
            <a:r>
              <a:rPr lang="en-US" dirty="0" smtClean="0"/>
              <a:t> </a:t>
            </a:r>
            <a:r>
              <a:rPr lang="en-US" dirty="0" err="1" smtClean="0"/>
              <a:t>deoarece</a:t>
            </a:r>
            <a:r>
              <a:rPr lang="en-US" dirty="0" smtClean="0"/>
              <a:t> laptop-</a:t>
            </a:r>
            <a:r>
              <a:rPr lang="en-US" dirty="0" err="1" smtClean="0"/>
              <a:t>urile</a:t>
            </a:r>
            <a:r>
              <a:rPr lang="en-US" dirty="0" smtClean="0"/>
              <a:t> </a:t>
            </a:r>
            <a:r>
              <a:rPr lang="en-US" dirty="0" err="1" smtClean="0"/>
              <a:t>moderne</a:t>
            </a:r>
            <a:r>
              <a:rPr lang="en-US" dirty="0" smtClean="0"/>
              <a:t> pot </a:t>
            </a:r>
            <a:r>
              <a:rPr lang="en-US" dirty="0" err="1" smtClean="0"/>
              <a:t>sparge</a:t>
            </a:r>
            <a:r>
              <a:rPr lang="en-US" dirty="0" smtClean="0"/>
              <a:t> cu </a:t>
            </a:r>
            <a:r>
              <a:rPr lang="en-US" dirty="0" err="1" smtClean="0"/>
              <a:t>uşurinţă</a:t>
            </a:r>
            <a:r>
              <a:rPr lang="en-US" dirty="0" smtClean="0"/>
              <a:t> </a:t>
            </a:r>
            <a:r>
              <a:rPr lang="en-US" dirty="0" err="1" smtClean="0"/>
              <a:t>cifrul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câteva</a:t>
            </a:r>
            <a:r>
              <a:rPr lang="en-US" dirty="0" smtClean="0"/>
              <a:t> </a:t>
            </a:r>
            <a:r>
              <a:rPr lang="en-US" dirty="0" err="1" smtClean="0"/>
              <a:t>secunde</a:t>
            </a:r>
            <a:r>
              <a:rPr lang="en-US" dirty="0" smtClean="0"/>
              <a:t>. </a:t>
            </a:r>
            <a:r>
              <a:rPr lang="en-US" dirty="0" err="1" smtClean="0"/>
              <a:t>Primul</a:t>
            </a:r>
            <a:r>
              <a:rPr lang="en-US" dirty="0" smtClean="0"/>
              <a:t> </a:t>
            </a:r>
            <a:r>
              <a:rPr lang="en-US" dirty="0" err="1" smtClean="0"/>
              <a:t>algoritm</a:t>
            </a:r>
            <a:r>
              <a:rPr lang="en-US" dirty="0" smtClean="0"/>
              <a:t> de </a:t>
            </a:r>
            <a:r>
              <a:rPr lang="en-US" dirty="0" err="1" smtClean="0"/>
              <a:t>spargere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Playfaira</a:t>
            </a:r>
            <a:r>
              <a:rPr lang="en-US" dirty="0" smtClean="0"/>
              <a:t> </a:t>
            </a:r>
            <a:r>
              <a:rPr lang="en-US" dirty="0" err="1" smtClean="0"/>
              <a:t>fost</a:t>
            </a:r>
            <a:r>
              <a:rPr lang="en-US" dirty="0" smtClean="0"/>
              <a:t> descries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anul</a:t>
            </a:r>
            <a:r>
              <a:rPr lang="en-US" dirty="0" smtClean="0"/>
              <a:t> 1914 de </a:t>
            </a:r>
            <a:r>
              <a:rPr lang="en-US" dirty="0" err="1" smtClean="0"/>
              <a:t>către</a:t>
            </a:r>
            <a:r>
              <a:rPr lang="en-US" dirty="0" smtClean="0"/>
              <a:t> </a:t>
            </a:r>
            <a:r>
              <a:rPr lang="en-US" dirty="0" err="1" smtClean="0"/>
              <a:t>locotenentul</a:t>
            </a:r>
            <a:r>
              <a:rPr lang="en-US" dirty="0" smtClean="0"/>
              <a:t> </a:t>
            </a:r>
            <a:r>
              <a:rPr lang="en-US" dirty="0" err="1" smtClean="0"/>
              <a:t>Iosif</a:t>
            </a:r>
            <a:r>
              <a:rPr lang="en-US" dirty="0" smtClean="0"/>
              <a:t> O. </a:t>
            </a:r>
            <a:r>
              <a:rPr lang="en-US" dirty="0" err="1" smtClean="0"/>
              <a:t>Moubornom</a:t>
            </a:r>
            <a:r>
              <a:rPr lang="en-US" dirty="0" smtClean="0"/>
              <a:t> </a:t>
            </a:r>
            <a:r>
              <a:rPr lang="en-US" dirty="0" err="1" smtClean="0"/>
              <a:t>într</a:t>
            </a:r>
            <a:r>
              <a:rPr lang="en-US" dirty="0" smtClean="0"/>
              <a:t>-o </a:t>
            </a:r>
            <a:r>
              <a:rPr lang="en-US" dirty="0" err="1" smtClean="0"/>
              <a:t>broşură</a:t>
            </a:r>
            <a:r>
              <a:rPr lang="en-US" dirty="0" smtClean="0"/>
              <a:t> de 19 </a:t>
            </a:r>
            <a:r>
              <a:rPr lang="en-US" dirty="0" err="1" smtClean="0"/>
              <a:t>pagini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82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deosebire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cifrurile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substituţie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păstrează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ordinea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literelor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cifrurile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transpoziţie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transposition ciphers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reordonează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fără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le „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deghiza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Criptarea prin metoda transpoziţiei este o tehnică mai eficientă decat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substituţie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are, la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mulţime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dezavantaje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transpoziţiei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păstrează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caracterele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textului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iniţial, dar in altă ordine obţinută prin aplicarea algoritmului ce va fi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55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21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Lungimea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trebuie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egală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numărul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coloane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Considerăm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anterior,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scris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dimensiuni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5×6,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vultur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ordonează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alfabetic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obţine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şirul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l-PL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</a:t>
            </a:r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decripta</a:t>
            </a:r>
            <a:r>
              <a:rPr lang="en-US" dirty="0" smtClean="0"/>
              <a:t> un </a:t>
            </a:r>
            <a:r>
              <a:rPr lang="en-US" dirty="0" err="1" smtClean="0"/>
              <a:t>mesaj</a:t>
            </a:r>
            <a:r>
              <a:rPr lang="en-US" dirty="0" smtClean="0"/>
              <a:t> </a:t>
            </a:r>
            <a:r>
              <a:rPr lang="en-US" dirty="0" err="1" smtClean="0"/>
              <a:t>criptat</a:t>
            </a:r>
            <a:r>
              <a:rPr lang="en-US" dirty="0" smtClean="0"/>
              <a:t> cu 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 smtClean="0"/>
              <a:t>metodă</a:t>
            </a:r>
            <a:r>
              <a:rPr lang="en-US" dirty="0" smtClean="0"/>
              <a:t>, </a:t>
            </a:r>
            <a:r>
              <a:rPr lang="en-US" dirty="0" err="1" smtClean="0"/>
              <a:t>criptograma</a:t>
            </a:r>
            <a:r>
              <a:rPr lang="en-US" dirty="0" smtClean="0"/>
              <a:t> se </a:t>
            </a:r>
            <a:r>
              <a:rPr lang="en-US" dirty="0" err="1" smtClean="0"/>
              <a:t>scrie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matrice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coloane</a:t>
            </a:r>
            <a:r>
              <a:rPr lang="en-US" dirty="0" smtClean="0"/>
              <a:t>, </a:t>
            </a:r>
            <a:r>
              <a:rPr lang="en-US" dirty="0" err="1" smtClean="0"/>
              <a:t>începând</a:t>
            </a:r>
            <a:r>
              <a:rPr lang="en-US" dirty="0" smtClean="0"/>
              <a:t> cu </a:t>
            </a:r>
            <a:r>
              <a:rPr lang="en-US" dirty="0" err="1" smtClean="0"/>
              <a:t>colţul</a:t>
            </a:r>
            <a:r>
              <a:rPr lang="en-US" dirty="0" smtClean="0"/>
              <a:t> </a:t>
            </a:r>
            <a:r>
              <a:rPr lang="en-US" dirty="0" err="1" smtClean="0"/>
              <a:t>stânga-sus</a:t>
            </a:r>
            <a:r>
              <a:rPr lang="en-US" dirty="0" smtClean="0"/>
              <a:t>,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apoi</a:t>
            </a:r>
            <a:r>
              <a:rPr lang="en-US" dirty="0" smtClean="0"/>
              <a:t> se </a:t>
            </a:r>
            <a:r>
              <a:rPr lang="en-US" dirty="0" err="1" smtClean="0"/>
              <a:t>realizează</a:t>
            </a:r>
            <a:r>
              <a:rPr lang="en-US" dirty="0" smtClean="0"/>
              <a:t> </a:t>
            </a:r>
            <a:r>
              <a:rPr lang="en-US" dirty="0" err="1" smtClean="0"/>
              <a:t>operaţia</a:t>
            </a:r>
            <a:r>
              <a:rPr lang="en-US" dirty="0" smtClean="0"/>
              <a:t> </a:t>
            </a:r>
            <a:r>
              <a:rPr lang="en-US" dirty="0" err="1" smtClean="0"/>
              <a:t>inversă</a:t>
            </a:r>
            <a:r>
              <a:rPr lang="en-US" dirty="0" smtClean="0"/>
              <a:t>, </a:t>
            </a:r>
            <a:r>
              <a:rPr lang="en-US" dirty="0" err="1" smtClean="0"/>
              <a:t>adică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indice</a:t>
            </a:r>
            <a:r>
              <a:rPr lang="en-US" dirty="0" smtClean="0"/>
              <a:t> j al </a:t>
            </a:r>
            <a:r>
              <a:rPr lang="en-US" dirty="0" err="1" smtClean="0"/>
              <a:t>literelor</a:t>
            </a:r>
            <a:r>
              <a:rPr lang="en-US" dirty="0" smtClean="0"/>
              <a:t> din </a:t>
            </a:r>
            <a:r>
              <a:rPr lang="en-US" dirty="0" err="1" smtClean="0"/>
              <a:t>cheie</a:t>
            </a:r>
            <a:r>
              <a:rPr lang="en-US" dirty="0" smtClean="0"/>
              <a:t>, se </a:t>
            </a:r>
            <a:r>
              <a:rPr lang="en-US" dirty="0" err="1" smtClean="0"/>
              <a:t>caută</a:t>
            </a:r>
            <a:r>
              <a:rPr lang="en-US" dirty="0" smtClean="0"/>
              <a:t> </a:t>
            </a:r>
            <a:r>
              <a:rPr lang="en-US" dirty="0" err="1" smtClean="0"/>
              <a:t>indicele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asociat</a:t>
            </a:r>
            <a:r>
              <a:rPr lang="en-US" dirty="0" smtClean="0"/>
              <a:t> </a:t>
            </a:r>
            <a:r>
              <a:rPr lang="en-US" dirty="0" err="1" smtClean="0"/>
              <a:t>literei</a:t>
            </a:r>
            <a:r>
              <a:rPr lang="en-US" dirty="0" smtClean="0"/>
              <a:t> din </a:t>
            </a:r>
            <a:r>
              <a:rPr lang="en-US" dirty="0" err="1" smtClean="0"/>
              <a:t>şirul</a:t>
            </a:r>
            <a:r>
              <a:rPr lang="en-US" dirty="0" smtClean="0"/>
              <a:t> </a:t>
            </a:r>
            <a:r>
              <a:rPr lang="en-US" dirty="0" err="1" smtClean="0"/>
              <a:t>sortat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se </a:t>
            </a:r>
            <a:r>
              <a:rPr lang="en-US" dirty="0" err="1" smtClean="0"/>
              <a:t>scrie</a:t>
            </a:r>
            <a:r>
              <a:rPr lang="en-US" dirty="0" smtClean="0"/>
              <a:t> </a:t>
            </a:r>
            <a:r>
              <a:rPr lang="en-US" dirty="0" err="1" smtClean="0"/>
              <a:t>coloana</a:t>
            </a:r>
            <a:r>
              <a:rPr lang="en-US" dirty="0" smtClean="0"/>
              <a:t> cu</a:t>
            </a:r>
          </a:p>
          <a:p>
            <a:r>
              <a:rPr lang="en-US" dirty="0" smtClean="0"/>
              <a:t>27</a:t>
            </a:r>
          </a:p>
          <a:p>
            <a:r>
              <a:rPr lang="en-US" dirty="0" err="1" smtClean="0"/>
              <a:t>indicele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. Din </a:t>
            </a:r>
            <a:r>
              <a:rPr lang="en-US" dirty="0" err="1" smtClean="0"/>
              <a:t>noua</a:t>
            </a:r>
            <a:r>
              <a:rPr lang="en-US" dirty="0" smtClean="0"/>
              <a:t> </a:t>
            </a:r>
            <a:r>
              <a:rPr lang="en-US" dirty="0" err="1" smtClean="0"/>
              <a:t>matrice</a:t>
            </a:r>
            <a:r>
              <a:rPr lang="en-US" dirty="0" smtClean="0"/>
              <a:t> </a:t>
            </a:r>
            <a:r>
              <a:rPr lang="en-US" dirty="0" err="1" smtClean="0"/>
              <a:t>astfel</a:t>
            </a:r>
            <a:r>
              <a:rPr lang="en-US" dirty="0" smtClean="0"/>
              <a:t> </a:t>
            </a:r>
            <a:r>
              <a:rPr lang="en-US" dirty="0" err="1" smtClean="0"/>
              <a:t>obţinută</a:t>
            </a:r>
            <a:r>
              <a:rPr lang="en-US" dirty="0" smtClean="0"/>
              <a:t> se </a:t>
            </a:r>
            <a:r>
              <a:rPr lang="en-US" dirty="0" err="1" smtClean="0"/>
              <a:t>scriu</a:t>
            </a:r>
            <a:r>
              <a:rPr lang="en-US" dirty="0" smtClean="0"/>
              <a:t> </a:t>
            </a:r>
            <a:r>
              <a:rPr lang="en-US" dirty="0" err="1" smtClean="0"/>
              <a:t>literele</a:t>
            </a:r>
            <a:r>
              <a:rPr lang="en-US" dirty="0" smtClean="0"/>
              <a:t> de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linie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ordine</a:t>
            </a:r>
            <a:r>
              <a:rPr lang="en-US" dirty="0" smtClean="0"/>
              <a:t>. O </a:t>
            </a:r>
            <a:r>
              <a:rPr lang="en-US" dirty="0" err="1" smtClean="0"/>
              <a:t>tehnică</a:t>
            </a:r>
            <a:r>
              <a:rPr lang="en-US" dirty="0" smtClean="0"/>
              <a:t> </a:t>
            </a:r>
            <a:r>
              <a:rPr lang="en-US" dirty="0" err="1" smtClean="0"/>
              <a:t>cunoscută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practică</a:t>
            </a:r>
            <a:r>
              <a:rPr lang="en-US" dirty="0" smtClean="0"/>
              <a:t> de </a:t>
            </a:r>
            <a:r>
              <a:rPr lang="en-US" dirty="0" err="1" smtClean="0"/>
              <a:t>transmitere</a:t>
            </a:r>
            <a:r>
              <a:rPr lang="en-US" dirty="0" smtClean="0"/>
              <a:t> a </a:t>
            </a:r>
            <a:r>
              <a:rPr lang="en-US" dirty="0" err="1" smtClean="0"/>
              <a:t>mesajelor</a:t>
            </a:r>
            <a:r>
              <a:rPr lang="en-US" dirty="0" smtClean="0"/>
              <a:t> </a:t>
            </a:r>
            <a:r>
              <a:rPr lang="en-US" dirty="0" err="1" smtClean="0"/>
              <a:t>folosind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transpoziţiei</a:t>
            </a:r>
            <a:r>
              <a:rPr lang="en-US" dirty="0" smtClean="0"/>
              <a:t> </a:t>
            </a:r>
            <a:r>
              <a:rPr lang="en-US" dirty="0" err="1" smtClean="0"/>
              <a:t>constă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înfăşurarea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panglici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jurul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băţ</a:t>
            </a:r>
            <a:r>
              <a:rPr lang="en-US" dirty="0" smtClean="0"/>
              <a:t>. </a:t>
            </a:r>
            <a:r>
              <a:rPr lang="en-US" dirty="0" err="1" smtClean="0"/>
              <a:t>Mesajul</a:t>
            </a:r>
            <a:r>
              <a:rPr lang="en-US" dirty="0" smtClean="0"/>
              <a:t> se </a:t>
            </a:r>
            <a:r>
              <a:rPr lang="en-US" dirty="0" err="1" smtClean="0"/>
              <a:t>scrie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panglică</a:t>
            </a:r>
            <a:r>
              <a:rPr lang="en-US" dirty="0" smtClean="0"/>
              <a:t>, de-a </a:t>
            </a:r>
            <a:r>
              <a:rPr lang="en-US" dirty="0" err="1" smtClean="0"/>
              <a:t>lungul</a:t>
            </a:r>
            <a:r>
              <a:rPr lang="en-US" dirty="0" smtClean="0"/>
              <a:t> </a:t>
            </a:r>
            <a:r>
              <a:rPr lang="en-US" dirty="0" err="1" smtClean="0"/>
              <a:t>băţului</a:t>
            </a:r>
            <a:r>
              <a:rPr lang="en-US" dirty="0" smtClean="0"/>
              <a:t>, de la </a:t>
            </a:r>
            <a:r>
              <a:rPr lang="en-US" dirty="0" err="1" smtClean="0"/>
              <a:t>capătul</a:t>
            </a:r>
            <a:r>
              <a:rPr lang="en-US" dirty="0" smtClean="0"/>
              <a:t> superior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capătul</a:t>
            </a:r>
            <a:r>
              <a:rPr lang="en-US" dirty="0" smtClean="0"/>
              <a:t> inferior,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coloane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apoi</a:t>
            </a:r>
            <a:r>
              <a:rPr lang="en-US" dirty="0" smtClean="0"/>
              <a:t> se </a:t>
            </a:r>
            <a:r>
              <a:rPr lang="en-US" dirty="0" err="1" smtClean="0"/>
              <a:t>trimite</a:t>
            </a:r>
            <a:r>
              <a:rPr lang="en-US" dirty="0" smtClean="0"/>
              <a:t> la </a:t>
            </a:r>
            <a:r>
              <a:rPr lang="en-US" dirty="0" err="1" smtClean="0"/>
              <a:t>destinaţie</a:t>
            </a:r>
            <a:r>
              <a:rPr lang="en-US" dirty="0" smtClean="0"/>
              <a:t> </a:t>
            </a:r>
            <a:r>
              <a:rPr lang="en-US" dirty="0" err="1" smtClean="0"/>
              <a:t>numai</a:t>
            </a:r>
            <a:r>
              <a:rPr lang="en-US" dirty="0" smtClean="0"/>
              <a:t> </a:t>
            </a:r>
            <a:r>
              <a:rPr lang="en-US" dirty="0" err="1" smtClean="0"/>
              <a:t>panglica</a:t>
            </a:r>
            <a:r>
              <a:rPr lang="en-US" dirty="0" smtClean="0"/>
              <a:t>, care ulterior s-a </a:t>
            </a:r>
            <a:r>
              <a:rPr lang="en-US" dirty="0" err="1" smtClean="0"/>
              <a:t>desfăcut</a:t>
            </a:r>
            <a:r>
              <a:rPr lang="en-US" dirty="0" smtClean="0"/>
              <a:t> de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băţ</a:t>
            </a:r>
            <a:r>
              <a:rPr lang="en-US" dirty="0" smtClean="0"/>
              <a:t>. La </a:t>
            </a:r>
            <a:r>
              <a:rPr lang="en-US" dirty="0" err="1" smtClean="0"/>
              <a:t>destinaţie</a:t>
            </a:r>
            <a:r>
              <a:rPr lang="en-US" dirty="0" smtClean="0"/>
              <a:t> se </a:t>
            </a:r>
            <a:r>
              <a:rPr lang="en-US" dirty="0" err="1" smtClean="0"/>
              <a:t>înfăşoară</a:t>
            </a:r>
            <a:r>
              <a:rPr lang="en-US" dirty="0" smtClean="0"/>
              <a:t> </a:t>
            </a:r>
            <a:r>
              <a:rPr lang="en-US" dirty="0" err="1" smtClean="0"/>
              <a:t>panglica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un </a:t>
            </a:r>
            <a:r>
              <a:rPr lang="en-US" dirty="0" err="1" smtClean="0"/>
              <a:t>băţ</a:t>
            </a:r>
            <a:r>
              <a:rPr lang="en-US" dirty="0" smtClean="0"/>
              <a:t> </a:t>
            </a:r>
            <a:r>
              <a:rPr lang="en-US" dirty="0" err="1" smtClean="0"/>
              <a:t>având</a:t>
            </a:r>
            <a:r>
              <a:rPr lang="en-US" dirty="0" smtClean="0"/>
              <a:t> </a:t>
            </a:r>
            <a:r>
              <a:rPr lang="en-US" dirty="0" err="1" smtClean="0"/>
              <a:t>aceeaşi</a:t>
            </a:r>
            <a:r>
              <a:rPr lang="en-US" dirty="0" smtClean="0"/>
              <a:t> </a:t>
            </a:r>
            <a:r>
              <a:rPr lang="en-US" dirty="0" err="1" smtClean="0"/>
              <a:t>dimensiune</a:t>
            </a:r>
            <a:r>
              <a:rPr lang="en-US" dirty="0" smtClean="0"/>
              <a:t> cu </a:t>
            </a:r>
            <a:r>
              <a:rPr lang="en-US" dirty="0" err="1" smtClean="0"/>
              <a:t>cel</a:t>
            </a:r>
            <a:r>
              <a:rPr lang="en-US" dirty="0" smtClean="0"/>
              <a:t> care a </a:t>
            </a:r>
            <a:r>
              <a:rPr lang="en-US" dirty="0" err="1" smtClean="0"/>
              <a:t>ajutat</a:t>
            </a:r>
            <a:r>
              <a:rPr lang="en-US" dirty="0" smtClean="0"/>
              <a:t> la </a:t>
            </a:r>
            <a:r>
              <a:rPr lang="en-US" dirty="0" err="1" smtClean="0"/>
              <a:t>scrierea</a:t>
            </a:r>
            <a:r>
              <a:rPr lang="en-US" dirty="0" smtClean="0"/>
              <a:t> </a:t>
            </a:r>
            <a:r>
              <a:rPr lang="en-US" dirty="0" err="1" smtClean="0"/>
              <a:t>textului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se </a:t>
            </a:r>
            <a:r>
              <a:rPr lang="en-US" dirty="0" err="1" smtClean="0"/>
              <a:t>citeşte</a:t>
            </a:r>
            <a:r>
              <a:rPr lang="en-US" dirty="0" smtClean="0"/>
              <a:t> </a:t>
            </a:r>
            <a:r>
              <a:rPr lang="en-US" dirty="0" err="1" smtClean="0"/>
              <a:t>textul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coloane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4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Cifrul</a:t>
            </a:r>
            <a:r>
              <a:rPr lang="en-US" dirty="0" smtClean="0"/>
              <a:t> de </a:t>
            </a:r>
            <a:r>
              <a:rPr lang="en-US" dirty="0" err="1" smtClean="0"/>
              <a:t>substituţie</a:t>
            </a:r>
            <a:r>
              <a:rPr lang="en-US" dirty="0" smtClean="0"/>
              <a:t> (substitution cipher)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cifrul</a:t>
            </a:r>
            <a:r>
              <a:rPr lang="en-US" dirty="0" smtClean="0"/>
              <a:t> bloc la care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caracter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de </a:t>
            </a:r>
            <a:r>
              <a:rPr lang="en-US" dirty="0" err="1" smtClean="0"/>
              <a:t>caractere</a:t>
            </a:r>
            <a:r>
              <a:rPr lang="en-US" dirty="0" smtClean="0"/>
              <a:t> ale </a:t>
            </a:r>
            <a:r>
              <a:rPr lang="en-US" dirty="0" err="1" smtClean="0"/>
              <a:t>textului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clar</a:t>
            </a:r>
            <a:r>
              <a:rPr lang="en-US" dirty="0" smtClean="0"/>
              <a:t> (M)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substituit</a:t>
            </a:r>
            <a:r>
              <a:rPr lang="en-US" dirty="0" smtClean="0"/>
              <a:t> cu un alt </a:t>
            </a:r>
            <a:r>
              <a:rPr lang="en-US" dirty="0" err="1" smtClean="0"/>
              <a:t>caracter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de </a:t>
            </a:r>
            <a:r>
              <a:rPr lang="en-US" dirty="0" err="1" smtClean="0"/>
              <a:t>caractere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textul</a:t>
            </a:r>
            <a:r>
              <a:rPr lang="en-US" dirty="0" smtClean="0"/>
              <a:t> </a:t>
            </a:r>
            <a:r>
              <a:rPr lang="en-US" dirty="0" err="1" smtClean="0"/>
              <a:t>cifrat</a:t>
            </a:r>
            <a:r>
              <a:rPr lang="en-US" dirty="0" smtClean="0"/>
              <a:t> (C), </a:t>
            </a:r>
            <a:r>
              <a:rPr lang="en-US" dirty="0" err="1" smtClean="0"/>
              <a:t>descifrarea</a:t>
            </a:r>
            <a:r>
              <a:rPr lang="en-US" dirty="0" smtClean="0"/>
              <a:t> </a:t>
            </a:r>
            <a:r>
              <a:rPr lang="en-US" dirty="0" err="1" smtClean="0"/>
              <a:t>făcându</a:t>
            </a:r>
            <a:r>
              <a:rPr lang="en-US" dirty="0" smtClean="0"/>
              <a:t>-se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aplicarea</a:t>
            </a:r>
            <a:r>
              <a:rPr lang="en-US" dirty="0" smtClean="0"/>
              <a:t> </a:t>
            </a:r>
            <a:r>
              <a:rPr lang="en-US" dirty="0" err="1" smtClean="0"/>
              <a:t>substituţiei</a:t>
            </a:r>
            <a:r>
              <a:rPr lang="en-US" dirty="0" smtClean="0"/>
              <a:t> inverse </a:t>
            </a:r>
            <a:r>
              <a:rPr lang="en-US" dirty="0" err="1" smtClean="0"/>
              <a:t>asupra</a:t>
            </a:r>
            <a:r>
              <a:rPr lang="en-US" dirty="0" smtClean="0"/>
              <a:t> </a:t>
            </a:r>
            <a:r>
              <a:rPr lang="en-US" dirty="0" err="1" smtClean="0"/>
              <a:t>textului</a:t>
            </a:r>
            <a:r>
              <a:rPr lang="en-US" dirty="0" smtClean="0"/>
              <a:t> </a:t>
            </a:r>
            <a:r>
              <a:rPr lang="en-US" dirty="0" err="1" smtClean="0"/>
              <a:t>cifrat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criptografia</a:t>
            </a:r>
            <a:r>
              <a:rPr lang="en-US" dirty="0" smtClean="0"/>
              <a:t> </a:t>
            </a:r>
            <a:r>
              <a:rPr lang="en-US" dirty="0" err="1" smtClean="0"/>
              <a:t>clasică</a:t>
            </a:r>
            <a:r>
              <a:rPr lang="en-US" dirty="0" smtClean="0"/>
              <a:t> </a:t>
            </a:r>
            <a:r>
              <a:rPr lang="en-US" dirty="0" err="1" smtClean="0"/>
              <a:t>există</a:t>
            </a:r>
            <a:r>
              <a:rPr lang="en-US" dirty="0" smtClean="0"/>
              <a:t> </a:t>
            </a:r>
            <a:r>
              <a:rPr lang="en-US" dirty="0" err="1" smtClean="0"/>
              <a:t>patru</a:t>
            </a:r>
            <a:r>
              <a:rPr lang="en-US" dirty="0" smtClean="0"/>
              <a:t> </a:t>
            </a:r>
            <a:r>
              <a:rPr lang="en-US" dirty="0" err="1" smtClean="0"/>
              <a:t>tipuri</a:t>
            </a:r>
            <a:r>
              <a:rPr lang="en-US" dirty="0" smtClean="0"/>
              <a:t> de </a:t>
            </a:r>
            <a:r>
              <a:rPr lang="en-US" dirty="0" err="1" smtClean="0"/>
              <a:t>cifruri</a:t>
            </a:r>
            <a:r>
              <a:rPr lang="en-US" dirty="0" smtClean="0"/>
              <a:t> de </a:t>
            </a:r>
            <a:r>
              <a:rPr lang="en-US" dirty="0" err="1" smtClean="0"/>
              <a:t>substituţie</a:t>
            </a:r>
            <a:r>
              <a:rPr lang="en-US" dirty="0" smtClean="0"/>
              <a:t>: </a:t>
            </a:r>
            <a:r>
              <a:rPr lang="en-US" dirty="0" err="1" smtClean="0"/>
              <a:t>cifruri</a:t>
            </a:r>
            <a:r>
              <a:rPr lang="en-US" dirty="0" smtClean="0"/>
              <a:t> de </a:t>
            </a:r>
            <a:r>
              <a:rPr lang="en-US" dirty="0" err="1" smtClean="0"/>
              <a:t>substituţie</a:t>
            </a:r>
            <a:r>
              <a:rPr lang="en-US" dirty="0" smtClean="0"/>
              <a:t> </a:t>
            </a:r>
            <a:r>
              <a:rPr lang="en-US" dirty="0" err="1" smtClean="0"/>
              <a:t>monoalfabetică</a:t>
            </a:r>
            <a:r>
              <a:rPr lang="en-US" dirty="0" smtClean="0"/>
              <a:t>, </a:t>
            </a:r>
            <a:r>
              <a:rPr lang="en-US" dirty="0" err="1" smtClean="0"/>
              <a:t>cifruri</a:t>
            </a:r>
            <a:r>
              <a:rPr lang="en-US" dirty="0" smtClean="0"/>
              <a:t> de </a:t>
            </a:r>
            <a:r>
              <a:rPr lang="en-US" dirty="0" err="1" smtClean="0"/>
              <a:t>substituţie</a:t>
            </a:r>
            <a:r>
              <a:rPr lang="en-US" dirty="0" smtClean="0"/>
              <a:t> </a:t>
            </a:r>
            <a:r>
              <a:rPr lang="en-US" dirty="0" err="1" smtClean="0"/>
              <a:t>omofonică</a:t>
            </a:r>
            <a:r>
              <a:rPr lang="en-US" dirty="0" smtClean="0"/>
              <a:t>, </a:t>
            </a:r>
            <a:r>
              <a:rPr lang="en-US" dirty="0" err="1" smtClean="0"/>
              <a:t>cifruri</a:t>
            </a:r>
            <a:r>
              <a:rPr lang="en-US" dirty="0" smtClean="0"/>
              <a:t> de </a:t>
            </a:r>
            <a:r>
              <a:rPr lang="en-US" dirty="0" err="1" smtClean="0"/>
              <a:t>substituţie</a:t>
            </a:r>
            <a:r>
              <a:rPr lang="en-US" dirty="0" smtClean="0"/>
              <a:t> </a:t>
            </a:r>
            <a:r>
              <a:rPr lang="en-US" dirty="0" err="1" smtClean="0"/>
              <a:t>poligramică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cifruri</a:t>
            </a:r>
            <a:r>
              <a:rPr lang="en-US" dirty="0" smtClean="0"/>
              <a:t> de </a:t>
            </a:r>
            <a:r>
              <a:rPr lang="en-US" dirty="0" err="1" smtClean="0"/>
              <a:t>substituţie</a:t>
            </a:r>
            <a:r>
              <a:rPr lang="en-US" dirty="0" smtClean="0"/>
              <a:t> </a:t>
            </a:r>
            <a:r>
              <a:rPr lang="en-US" dirty="0" err="1" smtClean="0"/>
              <a:t>poligramică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Cifrurile</a:t>
            </a:r>
            <a:r>
              <a:rPr lang="en-US" dirty="0" smtClean="0"/>
              <a:t> de </a:t>
            </a:r>
            <a:r>
              <a:rPr lang="en-US" dirty="0" err="1" smtClean="0"/>
              <a:t>substituţie</a:t>
            </a:r>
            <a:r>
              <a:rPr lang="en-US" dirty="0" smtClean="0"/>
              <a:t> </a:t>
            </a:r>
            <a:r>
              <a:rPr lang="en-US" dirty="0" err="1" smtClean="0"/>
              <a:t>monoalfabetică</a:t>
            </a:r>
            <a:r>
              <a:rPr lang="en-US" dirty="0" smtClean="0"/>
              <a:t> (</a:t>
            </a:r>
            <a:r>
              <a:rPr lang="en-US" dirty="0" err="1" smtClean="0"/>
              <a:t>monoalphabetic</a:t>
            </a:r>
            <a:r>
              <a:rPr lang="en-US" dirty="0" smtClean="0"/>
              <a:t> ciphers)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cifrurile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caracter</a:t>
            </a:r>
            <a:r>
              <a:rPr lang="en-US" dirty="0" smtClean="0"/>
              <a:t> al </a:t>
            </a:r>
            <a:r>
              <a:rPr lang="en-US" dirty="0" err="1" smtClean="0"/>
              <a:t>textului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clar</a:t>
            </a:r>
            <a:r>
              <a:rPr lang="en-US" dirty="0" smtClean="0"/>
              <a:t> (M)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înlocuit</a:t>
            </a:r>
            <a:r>
              <a:rPr lang="en-US" dirty="0" smtClean="0"/>
              <a:t> cu un </a:t>
            </a:r>
            <a:r>
              <a:rPr lang="en-US" dirty="0" err="1" smtClean="0"/>
              <a:t>caracter</a:t>
            </a:r>
            <a:r>
              <a:rPr lang="en-US" dirty="0" smtClean="0"/>
              <a:t> </a:t>
            </a:r>
            <a:r>
              <a:rPr lang="en-US" dirty="0" err="1" smtClean="0"/>
              <a:t>corespondent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textul</a:t>
            </a:r>
            <a:r>
              <a:rPr lang="en-US" dirty="0" smtClean="0"/>
              <a:t> </a:t>
            </a:r>
            <a:r>
              <a:rPr lang="en-US" dirty="0" err="1" smtClean="0"/>
              <a:t>cifrat</a:t>
            </a:r>
            <a:r>
              <a:rPr lang="en-US" dirty="0" smtClean="0"/>
              <a:t> (C). </a:t>
            </a:r>
            <a:r>
              <a:rPr lang="en-US" dirty="0" err="1" smtClean="0"/>
              <a:t>Cifrurile</a:t>
            </a:r>
            <a:r>
              <a:rPr lang="en-US" dirty="0" smtClean="0"/>
              <a:t> de </a:t>
            </a:r>
            <a:r>
              <a:rPr lang="en-US" dirty="0" err="1" smtClean="0"/>
              <a:t>substituţie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cunoscute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Este un </a:t>
            </a:r>
            <a:r>
              <a:rPr lang="en-US" dirty="0" err="1" smtClean="0"/>
              <a:t>cifru</a:t>
            </a:r>
            <a:r>
              <a:rPr lang="en-US" dirty="0" smtClean="0"/>
              <a:t> cu </a:t>
            </a:r>
            <a:r>
              <a:rPr lang="en-US" dirty="0" err="1" smtClean="0"/>
              <a:t>substituţie</a:t>
            </a:r>
            <a:r>
              <a:rPr lang="en-US" dirty="0" smtClean="0"/>
              <a:t> </a:t>
            </a:r>
            <a:r>
              <a:rPr lang="en-US" dirty="0" err="1" smtClean="0"/>
              <a:t>monoalfabetică</a:t>
            </a:r>
            <a:r>
              <a:rPr lang="en-US" dirty="0" smtClean="0"/>
              <a:t>:  </a:t>
            </a:r>
            <a:endParaRPr lang="ro-MD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 smtClean="0"/>
              <a:t>metodă</a:t>
            </a:r>
            <a:r>
              <a:rPr lang="en-US" dirty="0" smtClean="0"/>
              <a:t> de </a:t>
            </a:r>
            <a:r>
              <a:rPr lang="en-US" dirty="0" err="1" smtClean="0"/>
              <a:t>criptare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numită</a:t>
            </a:r>
            <a:r>
              <a:rPr lang="en-US" dirty="0" smtClean="0"/>
              <a:t> </a:t>
            </a:r>
            <a:r>
              <a:rPr lang="en-US" dirty="0" err="1" smtClean="0"/>
              <a:t>aşa</a:t>
            </a:r>
            <a:r>
              <a:rPr lang="en-US" dirty="0" smtClean="0"/>
              <a:t> </a:t>
            </a:r>
            <a:r>
              <a:rPr lang="en-US" dirty="0" err="1" smtClean="0"/>
              <a:t>dupăIulius</a:t>
            </a:r>
            <a:r>
              <a:rPr lang="en-US" dirty="0" smtClean="0"/>
              <a:t> Cezar, care o </a:t>
            </a:r>
            <a:r>
              <a:rPr lang="en-US" dirty="0" err="1" smtClean="0"/>
              <a:t>folosea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</a:t>
            </a:r>
            <a:r>
              <a:rPr lang="en-US" dirty="0" err="1" smtClean="0"/>
              <a:t>comunica</a:t>
            </a:r>
            <a:r>
              <a:rPr lang="en-US" dirty="0" smtClean="0"/>
              <a:t> cu </a:t>
            </a:r>
            <a:r>
              <a:rPr lang="en-US" dirty="0" err="1" smtClean="0"/>
              <a:t>generaliisăi</a:t>
            </a:r>
            <a:r>
              <a:rPr lang="en-US" dirty="0" smtClean="0"/>
              <a:t>, </a:t>
            </a:r>
            <a:r>
              <a:rPr lang="en-US" dirty="0" err="1" smtClean="0"/>
              <a:t>folosind</a:t>
            </a:r>
            <a:r>
              <a:rPr lang="en-US" dirty="0" smtClean="0"/>
              <a:t> </a:t>
            </a:r>
            <a:r>
              <a:rPr lang="en-US" dirty="0" err="1" smtClean="0"/>
              <a:t>cheia</a:t>
            </a:r>
            <a:r>
              <a:rPr lang="en-US" dirty="0" smtClean="0"/>
              <a:t> k = 3 </a:t>
            </a:r>
            <a:r>
              <a:rPr lang="ro-MD" dirty="0" smtClean="0"/>
              <a:t>.</a:t>
            </a:r>
            <a:r>
              <a:rPr lang="en-US" dirty="0" err="1" smtClean="0"/>
              <a:t>Pasul</a:t>
            </a:r>
            <a:r>
              <a:rPr lang="en-US" dirty="0" smtClean="0"/>
              <a:t> de </a:t>
            </a:r>
            <a:r>
              <a:rPr lang="en-US" dirty="0" err="1" smtClean="0"/>
              <a:t>criptare</a:t>
            </a:r>
            <a:r>
              <a:rPr lang="en-US" dirty="0" smtClean="0"/>
              <a:t> al </a:t>
            </a:r>
            <a:r>
              <a:rPr lang="en-US" dirty="0" err="1" smtClean="0"/>
              <a:t>cifrului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Cezar </a:t>
            </a:r>
            <a:r>
              <a:rPr lang="en-US" dirty="0" err="1" smtClean="0"/>
              <a:t>este</a:t>
            </a:r>
            <a:r>
              <a:rPr lang="en-US" dirty="0" smtClean="0"/>
              <a:t> de </a:t>
            </a:r>
            <a:r>
              <a:rPr lang="en-US" dirty="0" err="1" smtClean="0"/>
              <a:t>obicei</a:t>
            </a:r>
            <a:r>
              <a:rPr lang="en-US" dirty="0" smtClean="0"/>
              <a:t> </a:t>
            </a:r>
            <a:r>
              <a:rPr lang="en-US" dirty="0" err="1" smtClean="0"/>
              <a:t>încorporat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scheme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complexe</a:t>
            </a:r>
            <a:r>
              <a:rPr lang="en-US" dirty="0" smtClean="0"/>
              <a:t> </a:t>
            </a:r>
            <a:r>
              <a:rPr lang="en-US" dirty="0" err="1" smtClean="0"/>
              <a:t>precumCifrul</a:t>
            </a:r>
            <a:r>
              <a:rPr lang="en-US" dirty="0" smtClean="0"/>
              <a:t> </a:t>
            </a:r>
            <a:r>
              <a:rPr lang="en-US" dirty="0" err="1" smtClean="0"/>
              <a:t>Vigenère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11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veri¯c¸a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r^and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posibile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p^an¸a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c^and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obt»ine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text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funct»ie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lungimea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corespondent»a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dintre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textului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»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textului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Cezar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pare că primul astfel de algoritm a fost utilizat de Polybios (istoric grec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mort cu 30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inaintea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naşterii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Cezar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Iniţial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 maritim de semnalizare cu torţe iar ulterior i s-a dat o semnificaţie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criptografică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Polibios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pentru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fiecare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alfabet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construieşte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aparte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cifrare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numărul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coloane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linii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condiţie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necesară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Dimensiunile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careului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depind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lungimea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alfabetului. Pentru a crea careul se iau două numere intregi, produsul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cărora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aproape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Liniile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coloanele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numerotează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După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ceasta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alfabetului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inscriu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careu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ordinea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apariţiei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4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 sistemul de criptare Polybios este o substituţie monoalfabetică cu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Alfabetul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={AA, AB, AC, . . . , EE}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 ={11, 12, 13, . . . , 55}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diverse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versiuni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sistemului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Polybios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Astfel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folosesc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drept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coordonate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cifrele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2, 3, 4, 5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A, B, C, D, E,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folosit in penitenciarele ruseşti şi de către prizonierii americani din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Vietnam. Este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foarte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invăţat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poate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aplicat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folosind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diverse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semne drept coordonate-chei (cifre, puncte, figuri, etc). Cifrul Polibios a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fost utilizat de asemenea in cadrul altor sisteme de criptare, cum ar fi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nihilist,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cifrul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ADFGVX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utilizat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armata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germană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primul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război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mondial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Bifid,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inventat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Dellastell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1901.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49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Diferenţa dintre cifrurile polialfabetice şi cele monoalfabetice constă in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faptul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substituţia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variază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text,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funcţie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diverşi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parametri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(pozitia, context)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07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 err="1" smtClean="0">
                <a:latin typeface="Times New Roman" panose="02020603050405020304" pitchFamily="18" charset="0"/>
              </a:rPr>
              <a:t>este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</a:rPr>
              <a:t> un </a:t>
            </a:r>
            <a:r>
              <a:rPr lang="en-US" sz="1200" b="0" i="0" u="none" strike="noStrike" baseline="0" dirty="0" err="1" smtClean="0">
                <a:latin typeface="Times New Roman" panose="02020603050405020304" pitchFamily="18" charset="0"/>
              </a:rPr>
              <a:t>cifru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</a:rPr>
              <a:t> de </a:t>
            </a:r>
            <a:r>
              <a:rPr lang="en-US" sz="1200" b="0" i="0" u="none" strike="noStrike" baseline="0" dirty="0" err="1" smtClean="0">
                <a:latin typeface="Times New Roman" panose="02020603050405020304" pitchFamily="18" charset="0"/>
              </a:rPr>
              <a:t>substituţie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</a:rPr>
              <a:t> in</a:t>
            </a:r>
            <a:r>
              <a:rPr lang="ro-RO" sz="1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sz="1200" b="0" i="0" u="none" strike="noStrike" baseline="0" dirty="0" smtClean="0">
                <a:latin typeface="Times New Roman" panose="02020603050405020304" pitchFamily="18" charset="0"/>
              </a:rPr>
              <a:t>care un caracter al alfabetului mesajului in clar (alfabet primar) poate să</a:t>
            </a:r>
          </a:p>
          <a:p>
            <a:r>
              <a:rPr lang="en-US" sz="1200" b="0" i="0" u="none" strike="noStrike" baseline="0" dirty="0" err="1" smtClean="0">
                <a:latin typeface="Times New Roman" panose="02020603050405020304" pitchFamily="18" charset="0"/>
              </a:rPr>
              <a:t>aibă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baseline="0" dirty="0" err="1" smtClean="0">
                <a:latin typeface="Times New Roman" panose="02020603050405020304" pitchFamily="18" charset="0"/>
              </a:rPr>
              <a:t>mai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baseline="0" dirty="0" err="1" smtClean="0">
                <a:latin typeface="Times New Roman" panose="02020603050405020304" pitchFamily="18" charset="0"/>
              </a:rPr>
              <a:t>multe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baseline="0" dirty="0" err="1" smtClean="0">
                <a:latin typeface="Times New Roman" panose="02020603050405020304" pitchFamily="18" charset="0"/>
              </a:rPr>
              <a:t>reprezentări</a:t>
            </a:r>
            <a:r>
              <a:rPr lang="en-US" sz="1200" b="0" i="0" u="none" strike="noStrike" baseline="0" dirty="0" smtClean="0">
                <a:latin typeface="Times New Roman" panose="02020603050405020304" pitchFamily="18" charset="0"/>
              </a:rPr>
              <a:t>.</a:t>
            </a:r>
            <a:r>
              <a:rPr lang="ro-RO" sz="1200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Criptarea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unui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caracter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</a:t>
            </a:r>
            <a:r>
              <a:rPr lang="en-US" sz="1200" b="1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face cu un element ales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aleator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</a:t>
            </a:r>
          </a:p>
          <a:p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Pentru decriptarea lui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</a:t>
            </a:r>
            <a:r>
              <a:rPr lang="pt-BR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caută o mulţime 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astfel ca</a:t>
            </a:r>
            <a:r>
              <a:rPr lang="ro-R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apartine h(x)</a:t>
            </a:r>
            <a:endParaRPr lang="pt-B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A6595-FA05-4F4F-AF8C-51837F3F53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2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/>
          <a:stretch/>
        </p:blipFill>
        <p:spPr>
          <a:xfrm>
            <a:off x="0" y="0"/>
            <a:ext cx="9143997" cy="6858000"/>
          </a:xfrm>
          <a:prstGeom prst="rect">
            <a:avLst/>
          </a:prstGeom>
        </p:spPr>
      </p:pic>
      <p:pic>
        <p:nvPicPr>
          <p:cNvPr id="4" name="Picture 6" descr="Celestia-R1---OverlayTitleH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34"/>
          <a:stretch/>
        </p:blipFill>
        <p:spPr>
          <a:xfrm rot="10800000"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611188" y="728663"/>
            <a:ext cx="7921625" cy="4968875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800"/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14180458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con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611187" y="1796391"/>
            <a:ext cx="7921625" cy="3656597"/>
          </a:xfrm>
          <a:prstGeom prst="rect">
            <a:avLst/>
          </a:prstGeom>
        </p:spPr>
        <p:txBody>
          <a:bodyPr anchor="t"/>
          <a:lstStyle>
            <a:lvl1pPr marL="446088" indent="-446088">
              <a:lnSpc>
                <a:spcPct val="100000"/>
              </a:lnSpc>
              <a:buClr>
                <a:schemeClr val="bg2"/>
              </a:buClr>
              <a:buSzPct val="80000"/>
              <a:buFont typeface="Zapf Dingbats"/>
              <a:buChar char="➤"/>
              <a:defRPr sz="2800"/>
            </a:lvl1pPr>
            <a:lvl2pPr marL="717550" indent="-37465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600"/>
            </a:lvl2pPr>
            <a:lvl3pPr marL="1074738" indent="-388938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3pPr>
            <a:lvl4pPr marL="1433513" indent="-404813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4pPr>
            <a:lvl5pPr marL="1704975" indent="-35560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28663"/>
            <a:ext cx="9144000" cy="607071"/>
          </a:xfrm>
          <a:prstGeom prst="rect">
            <a:avLst/>
          </a:prstGeom>
          <a:gradFill>
            <a:gsLst>
              <a:gs pos="0">
                <a:srgbClr val="18B2A3">
                  <a:lumMod val="23000"/>
                  <a:lumOff val="77000"/>
                  <a:alpha val="40000"/>
                </a:srgb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lIns="900000" tIns="72000" rIns="720000" bIns="72000">
            <a:sp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00211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senza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611187" y="728664"/>
            <a:ext cx="7921625" cy="4300536"/>
          </a:xfrm>
          <a:prstGeom prst="rect">
            <a:avLst/>
          </a:prstGeom>
        </p:spPr>
        <p:txBody>
          <a:bodyPr anchor="ctr"/>
          <a:lstStyle>
            <a:lvl1pPr marL="446088" indent="-446088">
              <a:lnSpc>
                <a:spcPct val="100000"/>
              </a:lnSpc>
              <a:buClr>
                <a:schemeClr val="bg2"/>
              </a:buClr>
              <a:buSzPct val="80000"/>
              <a:buFont typeface="Zapf Dingbats"/>
              <a:buChar char="➤"/>
              <a:defRPr sz="2800"/>
            </a:lvl1pPr>
            <a:lvl2pPr marL="717550" indent="-37465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600"/>
            </a:lvl2pPr>
            <a:lvl3pPr marL="1074738" indent="-388938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3pPr>
            <a:lvl4pPr marL="1433513" indent="-404813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4pPr>
            <a:lvl5pPr marL="1704975" indent="-35560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94977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1150881" y="473483"/>
            <a:ext cx="6842235" cy="96191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Clr>
                <a:schemeClr val="bg2"/>
              </a:buClr>
              <a:buSzPct val="80000"/>
              <a:buFont typeface="Zapf Dingbats"/>
              <a:buNone/>
              <a:defRPr sz="2800"/>
            </a:lvl1pPr>
            <a:lvl2pPr marL="717550" indent="-37465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600"/>
            </a:lvl2pPr>
            <a:lvl3pPr marL="1074738" indent="-388938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3pPr>
            <a:lvl4pPr marL="1433513" indent="-404813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4pPr>
            <a:lvl5pPr marL="1704975" indent="-355600">
              <a:lnSpc>
                <a:spcPct val="100000"/>
              </a:lnSpc>
              <a:buClr>
                <a:schemeClr val="bg2"/>
              </a:buClr>
              <a:buSzPct val="60000"/>
              <a:buFont typeface="Zapf Dingbats"/>
              <a:buChar char="➤"/>
              <a:defRPr sz="24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A6526F3-AB34-4785-ADCD-BB7A620A9B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99" t="11191" r="25507" b="33888"/>
          <a:stretch/>
        </p:blipFill>
        <p:spPr>
          <a:xfrm>
            <a:off x="1150881" y="1435395"/>
            <a:ext cx="6842235" cy="4262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014746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00305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0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10-Sep-18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0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227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683">
            <a:off x="88871" y="260541"/>
            <a:ext cx="9392556" cy="69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589">
          <p15:clr>
            <a:srgbClr val="F26B43"/>
          </p15:clr>
        </p15:guide>
        <p15:guide id="2" pos="385">
          <p15:clr>
            <a:srgbClr val="F26B43"/>
          </p15:clr>
        </p15:guide>
        <p15:guide id="3" pos="5375">
          <p15:clr>
            <a:srgbClr val="F26B43"/>
          </p15:clr>
        </p15:guide>
        <p15:guide id="4" orient="horz" pos="459">
          <p15:clr>
            <a:srgbClr val="F26B43"/>
          </p15:clr>
        </p15:guide>
        <p15:guide id="5" pos="2880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6"/>
          <a:stretch/>
        </p:blipFill>
        <p:spPr>
          <a:xfrm>
            <a:off x="0" y="2611271"/>
            <a:ext cx="9144000" cy="4246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728663"/>
            <a:ext cx="7921625" cy="3233737"/>
          </a:xfrm>
        </p:spPr>
        <p:txBody>
          <a:bodyPr/>
          <a:lstStyle/>
          <a:p>
            <a:r>
              <a:rPr lang="en-US" smtClean="0"/>
              <a:t>CIFRURI CLASICE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42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3600" smtClean="0"/>
              <a:t>Text clar: </a:t>
            </a:r>
            <a:r>
              <a:rPr lang="pt-BR" sz="36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>AZI ESTE PRIMUL CURS</a:t>
            </a:r>
            <a:endParaRPr lang="ro-RO" sz="3600" smtClean="0">
              <a:solidFill>
                <a:srgbClr val="FFC000"/>
              </a:solidFill>
              <a:latin typeface="ITC Lubalin Graph Std Medium" panose="02000505030000020004" pitchFamily="50" charset="0"/>
            </a:endParaRPr>
          </a:p>
          <a:p>
            <a:pPr marL="0" indent="0">
              <a:buNone/>
            </a:pPr>
            <a:r>
              <a:rPr lang="ro-RO" sz="3600" smtClean="0"/>
              <a:t>K = </a:t>
            </a:r>
            <a:r>
              <a:rPr lang="ro-RO" sz="36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>3</a:t>
            </a:r>
          </a:p>
          <a:p>
            <a:pPr marL="0" indent="0">
              <a:buNone/>
            </a:pPr>
            <a:r>
              <a:rPr lang="ro-RO" sz="3600" smtClean="0"/>
              <a:t>Text cifrat: </a:t>
            </a:r>
            <a:r>
              <a:rPr lang="ro-RO" sz="36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>?</a:t>
            </a:r>
            <a:endParaRPr lang="en-US" sz="3600" dirty="0">
              <a:solidFill>
                <a:srgbClr val="FFC000"/>
              </a:solidFill>
              <a:latin typeface="ITC Lubalin Graph Std Medium" panose="02000505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51233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3600" smtClean="0"/>
              <a:t>Text criptat: </a:t>
            </a:r>
            <a:r>
              <a:rPr lang="pl-PL" sz="36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>F D H V D U</a:t>
            </a:r>
          </a:p>
          <a:p>
            <a:pPr marL="0" indent="0">
              <a:buNone/>
            </a:pPr>
            <a:r>
              <a:rPr lang="pl-PL" sz="3600" smtClean="0"/>
              <a:t>K = </a:t>
            </a:r>
            <a:r>
              <a:rPr lang="pl-PL" sz="36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>?</a:t>
            </a:r>
          </a:p>
          <a:p>
            <a:pPr marL="0" indent="0">
              <a:buNone/>
            </a:pPr>
            <a:r>
              <a:rPr lang="pl-PL" sz="3600" smtClean="0"/>
              <a:t>Text clar: </a:t>
            </a:r>
            <a:r>
              <a:rPr lang="pl-PL" sz="36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>?</a:t>
            </a:r>
            <a:endParaRPr lang="en-US" sz="3600" dirty="0">
              <a:solidFill>
                <a:srgbClr val="FFC000"/>
              </a:solidFill>
              <a:latin typeface="ITC Lubalin Graph Std Medium" panose="02000505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70110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 anchor="ctr"/>
              <a:lstStyle/>
              <a:p>
                <a:pPr marL="0" indent="0">
                  <a:buClr>
                    <a:prstClr val="white"/>
                  </a:buClr>
                  <a:buNone/>
                </a:pPr>
                <a:r>
                  <a:rPr lang="en-US" sz="3000" b="1" dirty="0" smtClean="0">
                    <a:solidFill>
                      <a:prstClr val="white"/>
                    </a:solidFill>
                  </a:rPr>
                  <a:t>Cifrul</a:t>
                </a:r>
                <a:r>
                  <a:rPr lang="en-US" sz="3000" b="1" dirty="0">
                    <a:solidFill>
                      <a:prstClr val="white"/>
                    </a:solidFill>
                  </a:rPr>
                  <a:t> </a:t>
                </a:r>
                <a:r>
                  <a:rPr lang="en-US" sz="3000" b="1" dirty="0" err="1">
                    <a:solidFill>
                      <a:prstClr val="white"/>
                    </a:solidFill>
                  </a:rPr>
                  <a:t>lui</a:t>
                </a:r>
                <a:r>
                  <a:rPr lang="en-US" sz="3000" b="1" dirty="0">
                    <a:solidFill>
                      <a:prstClr val="white"/>
                    </a:solidFill>
                  </a:rPr>
                  <a:t> </a:t>
                </a:r>
                <a:r>
                  <a:rPr lang="ro-RO" sz="3000" b="1" dirty="0">
                    <a:solidFill>
                      <a:prstClr val="white"/>
                    </a:solidFill>
                  </a:rPr>
                  <a:t>Afin</a:t>
                </a:r>
                <a:r>
                  <a:rPr lang="ro-MD" sz="3000" b="1" dirty="0">
                    <a:solidFill>
                      <a:prstClr val="white"/>
                    </a:solidFill>
                  </a:rPr>
                  <a:t>:</a:t>
                </a:r>
              </a:p>
              <a:p>
                <a:pPr marL="0" indent="0">
                  <a:buClr>
                    <a:prstClr val="white"/>
                  </a:buClr>
                  <a:buNone/>
                </a:pPr>
                <a:r>
                  <a:rPr lang="pl-PL" sz="3000" b="1" i="1" dirty="0"/>
                  <a:t>k </a:t>
                </a:r>
                <a:r>
                  <a:rPr lang="pl-PL" sz="3000" dirty="0"/>
                  <a:t>= {(</a:t>
                </a:r>
                <a:r>
                  <a:rPr lang="pl-PL" sz="3000" i="1" dirty="0"/>
                  <a:t>a</a:t>
                </a:r>
                <a:r>
                  <a:rPr lang="pl-PL" sz="3000" dirty="0"/>
                  <a:t>, </a:t>
                </a:r>
                <a:r>
                  <a:rPr lang="pl-PL" sz="3000" i="1" dirty="0"/>
                  <a:t>b</a:t>
                </a:r>
                <a:r>
                  <a:rPr lang="pl-PL" sz="3000" dirty="0"/>
                  <a:t>) | </a:t>
                </a:r>
                <a:r>
                  <a:rPr lang="pl-PL" sz="3000" i="1" dirty="0"/>
                  <a:t>a</a:t>
                </a:r>
                <a:r>
                  <a:rPr lang="pl-PL" sz="3000" dirty="0"/>
                  <a:t>, </a:t>
                </a:r>
                <a:r>
                  <a:rPr lang="pl-PL" sz="3000" i="1" dirty="0"/>
                  <a:t>b </a:t>
                </a:r>
                <a:r>
                  <a:rPr lang="pl-PL" sz="3000" dirty="0"/>
                  <a:t>∈ </a:t>
                </a:r>
                <a:r>
                  <a:rPr lang="pl-PL" sz="3000" dirty="0" smtClean="0"/>
                  <a:t>Z</a:t>
                </a:r>
                <a:r>
                  <a:rPr lang="en-US" sz="3000" dirty="0" smtClean="0"/>
                  <a:t> </a:t>
                </a:r>
                <a:r>
                  <a:rPr lang="pl-PL" sz="3000" dirty="0" smtClean="0"/>
                  <a:t>26 </a:t>
                </a:r>
                <a:r>
                  <a:rPr lang="pl-PL" sz="3000" dirty="0"/>
                  <a:t>= {0, 1, 2, …, 25}, cmmdc(</a:t>
                </a:r>
                <a:r>
                  <a:rPr lang="pl-PL" sz="3000" i="1" dirty="0"/>
                  <a:t>a</a:t>
                </a:r>
                <a:r>
                  <a:rPr lang="pl-PL" sz="3000" dirty="0"/>
                  <a:t>, 26) = 1},</a:t>
                </a:r>
              </a:p>
              <a:p>
                <a:pPr marL="0" indent="0">
                  <a:buNone/>
                </a:pPr>
                <a:r>
                  <a:rPr lang="en-US" sz="3000" b="1" i="1" dirty="0"/>
                  <a:t>k </a:t>
                </a:r>
                <a:r>
                  <a:rPr lang="en-US" sz="3000" dirty="0"/>
                  <a:t>= (</a:t>
                </a:r>
                <a:r>
                  <a:rPr lang="en-US" sz="3000" i="1" dirty="0"/>
                  <a:t>a</a:t>
                </a:r>
                <a:r>
                  <a:rPr lang="en-US" sz="3000" dirty="0"/>
                  <a:t>, </a:t>
                </a:r>
                <a:r>
                  <a:rPr lang="en-US" sz="3000" i="1" dirty="0"/>
                  <a:t>b</a:t>
                </a:r>
                <a:r>
                  <a:rPr lang="en-US" sz="3000" dirty="0"/>
                  <a:t>)) </a:t>
                </a:r>
                <a:endParaRPr lang="ro-RO" sz="3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o-RO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3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ro-RO" sz="3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o-RO" sz="3000" dirty="0"/>
                  <a:t>(</a:t>
                </a:r>
                <a:r>
                  <a:rPr lang="da-DK" sz="3000" b="1" i="1" dirty="0"/>
                  <a:t>x</a:t>
                </a:r>
                <a:r>
                  <a:rPr lang="ro-RO" sz="3000" dirty="0"/>
                  <a:t>) = </a:t>
                </a:r>
                <a:r>
                  <a:rPr lang="da-DK" sz="3000" i="1" dirty="0"/>
                  <a:t>a</a:t>
                </a:r>
                <a:r>
                  <a:rPr lang="da-DK" sz="3000" b="1" i="1" dirty="0"/>
                  <a:t>x </a:t>
                </a:r>
                <a:r>
                  <a:rPr lang="da-DK" sz="3000" dirty="0"/>
                  <a:t>+ </a:t>
                </a:r>
                <a:r>
                  <a:rPr lang="da-DK" sz="3000" i="1" dirty="0"/>
                  <a:t>b </a:t>
                </a:r>
                <a:r>
                  <a:rPr lang="da-DK" sz="3000" dirty="0"/>
                  <a:t>(mod 26),</a:t>
                </a:r>
                <a:endParaRPr lang="ro-RO" sz="3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o-RO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3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o-RO" sz="3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o-RO" sz="3000" dirty="0"/>
                  <a:t>(y)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sz="3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o-RO" sz="3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o-RO" sz="3000" dirty="0"/>
                  <a:t>y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o-RO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o-RO" sz="3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ro-RO" sz="3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o-RO" sz="3000" dirty="0"/>
                  <a:t>(</a:t>
                </a:r>
                <a:r>
                  <a:rPr lang="es-ES" sz="3000" dirty="0"/>
                  <a:t>26 − </a:t>
                </a:r>
                <a:r>
                  <a:rPr lang="es-ES" sz="3000" i="1" dirty="0"/>
                  <a:t>b</a:t>
                </a:r>
                <a:r>
                  <a:rPr lang="ro-RO" sz="3000" dirty="0"/>
                  <a:t>)</a:t>
                </a:r>
                <a:r>
                  <a:rPr lang="es-ES" sz="3000" dirty="0"/>
                  <a:t> (</a:t>
                </a:r>
                <a:r>
                  <a:rPr lang="es-ES" sz="3000" dirty="0" err="1"/>
                  <a:t>mod</a:t>
                </a:r>
                <a:r>
                  <a:rPr lang="es-ES" sz="3000" dirty="0"/>
                  <a:t> 26</a:t>
                </a:r>
                <a:r>
                  <a:rPr lang="es-ES" sz="3000" dirty="0" smtClean="0"/>
                  <a:t>)</a:t>
                </a:r>
                <a:endParaRPr lang="ro-RO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23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11188" y="728663"/>
                <a:ext cx="7921625" cy="1042987"/>
              </a:xfrm>
              <a:prstGeom prst="rect">
                <a:avLst/>
              </a:prstGeo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ro-MD" sz="2800" dirty="0">
                    <a:latin typeface="ITC Lubalin Graph Std Medium" panose="02000505030000020004" pitchFamily="50" charset="0"/>
                  </a:rPr>
                  <a:t>Să se cripteze mesajul: </a:t>
                </a:r>
                <a:r>
                  <a:rPr lang="ro-MD" sz="2800" i="1" dirty="0">
                    <a:solidFill>
                      <a:srgbClr val="FFC000"/>
                    </a:solidFill>
                    <a:latin typeface="ITC Lubalin Graph Std Medium" panose="02000505030000020004" pitchFamily="50" charset="0"/>
                  </a:rPr>
                  <a:t>LA MULTI ANI </a:t>
                </a:r>
              </a:p>
              <a:p>
                <a:pPr marL="0" indent="0" algn="ctr">
                  <a:buNone/>
                </a:pPr>
                <a:r>
                  <a:rPr lang="ro-MD" sz="2800" dirty="0"/>
                  <a:t> </a:t>
                </a:r>
                <a:r>
                  <a:rPr lang="ro-RO" sz="2800" dirty="0"/>
                  <a:t>a = 7, b = 16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ro-RO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o-RO" sz="2800" dirty="0"/>
                  <a:t>(x) = 7x + 16</a:t>
                </a:r>
              </a:p>
              <a:p>
                <a:pPr marL="0" indent="0">
                  <a:buNone/>
                </a:pPr>
                <a:endParaRPr lang="ro-RO" sz="2800" dirty="0" smtClean="0"/>
              </a:p>
              <a:p>
                <a:pPr marL="0" indent="0">
                  <a:buNone/>
                </a:pPr>
                <a:endParaRPr lang="ro-RO" sz="2800" dirty="0" smtClean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11188" y="728663"/>
                <a:ext cx="7921625" cy="1042987"/>
              </a:xfrm>
              <a:prstGeom prst="rect">
                <a:avLst/>
              </a:prstGeom>
              <a:blipFill rotWithShape="0">
                <a:blip r:embed="rId2"/>
                <a:stretch>
                  <a:fillRect l="-1538" t="-10526" b="-877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8906844"/>
                  </p:ext>
                </p:extLst>
              </p:nvPr>
            </p:nvGraphicFramePr>
            <p:xfrm>
              <a:off x="611182" y="1800225"/>
              <a:ext cx="7921630" cy="2857499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7921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216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921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9216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9216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9216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9216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92163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92163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7921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4464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25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036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dirty="0" smtClean="0">
                              <a:solidFill>
                                <a:schemeClr val="tx1"/>
                              </a:solidFill>
                            </a:rPr>
                            <a:t>Text clar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...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648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o-RO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ro-RO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ro-RO" sz="1800" b="1" dirty="0" smtClean="0">
                              <a:solidFill>
                                <a:schemeClr val="tx1"/>
                              </a:solidFill>
                            </a:rPr>
                            <a:t>(x) 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23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...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608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dirty="0" smtClean="0">
                              <a:solidFill>
                                <a:schemeClr val="tx1"/>
                              </a:solidFill>
                            </a:rPr>
                            <a:t>Text </a:t>
                          </a:r>
                        </a:p>
                        <a:p>
                          <a:pPr algn="ctr"/>
                          <a:r>
                            <a:rPr lang="ro-RO" sz="1800" b="1" dirty="0" smtClean="0">
                              <a:solidFill>
                                <a:schemeClr val="tx1"/>
                              </a:solidFill>
                            </a:rPr>
                            <a:t>cifrat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L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.....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J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8906844"/>
                  </p:ext>
                </p:extLst>
              </p:nvPr>
            </p:nvGraphicFramePr>
            <p:xfrm>
              <a:off x="611182" y="1800225"/>
              <a:ext cx="7921630" cy="2857499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792163"/>
                    <a:gridCol w="792163"/>
                    <a:gridCol w="792163"/>
                    <a:gridCol w="792163"/>
                    <a:gridCol w="792163"/>
                    <a:gridCol w="792163"/>
                    <a:gridCol w="792163"/>
                    <a:gridCol w="792163"/>
                    <a:gridCol w="792163"/>
                    <a:gridCol w="792163"/>
                  </a:tblGrid>
                  <a:tr h="4464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0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4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5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6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...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bg1"/>
                              </a:solidFill>
                            </a:rPr>
                            <a:t>25</a:t>
                          </a:r>
                          <a:endParaRPr lang="en-US" sz="1800" b="1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</a:tr>
                  <a:tr h="8036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dirty="0" smtClean="0">
                              <a:solidFill>
                                <a:schemeClr val="tx1"/>
                              </a:solidFill>
                            </a:rPr>
                            <a:t>Text clar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A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B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C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D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...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</a:tcPr>
                    </a:tc>
                  </a:tr>
                  <a:tr h="446484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marL="68580" marR="68580" marT="34290" marB="34290" anchor="ctr">
                        <a:blipFill rotWithShape="0">
                          <a:blip r:embed="rId3"/>
                          <a:stretch>
                            <a:fillRect l="-769" t="-283562" r="-902308" b="-2643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16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23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18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...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</a:tr>
                  <a:tr h="116085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dirty="0" smtClean="0">
                              <a:solidFill>
                                <a:schemeClr val="tx1"/>
                              </a:solidFill>
                            </a:rPr>
                            <a:t>Text </a:t>
                          </a:r>
                        </a:p>
                        <a:p>
                          <a:pPr algn="ctr"/>
                          <a:r>
                            <a:rPr lang="ro-RO" sz="1800" b="1" dirty="0" smtClean="0">
                              <a:solidFill>
                                <a:schemeClr val="tx1"/>
                              </a:solidFill>
                            </a:rPr>
                            <a:t>cifrat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E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L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S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Z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G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.....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o-RO" sz="1800" b="1" i="1" dirty="0" smtClean="0">
                              <a:solidFill>
                                <a:schemeClr val="tx1"/>
                              </a:solidFill>
                            </a:rPr>
                            <a:t>J</a:t>
                          </a:r>
                          <a:endParaRPr lang="en-US" sz="1800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34290" marB="3429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611188" y="4842313"/>
            <a:ext cx="7921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/>
              <a:t> Am obținut: </a:t>
            </a:r>
            <a:r>
              <a:rPr lang="en-US" sz="2800" i="1" dirty="0">
                <a:solidFill>
                  <a:srgbClr val="FFC000"/>
                </a:solidFill>
              </a:rPr>
              <a:t>PQ WAPTU QDU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227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728663"/>
            <a:ext cx="7887144" cy="50958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prstClr val="white"/>
                </a:solidFill>
                <a:latin typeface="ITC Lubalin Graph Std Medium" panose="02000505030000020004" pitchFamily="50" charset="0"/>
              </a:rPr>
              <a:t>Cifrul</a:t>
            </a:r>
            <a:r>
              <a:rPr lang="en-US" sz="3200" dirty="0">
                <a:solidFill>
                  <a:prstClr val="white"/>
                </a:solidFill>
                <a:latin typeface="ITC Lubalin Graph Std Medium" panose="02000505030000020004" pitchFamily="50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ITC Lubalin Graph Std Medium" panose="02000505030000020004" pitchFamily="50" charset="0"/>
              </a:rPr>
              <a:t>lui</a:t>
            </a:r>
            <a:r>
              <a:rPr lang="en-US" sz="3200" dirty="0">
                <a:solidFill>
                  <a:prstClr val="white"/>
                </a:solidFill>
                <a:latin typeface="ITC Lubalin Graph Std Medium" panose="02000505030000020004" pitchFamily="50" charset="0"/>
              </a:rPr>
              <a:t> </a:t>
            </a:r>
            <a:r>
              <a:rPr lang="en-US" sz="3200" dirty="0">
                <a:latin typeface="ITC Lubalin Graph Std Medium" panose="02000505030000020004" pitchFamily="50" charset="0"/>
              </a:rPr>
              <a:t>P</a:t>
            </a:r>
            <a:r>
              <a:rPr lang="ro-RO" sz="3200" dirty="0">
                <a:latin typeface="ITC Lubalin Graph Std Medium" panose="02000505030000020004" pitchFamily="50" charset="0"/>
              </a:rPr>
              <a:t>olibius</a:t>
            </a:r>
            <a:r>
              <a:rPr lang="ro-RO" sz="3200" dirty="0">
                <a:solidFill>
                  <a:prstClr val="white"/>
                </a:solidFill>
                <a:latin typeface="ITC Lubalin Graph Std Medium" panose="02000505030000020004" pitchFamily="50" charset="0"/>
              </a:rPr>
              <a:t>:</a:t>
            </a:r>
          </a:p>
          <a:p>
            <a:pPr marL="0" indent="0">
              <a:buNone/>
            </a:pPr>
            <a:endParaRPr lang="ro-RO" sz="3200" b="1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ro-RO" sz="3200" b="1" dirty="0">
              <a:solidFill>
                <a:prstClr val="white"/>
              </a:solidFill>
            </a:endParaRPr>
          </a:p>
          <a:p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914405"/>
              </p:ext>
            </p:extLst>
          </p:nvPr>
        </p:nvGraphicFramePr>
        <p:xfrm>
          <a:off x="611186" y="1323975"/>
          <a:ext cx="7921626" cy="2971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20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0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A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B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C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D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E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baseline="0" dirty="0" smtClean="0">
                          <a:latin typeface="Times New Roman" panose="02020603050405020304" pitchFamily="18" charset="0"/>
                        </a:rPr>
                        <a:t>F 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baseline="0" dirty="0" smtClean="0">
                          <a:latin typeface="Times New Roman" panose="02020603050405020304" pitchFamily="18" charset="0"/>
                        </a:rPr>
                        <a:t> G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baseline="0" dirty="0" smtClean="0">
                          <a:latin typeface="Times New Roman" panose="02020603050405020304" pitchFamily="18" charset="0"/>
                        </a:rPr>
                        <a:t>H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baseline="0" dirty="0" smtClean="0">
                          <a:latin typeface="Times New Roman" panose="02020603050405020304" pitchFamily="18" charset="0"/>
                        </a:rPr>
                        <a:t>I/J 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i="0" u="none" strike="noStrike" baseline="0" dirty="0" smtClean="0">
                          <a:latin typeface="Times New Roman" panose="02020603050405020304" pitchFamily="18" charset="0"/>
                        </a:rPr>
                        <a:t>K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L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M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N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O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P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Q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R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S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T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U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V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W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X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Y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Z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188" y="4490651"/>
            <a:ext cx="4662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/>
              <a:t>Text clar: </a:t>
            </a:r>
            <a:r>
              <a:rPr lang="en-US" sz="2800" dirty="0">
                <a:solidFill>
                  <a:srgbClr val="FFC000"/>
                </a:solidFill>
              </a:rPr>
              <a:t>A SOSIT TIMPUL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188" y="5013871"/>
            <a:ext cx="7443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/>
              <a:t>Text cifrat: 11 3443344244 444223535413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450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188" y="1443039"/>
            <a:ext cx="7921625" cy="652462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ro-RO" sz="3200" dirty="0">
                <a:latin typeface="ITC Lubalin Graph Std Medium" panose="02000505030000020004" pitchFamily="50" charset="0"/>
              </a:rPr>
              <a:t>Frecvența literelor limbii române:</a:t>
            </a:r>
          </a:p>
          <a:p>
            <a:pPr marL="0" indent="0">
              <a:buNone/>
            </a:pPr>
            <a:endParaRPr lang="en-US" sz="3200" dirty="0">
              <a:latin typeface="ITC Lubalin Graph Std Medium" panose="02000505030000020004" pitchFamily="50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89245"/>
              </p:ext>
            </p:extLst>
          </p:nvPr>
        </p:nvGraphicFramePr>
        <p:xfrm>
          <a:off x="250033" y="2112327"/>
          <a:ext cx="8643933" cy="239299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0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2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0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08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95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02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02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402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402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02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402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388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660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442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Ă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Â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Î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2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9.95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4.06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5.28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3.45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11.47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0.99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9.96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Ș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Ț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smtClean="0">
                          <a:solidFill>
                            <a:schemeClr val="tx1"/>
                          </a:solidFill>
                          <a:latin typeface="+mn-lt"/>
                        </a:rPr>
                        <a:t>Z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7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6.47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4.07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3.18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6.82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1.55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6.04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1.23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smtClean="0">
                          <a:solidFill>
                            <a:schemeClr val="tx1"/>
                          </a:solidFill>
                          <a:latin typeface="+mn-lt"/>
                        </a:rPr>
                        <a:t>0,71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1957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463826"/>
              </p:ext>
            </p:extLst>
          </p:nvPr>
        </p:nvGraphicFramePr>
        <p:xfrm>
          <a:off x="611187" y="1085850"/>
          <a:ext cx="7921625" cy="41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3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7" y="1628775"/>
            <a:ext cx="7921625" cy="3628523"/>
          </a:xfrm>
        </p:spPr>
        <p:txBody>
          <a:bodyPr/>
          <a:lstStyle/>
          <a:p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formate</a:t>
            </a:r>
            <a:r>
              <a:rPr lang="en-US" dirty="0" smtClean="0"/>
              <a:t> din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cifruri</a:t>
            </a:r>
            <a:r>
              <a:rPr lang="en-US" dirty="0" smtClean="0"/>
              <a:t> de </a:t>
            </a:r>
            <a:r>
              <a:rPr lang="en-US" dirty="0" err="1" smtClean="0"/>
              <a:t>substituţie</a:t>
            </a:r>
            <a:r>
              <a:rPr lang="en-US" dirty="0" smtClean="0"/>
              <a:t> simple</a:t>
            </a:r>
            <a:r>
              <a:rPr lang="ro-RO" dirty="0" smtClean="0"/>
              <a:t>;</a:t>
            </a:r>
            <a:endParaRPr lang="it-IT" dirty="0" smtClean="0"/>
          </a:p>
          <a:p>
            <a:endParaRPr lang="en-US" sz="200" dirty="0" smtClean="0"/>
          </a:p>
          <a:p>
            <a:r>
              <a:rPr lang="en-US" dirty="0" err="1" smtClean="0"/>
              <a:t>Utilizarea</a:t>
            </a:r>
            <a:r>
              <a:rPr lang="en-US" dirty="0" smtClean="0"/>
              <a:t> </a:t>
            </a:r>
            <a:r>
              <a:rPr lang="en-US" dirty="0" err="1" smtClean="0"/>
              <a:t>unor</a:t>
            </a:r>
            <a:r>
              <a:rPr lang="en-US" dirty="0" smtClean="0"/>
              <a:t> </a:t>
            </a:r>
            <a:r>
              <a:rPr lang="en-US" dirty="0" err="1" smtClean="0"/>
              <a:t>substituţii</a:t>
            </a:r>
            <a:r>
              <a:rPr lang="en-US" dirty="0" smtClean="0"/>
              <a:t> </a:t>
            </a:r>
            <a:r>
              <a:rPr lang="en-US" dirty="0" err="1" smtClean="0"/>
              <a:t>monoalfabetice</a:t>
            </a:r>
            <a:r>
              <a:rPr lang="en-US" dirty="0" smtClean="0"/>
              <a:t> </a:t>
            </a:r>
            <a:r>
              <a:rPr lang="en-US" dirty="0" err="1" smtClean="0"/>
              <a:t>diferite</a:t>
            </a:r>
            <a:r>
              <a:rPr lang="ro-RO" dirty="0" smtClean="0"/>
              <a:t>;</a:t>
            </a:r>
            <a:r>
              <a:rPr lang="en-US" dirty="0" smtClean="0"/>
              <a:t> </a:t>
            </a:r>
          </a:p>
          <a:p>
            <a:endParaRPr lang="ro-RO" sz="200" dirty="0" smtClean="0"/>
          </a:p>
          <a:p>
            <a:r>
              <a:rPr lang="pt-BR" dirty="0" smtClean="0"/>
              <a:t>Se consideră c</a:t>
            </a:r>
            <a:r>
              <a:rPr lang="ro-RO" dirty="0" smtClean="0"/>
              <a:t>a</a:t>
            </a:r>
            <a:r>
              <a:rPr lang="pt-BR" dirty="0" smtClean="0"/>
              <a:t> primul sistem de criptare</a:t>
            </a:r>
            <a:r>
              <a:rPr lang="ro-RO" dirty="0" smtClean="0"/>
              <a:t> </a:t>
            </a:r>
            <a:r>
              <a:rPr lang="it-IT" dirty="0" smtClean="0"/>
              <a:t>polialfabetic a fost creat de </a:t>
            </a:r>
            <a:r>
              <a:rPr lang="it-IT" dirty="0" smtClean="0">
                <a:solidFill>
                  <a:srgbClr val="FFC000"/>
                </a:solidFill>
              </a:rPr>
              <a:t>Leon Battista in 1568.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Cifruri de substituţie polialfabetică:</a:t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183208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11187" y="728664"/>
                <a:ext cx="7921625" cy="4129086"/>
              </a:xfrm>
            </p:spPr>
            <p:txBody>
              <a:bodyPr anchor="ctr">
                <a:no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ITC Lubalin Graph Std Medium" panose="02000505030000020004" pitchFamily="50" charset="0"/>
                  </a:rPr>
                  <a:t>Cifrul </a:t>
                </a:r>
                <a:r>
                  <a:rPr lang="en-US" dirty="0" err="1">
                    <a:latin typeface="ITC Lubalin Graph Std Medium" panose="02000505030000020004" pitchFamily="50" charset="0"/>
                  </a:rPr>
                  <a:t>omofonic</a:t>
                </a:r>
                <a:r>
                  <a:rPr lang="ro-RO" dirty="0" smtClean="0">
                    <a:latin typeface="ITC Lubalin Graph Std Medium" panose="02000505030000020004" pitchFamily="50" charset="0"/>
                  </a:rPr>
                  <a:t>:</a:t>
                </a:r>
                <a:endParaRPr lang="ro-RO" dirty="0">
                  <a:latin typeface="ITC Lubalin Graph Std Medium" panose="02000505030000020004" pitchFamily="50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C000"/>
                    </a:solidFill>
                  </a:rPr>
                  <a:t>A</a:t>
                </a:r>
                <a:r>
                  <a:rPr lang="en-US" dirty="0"/>
                  <a:t> – cu </a:t>
                </a:r>
                <a:r>
                  <a:rPr lang="en-US" dirty="0" err="1"/>
                  <a:t>cea</a:t>
                </a:r>
                <a:r>
                  <a:rPr lang="en-US" dirty="0"/>
                  <a:t> </a:t>
                </a:r>
                <a:r>
                  <a:rPr lang="en-US" dirty="0" err="1"/>
                  <a:t>mai</a:t>
                </a:r>
                <a:r>
                  <a:rPr lang="en-US" dirty="0"/>
                  <a:t> mare </a:t>
                </a:r>
                <a:r>
                  <a:rPr lang="en-US" dirty="0" err="1"/>
                  <a:t>frecvenţă</a:t>
                </a:r>
                <a:r>
                  <a:rPr lang="en-US" dirty="0"/>
                  <a:t> de </a:t>
                </a:r>
                <a:r>
                  <a:rPr lang="en-US" dirty="0" err="1"/>
                  <a:t>apariţie</a:t>
                </a:r>
                <a:r>
                  <a:rPr lang="en-US" dirty="0"/>
                  <a:t> </a:t>
                </a:r>
                <a:r>
                  <a:rPr lang="en-US" dirty="0" err="1"/>
                  <a:t>în</a:t>
                </a:r>
                <a:r>
                  <a:rPr lang="en-US" dirty="0"/>
                  <a:t> </a:t>
                </a:r>
                <a:r>
                  <a:rPr lang="en-US" dirty="0" err="1"/>
                  <a:t>alfabetul</a:t>
                </a:r>
                <a:r>
                  <a:rPr lang="en-US" dirty="0"/>
                  <a:t> </a:t>
                </a:r>
                <a:r>
                  <a:rPr lang="en-US" dirty="0" err="1"/>
                  <a:t>primar</a:t>
                </a:r>
                <a:r>
                  <a:rPr lang="en-US" dirty="0"/>
                  <a:t> – </a:t>
                </a:r>
                <a:r>
                  <a:rPr lang="en-US" dirty="0" err="1"/>
                  <a:t>poate</a:t>
                </a:r>
                <a:r>
                  <a:rPr lang="en-US" dirty="0"/>
                  <a:t> fi </a:t>
                </a:r>
                <a:r>
                  <a:rPr lang="en-US" dirty="0" err="1"/>
                  <a:t>înlocuită</a:t>
                </a:r>
                <a:r>
                  <a:rPr lang="en-US" dirty="0"/>
                  <a:t> cu F, * </a:t>
                </a:r>
                <a:r>
                  <a:rPr lang="en-US" dirty="0" err="1"/>
                  <a:t>sau</a:t>
                </a:r>
                <a:r>
                  <a:rPr lang="en-US" dirty="0"/>
                  <a:t> K</a:t>
                </a:r>
                <a:r>
                  <a:rPr lang="ro-RO" dirty="0" smtClean="0"/>
                  <a:t>;</a:t>
                </a:r>
                <a:endParaRPr lang="ro-RO" b="1" dirty="0"/>
              </a:p>
              <a:p>
                <a:r>
                  <a:rPr lang="ro-RO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a</a:t>
                </a:r>
                <a:r>
                  <a:rPr lang="en-US" dirty="0"/>
                  <a:t>) ∩ </a:t>
                </a:r>
                <a:r>
                  <a:rPr lang="ro-RO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b</a:t>
                </a:r>
                <a:r>
                  <a:rPr lang="en-US" dirty="0"/>
                  <a:t>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ro-R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↔</m:t>
                    </m:r>
                    <m:r>
                      <a:rPr lang="ro-R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o-R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≠</m:t>
                    </m:r>
                    <m:r>
                      <a:rPr lang="ro-R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o-RO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endParaRPr lang="ro-RO" dirty="0"/>
              </a:p>
              <a:p>
                <a:r>
                  <a:rPr lang="it-IT" dirty="0" smtClean="0"/>
                  <a:t>Dacă </a:t>
                </a:r>
                <a:r>
                  <a:rPr lang="it-IT" i="1" dirty="0">
                    <a:solidFill>
                      <a:srgbClr val="FFC000"/>
                    </a:solidFill>
                  </a:rPr>
                  <a:t>a</a:t>
                </a:r>
                <a:r>
                  <a:rPr lang="it-IT" i="1" dirty="0"/>
                  <a:t> </a:t>
                </a:r>
                <a:r>
                  <a:rPr lang="it-IT" dirty="0"/>
                  <a:t>apare mai frecvent decat </a:t>
                </a:r>
                <a:r>
                  <a:rPr lang="it-IT" i="1" dirty="0">
                    <a:solidFill>
                      <a:srgbClr val="FFC000"/>
                    </a:solidFill>
                  </a:rPr>
                  <a:t>b</a:t>
                </a:r>
                <a:r>
                  <a:rPr lang="it-IT" i="1" dirty="0"/>
                  <a:t> </a:t>
                </a:r>
                <a:r>
                  <a:rPr lang="ro-RO" dirty="0"/>
                  <a:t>î</a:t>
                </a:r>
                <a:r>
                  <a:rPr lang="it-IT" dirty="0"/>
                  <a:t>n textele clare, atunci card</a:t>
                </a:r>
              </a:p>
              <a:p>
                <a:pPr marL="0" indent="0">
                  <a:buNone/>
                </a:pPr>
                <a:r>
                  <a:rPr lang="ro-RO" dirty="0"/>
                  <a:t>    </a:t>
                </a:r>
                <a:r>
                  <a:rPr lang="en-US" dirty="0"/>
                  <a:t>((</a:t>
                </a:r>
                <a:r>
                  <a:rPr lang="ro-RO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a</a:t>
                </a:r>
                <a:r>
                  <a:rPr lang="en-US" dirty="0"/>
                  <a:t>)) ≥ card(</a:t>
                </a:r>
                <a:r>
                  <a:rPr lang="ro-RO" i="1" dirty="0"/>
                  <a:t>F</a:t>
                </a:r>
                <a:r>
                  <a:rPr lang="en-US" dirty="0"/>
                  <a:t>(b)).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11187" y="728664"/>
                <a:ext cx="7921625" cy="4129086"/>
              </a:xfrm>
              <a:blipFill rotWithShape="0">
                <a:blip r:embed="rId3"/>
                <a:stretch>
                  <a:fillRect l="-1538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7118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8016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42925" indent="-542925">
              <a:lnSpc>
                <a:spcPct val="200000"/>
              </a:lnSpc>
            </a:pPr>
            <a:r>
              <a:rPr lang="en-US" sz="3600" smtClean="0"/>
              <a:t>Cifruri de substituţie</a:t>
            </a:r>
          </a:p>
          <a:p>
            <a:pPr marL="542925" indent="-542925">
              <a:lnSpc>
                <a:spcPct val="200000"/>
              </a:lnSpc>
            </a:pPr>
            <a:r>
              <a:rPr lang="en-US" sz="3600" smtClean="0"/>
              <a:t>Cifrul de transpoziţii</a:t>
            </a:r>
          </a:p>
          <a:p>
            <a:pPr>
              <a:lnSpc>
                <a:spcPct val="200000"/>
              </a:lnSpc>
            </a:pPr>
            <a:endParaRPr lang="en-US" sz="3600" smtClean="0"/>
          </a:p>
          <a:p>
            <a:pPr>
              <a:lnSpc>
                <a:spcPct val="200000"/>
              </a:lnSpc>
            </a:pPr>
            <a:endParaRPr lang="it-IT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281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61428" y="1251178"/>
            <a:ext cx="7921625" cy="4300536"/>
          </a:xfrm>
        </p:spPr>
        <p:txBody>
          <a:bodyPr anchor="t"/>
          <a:lstStyle/>
          <a:p>
            <a:pPr marL="514350" indent="-514350">
              <a:buAutoNum type="arabicPeriod"/>
            </a:pPr>
            <a:r>
              <a:rPr lang="en-US" dirty="0" err="1" smtClean="0"/>
              <a:t>deşi</a:t>
            </a:r>
            <a:r>
              <a:rPr lang="en-US" dirty="0" smtClean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greu</a:t>
            </a:r>
            <a:r>
              <a:rPr lang="en-US" dirty="0"/>
              <a:t> de </a:t>
            </a:r>
            <a:r>
              <a:rPr lang="en-US" dirty="0" err="1"/>
              <a:t>spart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cifrurile</a:t>
            </a:r>
            <a:r>
              <a:rPr lang="en-US" dirty="0"/>
              <a:t> de </a:t>
            </a:r>
            <a:r>
              <a:rPr lang="en-US" dirty="0" err="1"/>
              <a:t>substituţie</a:t>
            </a:r>
            <a:r>
              <a:rPr lang="en-US" dirty="0"/>
              <a:t> simple (</a:t>
            </a:r>
            <a:r>
              <a:rPr lang="en-US" dirty="0" err="1"/>
              <a:t>monoalfabetice</a:t>
            </a:r>
            <a:r>
              <a:rPr lang="en-US" dirty="0"/>
              <a:t>), </a:t>
            </a:r>
            <a:r>
              <a:rPr lang="en-US" dirty="0" err="1"/>
              <a:t>ele</a:t>
            </a:r>
            <a:r>
              <a:rPr lang="en-US" dirty="0"/>
              <a:t> nu </a:t>
            </a:r>
            <a:r>
              <a:rPr lang="en-US" dirty="0" err="1"/>
              <a:t>maschează</a:t>
            </a:r>
            <a:r>
              <a:rPr lang="en-US" dirty="0"/>
              <a:t> total </a:t>
            </a:r>
            <a:r>
              <a:rPr lang="en-US" dirty="0" err="1"/>
              <a:t>proprietăţile</a:t>
            </a:r>
            <a:r>
              <a:rPr lang="en-US" dirty="0"/>
              <a:t> </a:t>
            </a:r>
            <a:r>
              <a:rPr lang="en-US" dirty="0" err="1"/>
              <a:t>statistice</a:t>
            </a:r>
            <a:r>
              <a:rPr lang="en-US" dirty="0"/>
              <a:t> ale </a:t>
            </a:r>
            <a:r>
              <a:rPr lang="en-US" dirty="0" err="1"/>
              <a:t>mesajului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clar</a:t>
            </a:r>
            <a:r>
              <a:rPr lang="en-US" dirty="0"/>
              <a:t>. </a:t>
            </a:r>
            <a:endParaRPr lang="ro-RO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/>
              <a:t>cazul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atac</a:t>
            </a:r>
            <a:r>
              <a:rPr lang="en-US" dirty="0"/>
              <a:t> cu text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clar</a:t>
            </a:r>
            <a:r>
              <a:rPr lang="en-US" dirty="0"/>
              <a:t> </a:t>
            </a:r>
            <a:r>
              <a:rPr lang="en-US" dirty="0" err="1"/>
              <a:t>cunoscut</a:t>
            </a:r>
            <a:r>
              <a:rPr lang="en-US" dirty="0"/>
              <a:t>, </a:t>
            </a:r>
            <a:r>
              <a:rPr lang="en-US" dirty="0" err="1"/>
              <a:t>cifrul</a:t>
            </a:r>
            <a:r>
              <a:rPr lang="en-US" dirty="0"/>
              <a:t> se </a:t>
            </a:r>
            <a:r>
              <a:rPr lang="en-US" dirty="0" err="1"/>
              <a:t>sparge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 smtClean="0"/>
              <a:t>uşor</a:t>
            </a:r>
            <a:r>
              <a:rPr lang="ro-RO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atacul</a:t>
            </a:r>
            <a:r>
              <a:rPr lang="en-US" dirty="0" smtClean="0"/>
              <a:t> </a:t>
            </a:r>
            <a:r>
              <a:rPr lang="en-US" dirty="0"/>
              <a:t>cu text </a:t>
            </a:r>
            <a:r>
              <a:rPr lang="en-US" dirty="0" err="1"/>
              <a:t>cifrat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dificil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calculator </a:t>
            </a:r>
            <a:r>
              <a:rPr lang="en-US" dirty="0" err="1"/>
              <a:t>îi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lua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secunde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al </a:t>
            </a:r>
            <a:r>
              <a:rPr lang="en-US" dirty="0" err="1"/>
              <a:t>sparge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6235623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ro-RO" dirty="0" smtClean="0"/>
                  <a:t>Criptarea: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o-RO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o-RO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o-RO" dirty="0" smtClean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o-RO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o-RO" dirty="0" smtClean="0">
                    <a:solidFill>
                      <a:srgbClr val="FFFF00"/>
                    </a:solidFill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o-RO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o-RO" dirty="0" smtClean="0">
                    <a:solidFill>
                      <a:srgbClr val="FFFF00"/>
                    </a:solidFill>
                  </a:rPr>
                  <a:t>(mod 26)</a:t>
                </a:r>
              </a:p>
              <a:p>
                <a:pPr marL="0" indent="0">
                  <a:buNone/>
                </a:pPr>
                <a:endParaRPr lang="ro-RO" dirty="0">
                  <a:solidFill>
                    <a:srgbClr val="FFFF00"/>
                  </a:solidFill>
                </a:endParaRPr>
              </a:p>
              <a:p>
                <a:r>
                  <a:rPr lang="ro-RO" dirty="0" smtClean="0"/>
                  <a:t>Decriptarea: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o-RO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ro-RO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o-RO" dirty="0">
                    <a:solidFill>
                      <a:srgbClr val="FFFF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o-RO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o-RO" dirty="0">
                    <a:solidFill>
                      <a:srgbClr val="FFFF00"/>
                    </a:solidFill>
                  </a:rPr>
                  <a:t> </a:t>
                </a:r>
                <a:r>
                  <a:rPr lang="ro-RO" dirty="0" smtClean="0">
                    <a:solidFill>
                      <a:srgbClr val="FFFF00"/>
                    </a:solidFill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ro-RO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o-RO" dirty="0">
                    <a:solidFill>
                      <a:srgbClr val="FFFF00"/>
                    </a:solidFill>
                  </a:rPr>
                  <a:t>(mod 26)</a:t>
                </a:r>
              </a:p>
              <a:p>
                <a:pPr marL="0" indent="0" algn="ctr">
                  <a:buNone/>
                </a:pPr>
                <a:endParaRPr lang="ro-RO" dirty="0"/>
              </a:p>
              <a:p>
                <a:pPr marL="0" indent="0">
                  <a:buNone/>
                </a:pPr>
                <a:endParaRPr lang="ro-RO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 rotWithShape="0">
                <a:blip r:embed="rId3"/>
                <a:stretch>
                  <a:fillRect l="-1308" t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338" y="678421"/>
            <a:ext cx="9144000" cy="607071"/>
          </a:xfrm>
        </p:spPr>
        <p:txBody>
          <a:bodyPr/>
          <a:lstStyle/>
          <a:p>
            <a:r>
              <a:rPr lang="it-IT" dirty="0" smtClean="0"/>
              <a:t>Cifru</a:t>
            </a:r>
            <a:r>
              <a:rPr lang="ro-RO" dirty="0" smtClean="0"/>
              <a:t>l lui Vigenere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20863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7" y="728664"/>
            <a:ext cx="7921626" cy="496887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o-RO" dirty="0" err="1">
                <a:latin typeface="ITC Lubalin Graph Std Medium" panose="02000505030000020004" pitchFamily="50" charset="0"/>
              </a:rPr>
              <a:t>C</a:t>
            </a:r>
            <a:r>
              <a:rPr lang="en-US" dirty="0" err="1">
                <a:latin typeface="ITC Lubalin Graph Std Medium" panose="02000505030000020004" pitchFamily="50" charset="0"/>
              </a:rPr>
              <a:t>ifrul</a:t>
            </a:r>
            <a:r>
              <a:rPr lang="en-US" dirty="0">
                <a:latin typeface="ITC Lubalin Graph Std Medium" panose="02000505030000020004" pitchFamily="50" charset="0"/>
              </a:rPr>
              <a:t> </a:t>
            </a:r>
            <a:r>
              <a:rPr lang="en-US" dirty="0" err="1">
                <a:latin typeface="ITC Lubalin Graph Std Medium" panose="02000505030000020004" pitchFamily="50" charset="0"/>
              </a:rPr>
              <a:t>lui</a:t>
            </a:r>
            <a:r>
              <a:rPr lang="en-US" dirty="0">
                <a:latin typeface="ITC Lubalin Graph Std Medium" panose="02000505030000020004" pitchFamily="50" charset="0"/>
              </a:rPr>
              <a:t> </a:t>
            </a:r>
            <a:r>
              <a:rPr lang="en-US" dirty="0" err="1">
                <a:latin typeface="ITC Lubalin Graph Std Medium" panose="02000505030000020004" pitchFamily="50" charset="0"/>
              </a:rPr>
              <a:t>Vegenere</a:t>
            </a:r>
            <a:r>
              <a:rPr lang="ro-RO" dirty="0">
                <a:latin typeface="ITC Lubalin Graph Std Medium" panose="02000505030000020004" pitchFamily="50" charset="0"/>
              </a:rPr>
              <a:t>:</a:t>
            </a:r>
          </a:p>
          <a:p>
            <a:pPr marL="0" indent="0">
              <a:buNone/>
            </a:pPr>
            <a:r>
              <a:rPr lang="ro-RO" sz="2600" dirty="0"/>
              <a:t>Text clar: </a:t>
            </a:r>
            <a:r>
              <a:rPr lang="ro-RO" sz="2600" dirty="0">
                <a:solidFill>
                  <a:srgbClr val="FFC000"/>
                </a:solidFill>
              </a:rPr>
              <a:t>SUBSTITUȚIE POLIALFABETICĂ</a:t>
            </a:r>
            <a:r>
              <a:rPr lang="ro-RO" sz="2600" dirty="0"/>
              <a:t>;</a:t>
            </a:r>
          </a:p>
          <a:p>
            <a:pPr marL="0" indent="0">
              <a:buNone/>
            </a:pPr>
            <a:r>
              <a:rPr lang="ro-RO" sz="2600" dirty="0"/>
              <a:t>Cheia: ACADEMIEACADEMIEACADEMIEA;</a:t>
            </a:r>
          </a:p>
          <a:p>
            <a:pPr marL="0" indent="0">
              <a:buNone/>
            </a:pPr>
            <a:r>
              <a:rPr lang="ro-RO" sz="2600" dirty="0"/>
              <a:t>S + A = 18 + 0(mod 26) = 18(mod 26) = 18 = S</a:t>
            </a:r>
          </a:p>
          <a:p>
            <a:pPr marL="0" indent="0">
              <a:buNone/>
            </a:pPr>
            <a:r>
              <a:rPr lang="ro-RO" sz="2600" dirty="0"/>
              <a:t>U + C = 20 + 2(mod 26) = 22(mod 26) = 22 = W</a:t>
            </a:r>
          </a:p>
          <a:p>
            <a:pPr marL="0" indent="0">
              <a:buNone/>
            </a:pPr>
            <a:r>
              <a:rPr lang="ro-RO" sz="2600" dirty="0"/>
              <a:t>B + A = 1 + 0(mod 26) = 1(mod 26) = 1 = B</a:t>
            </a:r>
          </a:p>
          <a:p>
            <a:pPr marL="0" indent="0">
              <a:buNone/>
            </a:pPr>
            <a:r>
              <a:rPr lang="ro-RO" sz="2600" dirty="0"/>
              <a:t>...</a:t>
            </a:r>
          </a:p>
          <a:p>
            <a:pPr marL="0" indent="0">
              <a:buNone/>
            </a:pPr>
            <a:r>
              <a:rPr lang="ro-RO" sz="2600" dirty="0"/>
              <a:t>C + E = 2 + 4(mod 26) = 6(mod 26) = 6= G</a:t>
            </a:r>
          </a:p>
          <a:p>
            <a:pPr marL="0" indent="0">
              <a:buNone/>
            </a:pPr>
            <a:r>
              <a:rPr lang="ro-RO" sz="2600" dirty="0"/>
              <a:t>A + A = 0 + 0(mod 26) = 0(mod 26) = 0 = </a:t>
            </a:r>
            <a:r>
              <a:rPr lang="ro-RO" sz="2600" dirty="0" smtClean="0"/>
              <a:t>A</a:t>
            </a:r>
            <a:endParaRPr lang="ro-RO" sz="2600" dirty="0"/>
          </a:p>
          <a:p>
            <a:pPr marL="0" indent="0">
              <a:buNone/>
            </a:pPr>
            <a:r>
              <a:rPr lang="ro-RO" sz="2600" dirty="0"/>
              <a:t>Text cifrat: </a:t>
            </a:r>
            <a:r>
              <a:rPr lang="ro-RO" sz="2600" dirty="0" smtClean="0">
                <a:solidFill>
                  <a:srgbClr val="FFC000"/>
                </a:solidFill>
              </a:rPr>
              <a:t>SWBVXUBYTKESSXQELHAEIFQGA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43054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309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7923" y="6430945"/>
            <a:ext cx="3484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</a:rPr>
              <a:t>Tabula Recta </a:t>
            </a:r>
            <a:r>
              <a:rPr lang="en-US" i="1" dirty="0" err="1">
                <a:latin typeface="Times New Roman" panose="02020603050405020304" pitchFamily="18" charset="0"/>
              </a:rPr>
              <a:t>pentru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cifrul</a:t>
            </a:r>
            <a:r>
              <a:rPr lang="en-US" i="1" dirty="0"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Vigenere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87587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611187" y="728664"/>
                <a:ext cx="8094663" cy="4300536"/>
              </a:xfrm>
            </p:spPr>
            <p:txBody>
              <a:bodyPr anchor="t"/>
              <a:lstStyle/>
              <a:p>
                <a:pPr marL="0" indent="0">
                  <a:buNone/>
                </a:pPr>
                <a:r>
                  <a:rPr lang="ro-RO" dirty="0" err="1">
                    <a:latin typeface="ITC Lubalin Graph Std Medium" panose="02000505030000020004" pitchFamily="50" charset="0"/>
                  </a:rPr>
                  <a:t>C</a:t>
                </a:r>
                <a:r>
                  <a:rPr lang="en-US" dirty="0" err="1">
                    <a:latin typeface="ITC Lubalin Graph Std Medium" panose="02000505030000020004" pitchFamily="50" charset="0"/>
                  </a:rPr>
                  <a:t>ifrul</a:t>
                </a:r>
                <a:r>
                  <a:rPr lang="en-US" dirty="0">
                    <a:latin typeface="ITC Lubalin Graph Std Medium" panose="02000505030000020004" pitchFamily="50" charset="0"/>
                  </a:rPr>
                  <a:t> </a:t>
                </a:r>
                <a:r>
                  <a:rPr lang="en-US" dirty="0" err="1">
                    <a:latin typeface="ITC Lubalin Graph Std Medium" panose="02000505030000020004" pitchFamily="50" charset="0"/>
                  </a:rPr>
                  <a:t>lui</a:t>
                </a:r>
                <a:r>
                  <a:rPr lang="en-US" dirty="0">
                    <a:latin typeface="ITC Lubalin Graph Std Medium" panose="02000505030000020004" pitchFamily="50" charset="0"/>
                  </a:rPr>
                  <a:t> </a:t>
                </a:r>
                <a:r>
                  <a:rPr lang="en-US" dirty="0" err="1">
                    <a:latin typeface="ITC Lubalin Graph Std Medium" panose="02000505030000020004" pitchFamily="50" charset="0"/>
                  </a:rPr>
                  <a:t>Playfair</a:t>
                </a:r>
                <a:r>
                  <a:rPr lang="ro-RO" dirty="0" smtClean="0">
                    <a:latin typeface="ITC Lubalin Graph Std Medium" panose="02000505030000020004" pitchFamily="50" charset="0"/>
                  </a:rPr>
                  <a:t>:</a:t>
                </a:r>
                <a:endParaRPr lang="it-IT" dirty="0" smtClean="0">
                  <a:latin typeface="ITC Lubalin Graph Std Medium" panose="02000505030000020004" pitchFamily="50" charset="0"/>
                </a:endParaRPr>
              </a:p>
              <a:p>
                <a:pPr marL="0" indent="0">
                  <a:buNone/>
                </a:pPr>
                <a:endParaRPr lang="ro-RO" sz="1000" dirty="0">
                  <a:latin typeface="ITC Lubalin Graph Std Medium" panose="02000505030000020004" pitchFamily="50" charset="0"/>
                </a:endParaRPr>
              </a:p>
              <a:p>
                <a:r>
                  <a:rPr lang="en-US" sz="2500" i="1" dirty="0">
                    <a:solidFill>
                      <a:srgbClr val="FFC000"/>
                    </a:solidFill>
                  </a:rPr>
                  <a:t>m1</a:t>
                </a:r>
                <a:r>
                  <a:rPr lang="en-US" sz="2500" i="1" dirty="0"/>
                  <a:t>,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 m2 </a:t>
                </a:r>
                <a:r>
                  <a:rPr lang="en-US" sz="2500" dirty="0" err="1"/>
                  <a:t>în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vârfurile</a:t>
                </a:r>
                <a:r>
                  <a:rPr lang="en-US" sz="2500" dirty="0"/>
                  <a:t> </a:t>
                </a:r>
                <a:r>
                  <a:rPr lang="en-US" sz="2500" dirty="0" err="1"/>
                  <a:t>opuse</a:t>
                </a:r>
                <a:r>
                  <a:rPr lang="en-US" sz="2500" dirty="0"/>
                  <a:t> ale </a:t>
                </a:r>
                <a:r>
                  <a:rPr lang="en-US" sz="2500" dirty="0" err="1"/>
                  <a:t>unui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dreptunghi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c1, c2 </a:t>
                </a:r>
                <a:r>
                  <a:rPr lang="en-US" sz="2500" dirty="0" err="1"/>
                  <a:t>caracterele</a:t>
                </a:r>
                <a:r>
                  <a:rPr lang="en-US" sz="2500" dirty="0"/>
                  <a:t> din </a:t>
                </a:r>
                <a:r>
                  <a:rPr lang="en-US" sz="2500" dirty="0" err="1"/>
                  <a:t>celelalte</a:t>
                </a:r>
                <a:r>
                  <a:rPr lang="en-US" sz="2500" dirty="0"/>
                  <a:t> </a:t>
                </a:r>
                <a:r>
                  <a:rPr lang="en-US" sz="2500" dirty="0" err="1"/>
                  <a:t>vârfuri</a:t>
                </a:r>
                <a:r>
                  <a:rPr lang="en-US" sz="2500" dirty="0"/>
                  <a:t> ale </a:t>
                </a:r>
                <a:r>
                  <a:rPr lang="en-US" sz="2500" dirty="0" err="1"/>
                  <a:t>dreptunghiului</a:t>
                </a:r>
                <a:r>
                  <a:rPr lang="en-US" sz="2500" dirty="0"/>
                  <a:t>,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c1</a:t>
                </a:r>
                <a:r>
                  <a:rPr lang="en-US" sz="2500" dirty="0"/>
                  <a:t> </a:t>
                </a:r>
                <a:r>
                  <a:rPr lang="en-US" sz="2500" dirty="0" err="1"/>
                  <a:t>fiind</a:t>
                </a:r>
                <a:r>
                  <a:rPr lang="en-US" sz="2500" dirty="0"/>
                  <a:t> </a:t>
                </a:r>
                <a:r>
                  <a:rPr lang="en-US" sz="2500" dirty="0" err="1"/>
                  <a:t>în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aceeaşi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linie</a:t>
                </a:r>
                <a:r>
                  <a:rPr lang="en-US" sz="2500" dirty="0"/>
                  <a:t> cu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m1</a:t>
                </a:r>
                <a:r>
                  <a:rPr lang="en-US" sz="2500" dirty="0" smtClean="0"/>
                  <a:t>.</a:t>
                </a:r>
              </a:p>
              <a:p>
                <a:endParaRPr lang="ro-RO" sz="800" dirty="0"/>
              </a:p>
              <a:p>
                <a:r>
                  <a:rPr lang="en-US" sz="2500" i="1" dirty="0">
                    <a:solidFill>
                      <a:srgbClr val="FFC000"/>
                    </a:solidFill>
                  </a:rPr>
                  <a:t>m1</a:t>
                </a:r>
                <a:r>
                  <a:rPr lang="en-US" sz="2500" dirty="0"/>
                  <a:t> </a:t>
                </a:r>
                <a:r>
                  <a:rPr lang="en-US" sz="2500" dirty="0" err="1"/>
                  <a:t>şi</a:t>
                </a:r>
                <a:r>
                  <a:rPr lang="en-US" sz="2500" dirty="0"/>
                  <a:t>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m2</a:t>
                </a:r>
                <a:r>
                  <a:rPr lang="en-US" sz="2500" dirty="0"/>
                  <a:t> </a:t>
                </a:r>
                <a:r>
                  <a:rPr lang="en-US" sz="2500" dirty="0" err="1"/>
                  <a:t>într</a:t>
                </a:r>
                <a:r>
                  <a:rPr lang="en-US" sz="2500" dirty="0"/>
                  <a:t>-o </a:t>
                </a:r>
                <a:r>
                  <a:rPr lang="en-US" sz="2500" dirty="0" err="1"/>
                  <a:t>linie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c1</a:t>
                </a:r>
                <a:r>
                  <a:rPr lang="en-US" sz="2500" dirty="0"/>
                  <a:t> </a:t>
                </a:r>
                <a:r>
                  <a:rPr lang="en-US" sz="2500" dirty="0" err="1"/>
                  <a:t>şi</a:t>
                </a:r>
                <a:r>
                  <a:rPr lang="en-US" sz="2500" dirty="0"/>
                  <a:t>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c2</a:t>
                </a:r>
                <a:r>
                  <a:rPr lang="en-US" sz="2500" dirty="0"/>
                  <a:t> </a:t>
                </a:r>
                <a:r>
                  <a:rPr lang="en-US" sz="2500" dirty="0" err="1"/>
                  <a:t>printr</a:t>
                </a:r>
                <a:r>
                  <a:rPr lang="en-US" sz="2500" dirty="0"/>
                  <a:t>-o </a:t>
                </a:r>
                <a:r>
                  <a:rPr lang="en-US" sz="2500" dirty="0" err="1"/>
                  <a:t>deplasare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ciclică</a:t>
                </a:r>
                <a:r>
                  <a:rPr lang="en-US" sz="2500" dirty="0"/>
                  <a:t> </a:t>
                </a:r>
                <a:r>
                  <a:rPr lang="en-US" sz="2500" dirty="0" err="1"/>
                  <a:t>spre</a:t>
                </a:r>
                <a:r>
                  <a:rPr lang="en-US" sz="2500" dirty="0"/>
                  <a:t> </a:t>
                </a:r>
                <a:r>
                  <a:rPr lang="en-US" sz="2500" dirty="0" err="1"/>
                  <a:t>dreapta</a:t>
                </a:r>
                <a:r>
                  <a:rPr lang="en-US" sz="2500" dirty="0"/>
                  <a:t> a </a:t>
                </a:r>
                <a:r>
                  <a:rPr lang="en-US" sz="2500" dirty="0" err="1"/>
                  <a:t>literelor</a:t>
                </a:r>
                <a:r>
                  <a:rPr lang="en-US" sz="2500" dirty="0"/>
                  <a:t>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m1</a:t>
                </a:r>
                <a:r>
                  <a:rPr lang="en-US" sz="2500" dirty="0"/>
                  <a:t> </a:t>
                </a:r>
                <a:r>
                  <a:rPr lang="en-US" sz="2500" dirty="0" err="1"/>
                  <a:t>şi</a:t>
                </a:r>
                <a:r>
                  <a:rPr lang="en-US" sz="2500" dirty="0"/>
                  <a:t>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m2</a:t>
                </a:r>
                <a:r>
                  <a:rPr lang="en-US" sz="2500" dirty="0" smtClean="0"/>
                  <a:t>.</a:t>
                </a:r>
              </a:p>
              <a:p>
                <a:endParaRPr lang="ro-RO" sz="800" dirty="0"/>
              </a:p>
              <a:p>
                <a:r>
                  <a:rPr lang="en-US" sz="2500" i="1" dirty="0">
                    <a:solidFill>
                      <a:srgbClr val="FFC000"/>
                    </a:solidFill>
                  </a:rPr>
                  <a:t>m1</a:t>
                </a:r>
                <a:r>
                  <a:rPr lang="en-US" sz="2500" dirty="0"/>
                  <a:t> </a:t>
                </a:r>
                <a:r>
                  <a:rPr lang="en-US" sz="2500" dirty="0" err="1"/>
                  <a:t>şi</a:t>
                </a:r>
                <a:r>
                  <a:rPr lang="en-US" sz="2500" dirty="0"/>
                  <a:t>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m2</a:t>
                </a:r>
                <a:r>
                  <a:rPr lang="en-US" sz="2500" dirty="0"/>
                  <a:t> </a:t>
                </a:r>
                <a:r>
                  <a:rPr lang="en-US" sz="2500" dirty="0" err="1"/>
                  <a:t>în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aceeaşi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coloană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c1 </a:t>
                </a:r>
                <a:r>
                  <a:rPr lang="en-US" sz="2500" dirty="0" err="1"/>
                  <a:t>şi</a:t>
                </a:r>
                <a:r>
                  <a:rPr lang="en-US" sz="2500" dirty="0"/>
                  <a:t>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c2</a:t>
                </a:r>
                <a:r>
                  <a:rPr lang="en-US" sz="2500" dirty="0"/>
                  <a:t> </a:t>
                </a:r>
                <a:r>
                  <a:rPr lang="en-US" sz="2500" dirty="0" err="1"/>
                  <a:t>prin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deplasarea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ciclică</a:t>
                </a:r>
                <a:r>
                  <a:rPr lang="en-US" sz="2500" dirty="0"/>
                  <a:t> a </a:t>
                </a:r>
                <a:r>
                  <a:rPr lang="en-US" sz="2500" dirty="0" err="1"/>
                  <a:t>lui</a:t>
                </a:r>
                <a:r>
                  <a:rPr lang="en-US" sz="2500" dirty="0"/>
                  <a:t>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m1</a:t>
                </a:r>
                <a:r>
                  <a:rPr lang="en-US" sz="2500" dirty="0"/>
                  <a:t>, </a:t>
                </a:r>
                <a:r>
                  <a:rPr lang="en-US" sz="2500" i="1" dirty="0">
                    <a:solidFill>
                      <a:srgbClr val="FFC000"/>
                    </a:solidFill>
                  </a:rPr>
                  <a:t>m2</a:t>
                </a:r>
                <a:r>
                  <a:rPr lang="en-US" sz="2500" dirty="0"/>
                  <a:t> de </a:t>
                </a:r>
                <a:r>
                  <a:rPr lang="en-US" sz="2500" dirty="0" err="1"/>
                  <a:t>sus</a:t>
                </a:r>
                <a:r>
                  <a:rPr lang="en-US" sz="2500" dirty="0"/>
                  <a:t> </a:t>
                </a:r>
                <a:r>
                  <a:rPr lang="en-US" sz="2500" dirty="0" err="1"/>
                  <a:t>în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jos.</a:t>
                </a:r>
                <a:r>
                  <a:rPr lang="en-US" sz="2500" dirty="0"/>
                  <a:t> </a:t>
                </a:r>
                <a:endParaRPr lang="ro-RO" sz="25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611187" y="728664"/>
                <a:ext cx="8094663" cy="4300536"/>
              </a:xfrm>
              <a:blipFill rotWithShape="0">
                <a:blip r:embed="rId3"/>
                <a:stretch>
                  <a:fillRect l="-1506" t="-1560" r="-1130" b="-9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5988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909174"/>
              </p:ext>
            </p:extLst>
          </p:nvPr>
        </p:nvGraphicFramePr>
        <p:xfrm>
          <a:off x="2676524" y="923926"/>
          <a:ext cx="5772150" cy="30062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54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1252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P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L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A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Y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F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252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R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E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X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M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252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B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C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D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G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H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252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J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K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O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S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252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U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V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W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Z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TextBox 4"/>
          <p:cNvSpPr txBox="1"/>
          <p:nvPr/>
        </p:nvSpPr>
        <p:spPr>
          <a:xfrm>
            <a:off x="660275" y="1193271"/>
            <a:ext cx="138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smtClean="0"/>
              <a:t>CHEIE   </a:t>
            </a:r>
            <a:endParaRPr lang="en-US" sz="2800" dirty="0"/>
          </a:p>
        </p:txBody>
      </p:sp>
      <p:cxnSp>
        <p:nvCxnSpPr>
          <p:cNvPr id="25" name="Straight Arrow Connector 6"/>
          <p:cNvCxnSpPr/>
          <p:nvPr/>
        </p:nvCxnSpPr>
        <p:spPr>
          <a:xfrm flipV="1">
            <a:off x="1886064" y="1454881"/>
            <a:ext cx="671455" cy="769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8" name="Gruppo 57"/>
          <p:cNvGrpSpPr/>
          <p:nvPr/>
        </p:nvGrpSpPr>
        <p:grpSpPr>
          <a:xfrm>
            <a:off x="3076574" y="923925"/>
            <a:ext cx="2771775" cy="1781175"/>
            <a:chOff x="3593705" y="1565615"/>
            <a:chExt cx="1757887" cy="1049274"/>
          </a:xfrm>
        </p:grpSpPr>
        <p:cxnSp>
          <p:nvCxnSpPr>
            <p:cNvPr id="31" name="Straight Connector 9"/>
            <p:cNvCxnSpPr/>
            <p:nvPr/>
          </p:nvCxnSpPr>
          <p:spPr>
            <a:xfrm>
              <a:off x="3694289" y="1716491"/>
              <a:ext cx="1517904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1"/>
            <p:cNvCxnSpPr/>
            <p:nvPr/>
          </p:nvCxnSpPr>
          <p:spPr>
            <a:xfrm flipH="1">
              <a:off x="3648569" y="1716491"/>
              <a:ext cx="1563624" cy="75895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3"/>
            <p:cNvCxnSpPr/>
            <p:nvPr/>
          </p:nvCxnSpPr>
          <p:spPr>
            <a:xfrm>
              <a:off x="3694289" y="1716491"/>
              <a:ext cx="0" cy="76809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"/>
            <p:cNvCxnSpPr/>
            <p:nvPr/>
          </p:nvCxnSpPr>
          <p:spPr>
            <a:xfrm flipH="1">
              <a:off x="3593705" y="1570187"/>
              <a:ext cx="1737360" cy="9144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7"/>
            <p:cNvCxnSpPr/>
            <p:nvPr/>
          </p:nvCxnSpPr>
          <p:spPr>
            <a:xfrm flipH="1">
              <a:off x="3600516" y="2603459"/>
              <a:ext cx="1737360" cy="9144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8"/>
            <p:cNvCxnSpPr/>
            <p:nvPr/>
          </p:nvCxnSpPr>
          <p:spPr>
            <a:xfrm flipV="1">
              <a:off x="3600516" y="1565615"/>
              <a:ext cx="0" cy="1037844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1"/>
            <p:cNvCxnSpPr/>
            <p:nvPr/>
          </p:nvCxnSpPr>
          <p:spPr>
            <a:xfrm flipV="1">
              <a:off x="5351592" y="1577045"/>
              <a:ext cx="0" cy="1037844"/>
            </a:xfrm>
            <a:prstGeom prst="line">
              <a:avLst/>
            </a:prstGeom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o 46"/>
          <p:cNvGrpSpPr/>
          <p:nvPr/>
        </p:nvGrpSpPr>
        <p:grpSpPr>
          <a:xfrm>
            <a:off x="468857" y="4386210"/>
            <a:ext cx="7989887" cy="523220"/>
            <a:chOff x="611188" y="3923862"/>
            <a:chExt cx="7989887" cy="523220"/>
          </a:xfrm>
        </p:grpSpPr>
        <p:sp>
          <p:nvSpPr>
            <p:cNvPr id="38" name="TextBox 22"/>
            <p:cNvSpPr txBox="1"/>
            <p:nvPr/>
          </p:nvSpPr>
          <p:spPr>
            <a:xfrm>
              <a:off x="611188" y="3923862"/>
              <a:ext cx="798988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sz="2800" dirty="0" smtClean="0"/>
                <a:t>AB</a:t>
              </a:r>
              <a:r>
                <a:rPr lang="it-IT" sz="2800" dirty="0" smtClean="0"/>
                <a:t>	</a:t>
              </a:r>
              <a:r>
                <a:rPr lang="ro-RO" sz="2800" dirty="0" smtClean="0"/>
                <a:t>?</a:t>
              </a:r>
              <a:r>
                <a:rPr lang="it-IT" sz="2800" dirty="0" smtClean="0"/>
                <a:t>	</a:t>
              </a:r>
              <a:r>
                <a:rPr lang="ro-RO" sz="2800" dirty="0" smtClean="0"/>
                <a:t>AF</a:t>
              </a:r>
              <a:r>
                <a:rPr lang="en-US" sz="2800" dirty="0" smtClean="0"/>
                <a:t> </a:t>
              </a:r>
              <a:r>
                <a:rPr lang="it-IT" sz="2800" dirty="0" smtClean="0"/>
                <a:t>	</a:t>
              </a:r>
              <a:r>
                <a:rPr lang="ro-RO" sz="2800" dirty="0" smtClean="0"/>
                <a:t>?</a:t>
              </a:r>
              <a:r>
                <a:rPr lang="it-IT" sz="2800" dirty="0" smtClean="0"/>
                <a:t>	 </a:t>
              </a:r>
              <a:r>
                <a:rPr lang="ro-RO" sz="2800" dirty="0" smtClean="0"/>
                <a:t>XM</a:t>
              </a:r>
              <a:r>
                <a:rPr lang="it-IT" sz="2800" dirty="0" smtClean="0"/>
                <a:t>	</a:t>
              </a:r>
              <a:r>
                <a:rPr lang="ro-RO" sz="2800" dirty="0" smtClean="0"/>
                <a:t>?</a:t>
              </a:r>
              <a:r>
                <a:rPr lang="it-IT" sz="2800" dirty="0" smtClean="0"/>
                <a:t>	</a:t>
              </a:r>
              <a:r>
                <a:rPr lang="ro-RO" sz="2800" dirty="0" smtClean="0"/>
                <a:t>RC</a:t>
              </a:r>
              <a:r>
                <a:rPr lang="it-IT" sz="2800" dirty="0" smtClean="0"/>
                <a:t>	</a:t>
              </a:r>
              <a:r>
                <a:rPr lang="ro-RO" sz="2800" dirty="0" smtClean="0"/>
                <a:t>?</a:t>
              </a:r>
              <a:r>
                <a:rPr lang="it-IT" sz="2800" dirty="0" smtClean="0"/>
                <a:t>	</a:t>
              </a:r>
              <a:r>
                <a:rPr lang="ro-RO" sz="2800" dirty="0" smtClean="0"/>
                <a:t>LU</a:t>
              </a:r>
              <a:r>
                <a:rPr lang="it-IT" sz="2800" dirty="0" smtClean="0"/>
                <a:t>		?</a:t>
              </a:r>
              <a:endParaRPr lang="en-US" sz="2800" dirty="0"/>
            </a:p>
          </p:txBody>
        </p:sp>
        <p:cxnSp>
          <p:nvCxnSpPr>
            <p:cNvPr id="40" name="Straight Arrow Connector 26"/>
            <p:cNvCxnSpPr/>
            <p:nvPr/>
          </p:nvCxnSpPr>
          <p:spPr>
            <a:xfrm>
              <a:off x="7328949" y="4185472"/>
              <a:ext cx="23382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27"/>
            <p:cNvCxnSpPr/>
            <p:nvPr/>
          </p:nvCxnSpPr>
          <p:spPr>
            <a:xfrm>
              <a:off x="5990680" y="4185472"/>
              <a:ext cx="23382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28"/>
            <p:cNvCxnSpPr/>
            <p:nvPr/>
          </p:nvCxnSpPr>
          <p:spPr>
            <a:xfrm>
              <a:off x="4715798" y="4204140"/>
              <a:ext cx="23382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29"/>
            <p:cNvCxnSpPr/>
            <p:nvPr/>
          </p:nvCxnSpPr>
          <p:spPr>
            <a:xfrm>
              <a:off x="3229644" y="4177193"/>
              <a:ext cx="23382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25"/>
            <p:cNvCxnSpPr/>
            <p:nvPr/>
          </p:nvCxnSpPr>
          <p:spPr>
            <a:xfrm>
              <a:off x="1911485" y="4204140"/>
              <a:ext cx="23382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42493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ro-RO" sz="3600" dirty="0"/>
              <a:t>Text clar: </a:t>
            </a:r>
            <a:r>
              <a:rPr lang="ro-RO" sz="3600" dirty="0">
                <a:solidFill>
                  <a:srgbClr val="FFC000"/>
                </a:solidFill>
              </a:rPr>
              <a:t>Curs nou</a:t>
            </a:r>
            <a:r>
              <a:rPr lang="ro-RO" sz="3600" dirty="0"/>
              <a:t>;</a:t>
            </a:r>
          </a:p>
          <a:p>
            <a:pPr marL="0" indent="0">
              <a:buNone/>
            </a:pPr>
            <a:r>
              <a:rPr lang="ro-RO" sz="3600" dirty="0"/>
              <a:t>Cheia K = </a:t>
            </a:r>
            <a:r>
              <a:rPr lang="ro-RO" sz="3600" dirty="0">
                <a:solidFill>
                  <a:srgbClr val="FFC000"/>
                </a:solidFill>
              </a:rPr>
              <a:t>SUPER</a:t>
            </a:r>
            <a:r>
              <a:rPr lang="ro-RO" sz="3600" dirty="0"/>
              <a:t>;</a:t>
            </a:r>
          </a:p>
          <a:p>
            <a:pPr marL="0" indent="0">
              <a:buNone/>
            </a:pPr>
            <a:r>
              <a:rPr lang="ro-RO" sz="3600" dirty="0"/>
              <a:t>Text ctiptat: ?</a:t>
            </a:r>
          </a:p>
          <a:p>
            <a:pPr marL="0" indent="0">
              <a:buNone/>
            </a:pPr>
            <a:endParaRPr lang="ro-RO" sz="2000" dirty="0"/>
          </a:p>
          <a:p>
            <a:pPr marL="0" indent="0" algn="ctr">
              <a:buNone/>
            </a:pPr>
            <a:r>
              <a:rPr lang="ro-RO" sz="3600" dirty="0"/>
              <a:t>Criptați și decriptați aplicând 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ro-RO" sz="3600" dirty="0" smtClean="0"/>
              <a:t>cirul </a:t>
            </a:r>
            <a:r>
              <a:rPr lang="ro-RO" sz="3600" dirty="0"/>
              <a:t>Vigenere</a:t>
            </a:r>
          </a:p>
          <a:p>
            <a:pPr marL="0" indent="0" algn="ctr">
              <a:buNone/>
            </a:pPr>
            <a:r>
              <a:rPr lang="ro-RO" sz="3600" dirty="0"/>
              <a:t> </a:t>
            </a:r>
            <a:endParaRPr lang="en-US" sz="36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728663"/>
            <a:ext cx="9144000" cy="607071"/>
          </a:xfrm>
        </p:spPr>
        <p:txBody>
          <a:bodyPr/>
          <a:lstStyle/>
          <a:p>
            <a:r>
              <a:rPr lang="it-IT"/>
              <a:t>Întrebare de </a:t>
            </a:r>
            <a:r>
              <a:rPr lang="it-IT" smtClean="0"/>
              <a:t>control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2876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CIFRUL DE TRANSPOZIŢII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446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7" y="728664"/>
            <a:ext cx="7921625" cy="4014786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600" smtClean="0"/>
              <a:t>Un </a:t>
            </a:r>
            <a:r>
              <a:rPr lang="en-US" sz="3600" dirty="0" err="1">
                <a:solidFill>
                  <a:srgbClr val="FFC000"/>
                </a:solidFill>
                <a:latin typeface="ITC Lubalin Graph Std Medium" panose="02000505030000020004" pitchFamily="50" charset="0"/>
              </a:rPr>
              <a:t>cifru</a:t>
            </a:r>
            <a:r>
              <a:rPr lang="en-US" sz="3600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 de </a:t>
            </a:r>
            <a:r>
              <a:rPr lang="en-US" sz="3600" dirty="0" err="1">
                <a:solidFill>
                  <a:srgbClr val="FFC000"/>
                </a:solidFill>
                <a:latin typeface="ITC Lubalin Graph Std Medium" panose="02000505030000020004" pitchFamily="50" charset="0"/>
              </a:rPr>
              <a:t>permutare</a:t>
            </a:r>
            <a:r>
              <a:rPr lang="en-US" sz="3600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 </a:t>
            </a:r>
            <a:r>
              <a:rPr lang="en-US" sz="3600" dirty="0" err="1"/>
              <a:t>presupune</a:t>
            </a:r>
            <a:r>
              <a:rPr lang="en-US" sz="3600" dirty="0"/>
              <a:t> </a:t>
            </a:r>
            <a:r>
              <a:rPr lang="en-US" sz="3600" dirty="0" err="1"/>
              <a:t>rearanjarea</a:t>
            </a:r>
            <a:r>
              <a:rPr lang="en-US" sz="3600" dirty="0"/>
              <a:t> </a:t>
            </a:r>
            <a:r>
              <a:rPr lang="en-US" sz="3600" dirty="0" err="1"/>
              <a:t>literelor</a:t>
            </a:r>
            <a:r>
              <a:rPr lang="en-US" sz="3600" dirty="0"/>
              <a:t> </a:t>
            </a:r>
            <a:r>
              <a:rPr lang="ro-RO" sz="3600" dirty="0"/>
              <a:t>î</a:t>
            </a:r>
            <a:r>
              <a:rPr lang="en-US" sz="3600" dirty="0"/>
              <a:t>n </a:t>
            </a:r>
            <a:r>
              <a:rPr lang="en-US" sz="3600" dirty="0" err="1"/>
              <a:t>textul</a:t>
            </a:r>
            <a:r>
              <a:rPr lang="en-US" sz="3600" dirty="0"/>
              <a:t> </a:t>
            </a:r>
            <a:r>
              <a:rPr lang="en-US" sz="3600" dirty="0" err="1"/>
              <a:t>clar</a:t>
            </a:r>
            <a:r>
              <a:rPr lang="en-US" sz="3600" dirty="0"/>
              <a:t> </a:t>
            </a:r>
            <a:r>
              <a:rPr lang="en-US" sz="3600" dirty="0" err="1"/>
              <a:t>pentru</a:t>
            </a:r>
            <a:r>
              <a:rPr lang="en-US" sz="3600" dirty="0"/>
              <a:t> a </a:t>
            </a:r>
            <a:r>
              <a:rPr lang="en-US" sz="3600" dirty="0" err="1"/>
              <a:t>ob</a:t>
            </a:r>
            <a:r>
              <a:rPr lang="ro-RO" sz="3600" dirty="0"/>
              <a:t>ț</a:t>
            </a:r>
            <a:r>
              <a:rPr lang="en-US" sz="3600" dirty="0" err="1"/>
              <a:t>ine</a:t>
            </a:r>
            <a:r>
              <a:rPr lang="en-US" sz="3600" dirty="0"/>
              <a:t> </a:t>
            </a:r>
            <a:r>
              <a:rPr lang="en-US" sz="3600" dirty="0" err="1"/>
              <a:t>textul</a:t>
            </a:r>
            <a:r>
              <a:rPr lang="en-US" sz="3600" dirty="0"/>
              <a:t> </a:t>
            </a:r>
            <a:r>
              <a:rPr lang="en-US" sz="3600" dirty="0" err="1"/>
              <a:t>criptat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37180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611187" y="728663"/>
            <a:ext cx="7921625" cy="4300537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ro-RO" sz="3200" dirty="0"/>
              <a:t>Textul: </a:t>
            </a:r>
            <a:r>
              <a:rPr lang="ro-RO" sz="3200" dirty="0">
                <a:solidFill>
                  <a:srgbClr val="FFC000"/>
                </a:solidFill>
              </a:rPr>
              <a:t>„Misiunea a fost îndeplinită”</a:t>
            </a:r>
          </a:p>
          <a:p>
            <a:pPr marL="0" indent="0">
              <a:buNone/>
            </a:pPr>
            <a:r>
              <a:rPr lang="ro-RO" sz="3200" dirty="0"/>
              <a:t>Lungimea = </a:t>
            </a:r>
            <a:r>
              <a:rPr lang="ro-RO" sz="3200" dirty="0">
                <a:solidFill>
                  <a:srgbClr val="FFC000"/>
                </a:solidFill>
              </a:rPr>
              <a:t>24</a:t>
            </a:r>
          </a:p>
          <a:p>
            <a:pPr marL="0" indent="0">
              <a:buNone/>
            </a:pP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28101"/>
              </p:ext>
            </p:extLst>
          </p:nvPr>
        </p:nvGraphicFramePr>
        <p:xfrm>
          <a:off x="611188" y="2015490"/>
          <a:ext cx="3856034" cy="34344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50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2400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1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2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3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4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5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6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M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s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u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e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a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a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f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o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s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î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d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e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p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l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ă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x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y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z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w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u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891916"/>
              </p:ext>
            </p:extLst>
          </p:nvPr>
        </p:nvGraphicFramePr>
        <p:xfrm>
          <a:off x="4705353" y="2025015"/>
          <a:ext cx="3827460" cy="34344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4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2400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1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2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3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4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5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6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o-RO" sz="2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x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y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z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w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u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o-RO" sz="2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î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d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e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p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o-RO" sz="2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l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ă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o-RO" sz="2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M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s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u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40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o-RO" sz="2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e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a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a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f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o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s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511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CIFRURI DE SUBSTITUŢIE</a:t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78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7" y="1729716"/>
            <a:ext cx="7921625" cy="3656597"/>
          </a:xfrm>
        </p:spPr>
        <p:txBody>
          <a:bodyPr/>
          <a:lstStyle/>
          <a:p>
            <a:r>
              <a:rPr lang="en-US" smtClean="0"/>
              <a:t>Alege</a:t>
            </a:r>
            <a:r>
              <a:rPr lang="ro-RO" smtClean="0"/>
              <a:t>rea unei</a:t>
            </a:r>
            <a:r>
              <a:rPr lang="it-IT" smtClean="0"/>
              <a:t> chei</a:t>
            </a:r>
            <a:r>
              <a:rPr lang="ro-RO" smtClean="0"/>
              <a:t>i</a:t>
            </a:r>
            <a:r>
              <a:rPr lang="it-IT" smtClean="0"/>
              <a:t> ale cărei liter</a:t>
            </a:r>
            <a:r>
              <a:rPr lang="ro-RO" smtClean="0"/>
              <a:t>ă</a:t>
            </a:r>
            <a:r>
              <a:rPr lang="it-IT" smtClean="0"/>
              <a:t> determină ordinea </a:t>
            </a:r>
            <a:r>
              <a:rPr lang="ro-RO" smtClean="0"/>
              <a:t>î</a:t>
            </a:r>
            <a:r>
              <a:rPr lang="it-IT" smtClean="0"/>
              <a:t>n care se vor scrie coloanele din</a:t>
            </a:r>
            <a:r>
              <a:rPr lang="ro-RO" smtClean="0"/>
              <a:t> </a:t>
            </a:r>
            <a:r>
              <a:rPr lang="en-US" smtClean="0"/>
              <a:t>matricea aleasă</a:t>
            </a:r>
            <a:r>
              <a:rPr lang="ro-RO" smtClean="0"/>
              <a:t>;</a:t>
            </a:r>
            <a:endParaRPr lang="it-IT" smtClean="0"/>
          </a:p>
          <a:p>
            <a:endParaRPr lang="ro-RO" sz="1200" smtClean="0"/>
          </a:p>
          <a:p>
            <a:r>
              <a:rPr lang="en-US" smtClean="0"/>
              <a:t>Se ordonează alfabetic literele din cheie, şi fiecărei litere i se asociază numărul de ordine din şirul ordonat</a:t>
            </a:r>
            <a:r>
              <a:rPr lang="ro-RO" smtClean="0"/>
              <a:t>.</a:t>
            </a:r>
          </a:p>
          <a:p>
            <a:endParaRPr lang="ro-RO" smtClean="0"/>
          </a:p>
          <a:p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728663"/>
            <a:ext cx="9144000" cy="607071"/>
          </a:xfrm>
        </p:spPr>
        <p:txBody>
          <a:bodyPr/>
          <a:lstStyle/>
          <a:p>
            <a:r>
              <a:rPr lang="it-IT" smtClean="0"/>
              <a:t>Transpoziție cu cheie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463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188" y="728663"/>
            <a:ext cx="7599363" cy="3154362"/>
          </a:xfrm>
          <a:prstGeom prst="rect">
            <a:avLst/>
          </a:prstGeom>
        </p:spPr>
        <p:txBody>
          <a:bodyPr anchor="t"/>
          <a:lstStyle/>
          <a:p>
            <a:pPr marL="0" indent="0">
              <a:buNone/>
            </a:pPr>
            <a:r>
              <a:rPr lang="ro-RO" sz="3200" dirty="0"/>
              <a:t>Textul: </a:t>
            </a:r>
            <a:r>
              <a:rPr lang="ro-RO" sz="3200" dirty="0">
                <a:solidFill>
                  <a:srgbClr val="FFC000"/>
                </a:solidFill>
              </a:rPr>
              <a:t>„Misiunea a fost îndeplinită”</a:t>
            </a:r>
          </a:p>
          <a:p>
            <a:pPr marL="0" indent="0">
              <a:buNone/>
            </a:pPr>
            <a:r>
              <a:rPr lang="ro-RO" sz="3200" dirty="0"/>
              <a:t>Cheia: </a:t>
            </a:r>
            <a:r>
              <a:rPr lang="ro-RO" sz="3200" dirty="0">
                <a:solidFill>
                  <a:srgbClr val="FFC000"/>
                </a:solidFill>
              </a:rPr>
              <a:t>VULTUR</a:t>
            </a:r>
          </a:p>
          <a:p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881184"/>
              </p:ext>
            </p:extLst>
          </p:nvPr>
        </p:nvGraphicFramePr>
        <p:xfrm>
          <a:off x="611188" y="2068830"/>
          <a:ext cx="3827460" cy="362870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4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8387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V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U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L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U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R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87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6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4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1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3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5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2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87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M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s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u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387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e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a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a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f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o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s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387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î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d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e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p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387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l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ă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38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x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y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z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w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u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66286"/>
              </p:ext>
            </p:extLst>
          </p:nvPr>
        </p:nvGraphicFramePr>
        <p:xfrm>
          <a:off x="4743447" y="2077083"/>
          <a:ext cx="3789366" cy="362045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4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3409"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1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2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3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4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5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6</a:t>
                      </a:r>
                      <a:endParaRPr lang="en-US" sz="2100" b="1" dirty="0"/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09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s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u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M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409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a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s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f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a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o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e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409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p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d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î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e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409"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n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ă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i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l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40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100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1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z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u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t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y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w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100" b="1" dirty="0" smtClean="0"/>
                        <a:t>x</a:t>
                      </a:r>
                      <a:endParaRPr lang="en-US" sz="21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9632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8" y="2090859"/>
            <a:ext cx="7579667" cy="2814355"/>
          </a:xfrm>
        </p:spPr>
        <p:txBody>
          <a:bodyPr anchor="t"/>
          <a:lstStyle/>
          <a:p>
            <a:pPr>
              <a:lnSpc>
                <a:spcPct val="200000"/>
              </a:lnSpc>
            </a:pPr>
            <a:r>
              <a:rPr lang="ro-RO" sz="3200" dirty="0"/>
              <a:t>Metoda </a:t>
            </a:r>
            <a:r>
              <a:rPr lang="ro-RO" sz="3200"/>
              <a:t>transpoziției </a:t>
            </a:r>
            <a:r>
              <a:rPr lang="ro-RO" sz="3200" smtClean="0"/>
              <a:t>constă</a:t>
            </a:r>
            <a:r>
              <a:rPr lang="it-IT" sz="3200" smtClean="0"/>
              <a:t> </a:t>
            </a:r>
            <a:r>
              <a:rPr lang="ro-RO" sz="3200" smtClean="0"/>
              <a:t>în </a:t>
            </a:r>
            <a:r>
              <a:rPr lang="ro-RO" sz="3200" dirty="0"/>
              <a:t>....?</a:t>
            </a:r>
          </a:p>
          <a:p>
            <a:pPr>
              <a:lnSpc>
                <a:spcPct val="200000"/>
              </a:lnSpc>
            </a:pPr>
            <a:r>
              <a:rPr lang="ro-RO" sz="3200" dirty="0"/>
              <a:t>Enumerați cifrurile de </a:t>
            </a:r>
            <a:r>
              <a:rPr lang="ro-RO" sz="3200"/>
              <a:t>substituție</a:t>
            </a:r>
            <a:r>
              <a:rPr lang="ro-RO" sz="3200" smtClean="0"/>
              <a:t>?</a:t>
            </a:r>
            <a:endParaRPr lang="en-US" sz="32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Întrebare de control</a:t>
            </a:r>
          </a:p>
        </p:txBody>
      </p:sp>
    </p:spTree>
    <p:extLst>
      <p:ext uri="{BB962C8B-B14F-4D97-AF65-F5344CB8AC3E}">
        <p14:creationId xmlns:p14="http://schemas.microsoft.com/office/powerpoint/2010/main" val="18160016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smtClean="0"/>
              <a:t>ÎNTREBĂRI RECAPITULATIVE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4300528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o-RO" sz="3200"/>
              <a:t>Metoda transpoziției </a:t>
            </a:r>
            <a:r>
              <a:rPr lang="ro-RO" sz="3200" smtClean="0"/>
              <a:t>constă</a:t>
            </a:r>
            <a:r>
              <a:rPr lang="it-IT" sz="3200" smtClean="0"/>
              <a:t> </a:t>
            </a:r>
            <a:r>
              <a:rPr lang="ro-RO" sz="3200" smtClean="0"/>
              <a:t>în </a:t>
            </a:r>
            <a:r>
              <a:rPr lang="ro-RO" sz="3200"/>
              <a:t>....?</a:t>
            </a:r>
          </a:p>
          <a:p>
            <a:pPr>
              <a:lnSpc>
                <a:spcPct val="200000"/>
              </a:lnSpc>
            </a:pPr>
            <a:r>
              <a:rPr lang="ro-RO" sz="3200"/>
              <a:t>Enumerați cifrurile de substituție</a:t>
            </a:r>
            <a:r>
              <a:rPr lang="ro-RO" sz="3200" smtClean="0"/>
              <a:t>?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258720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6"/>
          <a:stretch/>
        </p:blipFill>
        <p:spPr>
          <a:xfrm>
            <a:off x="0" y="2611271"/>
            <a:ext cx="9144000" cy="4246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728663"/>
            <a:ext cx="7921625" cy="3233737"/>
          </a:xfrm>
        </p:spPr>
        <p:txBody>
          <a:bodyPr/>
          <a:lstStyle/>
          <a:p>
            <a:r>
              <a:rPr lang="en-US" smtClean="0"/>
              <a:t>CIFRURI CLASICE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991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MD" smtClean="0"/>
              <a:t>1900 î.Hr.</a:t>
            </a:r>
            <a:r>
              <a:rPr lang="en-US" smtClean="0"/>
              <a:t> Morm</a:t>
            </a:r>
            <a:r>
              <a:rPr lang="ro-MD" smtClean="0"/>
              <a:t>â</a:t>
            </a:r>
            <a:r>
              <a:rPr lang="en-US" smtClean="0"/>
              <a:t>ntul lui Khnumhotep II</a:t>
            </a:r>
            <a:endParaRPr lang="ro-MD" smtClean="0"/>
          </a:p>
          <a:p>
            <a:endParaRPr lang="ro-MD" smtClean="0"/>
          </a:p>
          <a:p>
            <a:r>
              <a:rPr lang="en-US" smtClean="0"/>
              <a:t>1500</a:t>
            </a:r>
            <a:r>
              <a:rPr lang="ro-MD" smtClean="0"/>
              <a:t> î.Hr.</a:t>
            </a:r>
            <a:r>
              <a:rPr lang="en-US" smtClean="0"/>
              <a:t> Mesopotamia: semn</a:t>
            </a:r>
            <a:r>
              <a:rPr lang="ro-MD" smtClean="0"/>
              <a:t>ă</a:t>
            </a:r>
            <a:r>
              <a:rPr lang="en-US" smtClean="0"/>
              <a:t>turi</a:t>
            </a:r>
            <a:endParaRPr lang="ro-MD" smtClean="0"/>
          </a:p>
          <a:p>
            <a:endParaRPr lang="ro-MD" smtClean="0"/>
          </a:p>
          <a:p>
            <a:r>
              <a:rPr lang="en-US" smtClean="0"/>
              <a:t>800 </a:t>
            </a:r>
            <a:r>
              <a:rPr lang="ro-MD" smtClean="0"/>
              <a:t>î.Hr.</a:t>
            </a:r>
            <a:r>
              <a:rPr lang="en-US" smtClean="0"/>
              <a:t> Homer, Iliada, Bellerophon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7704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7167" y="4224697"/>
            <a:ext cx="132938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Cifrul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lui</a:t>
            </a:r>
            <a:r>
              <a:rPr lang="en-US" dirty="0">
                <a:solidFill>
                  <a:schemeClr val="tx1"/>
                </a:solidFill>
              </a:rPr>
              <a:t> Cesar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4539" y="728663"/>
            <a:ext cx="2621749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solidFill>
                  <a:schemeClr val="tx1"/>
                </a:solidFill>
              </a:rPr>
              <a:t>Cifruri</a:t>
            </a:r>
            <a:r>
              <a:rPr lang="en-US" sz="2100" dirty="0">
                <a:solidFill>
                  <a:schemeClr val="tx1"/>
                </a:solidFill>
              </a:rPr>
              <a:t> de </a:t>
            </a:r>
            <a:r>
              <a:rPr lang="en-US" sz="2100" dirty="0" err="1">
                <a:solidFill>
                  <a:schemeClr val="tx1"/>
                </a:solidFill>
              </a:rPr>
              <a:t>substituţie</a:t>
            </a:r>
            <a:endParaRPr lang="en-US" sz="21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10" idx="0"/>
          </p:cNvCxnSpPr>
          <p:nvPr/>
        </p:nvCxnSpPr>
        <p:spPr>
          <a:xfrm flipH="1">
            <a:off x="1745207" y="1467327"/>
            <a:ext cx="2720207" cy="80511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3939" y="2272440"/>
            <a:ext cx="2622535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Cifruri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substituţie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monoalfabetică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4" idx="0"/>
          </p:cNvCxnSpPr>
          <p:nvPr/>
        </p:nvCxnSpPr>
        <p:spPr>
          <a:xfrm>
            <a:off x="1745207" y="2918771"/>
            <a:ext cx="526655" cy="130592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18" idx="0"/>
          </p:cNvCxnSpPr>
          <p:nvPr/>
        </p:nvCxnSpPr>
        <p:spPr>
          <a:xfrm>
            <a:off x="1745207" y="2918771"/>
            <a:ext cx="2014948" cy="130592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61125" y="4224697"/>
            <a:ext cx="99805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Cifrul</a:t>
            </a:r>
            <a:r>
              <a:rPr lang="ro-MD" dirty="0">
                <a:solidFill>
                  <a:schemeClr val="tx1"/>
                </a:solidFill>
              </a:rPr>
              <a:t> </a:t>
            </a:r>
            <a:r>
              <a:rPr lang="ro-RO" dirty="0" err="1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fin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4224697"/>
            <a:ext cx="1263611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Cifrul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Polibios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0" idx="2"/>
            <a:endCxn id="19" idx="0"/>
          </p:cNvCxnSpPr>
          <p:nvPr/>
        </p:nvCxnSpPr>
        <p:spPr>
          <a:xfrm>
            <a:off x="1745207" y="2918771"/>
            <a:ext cx="3458599" cy="130592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88590" y="2272440"/>
            <a:ext cx="258769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Cifruri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substituţie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polialfabetică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5563" y="4212869"/>
            <a:ext cx="1331858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Cifrul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o-RO" dirty="0" err="1">
                <a:solidFill>
                  <a:schemeClr val="tx1"/>
                </a:solidFill>
              </a:rPr>
              <a:t>O</a:t>
            </a:r>
            <a:r>
              <a:rPr lang="en-US" dirty="0" err="1">
                <a:solidFill>
                  <a:schemeClr val="tx1"/>
                </a:solidFill>
              </a:rPr>
              <a:t>mofonic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08404" y="2272440"/>
            <a:ext cx="2821239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Cifrurile pe substituţie poligramică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Arrow Connector 55"/>
          <p:cNvCxnSpPr>
            <a:stCxn id="7" idx="2"/>
            <a:endCxn id="22" idx="0"/>
          </p:cNvCxnSpPr>
          <p:nvPr/>
        </p:nvCxnSpPr>
        <p:spPr>
          <a:xfrm>
            <a:off x="4465414" y="1467327"/>
            <a:ext cx="17025" cy="80511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" idx="2"/>
            <a:endCxn id="24" idx="0"/>
          </p:cNvCxnSpPr>
          <p:nvPr/>
        </p:nvCxnSpPr>
        <p:spPr>
          <a:xfrm>
            <a:off x="4465414" y="1467327"/>
            <a:ext cx="2853610" cy="80511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2" idx="2"/>
            <a:endCxn id="23" idx="0"/>
          </p:cNvCxnSpPr>
          <p:nvPr/>
        </p:nvCxnSpPr>
        <p:spPr>
          <a:xfrm>
            <a:off x="4482439" y="2918771"/>
            <a:ext cx="2279053" cy="129409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87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905002" y="1304956"/>
            <a:ext cx="6627811" cy="3057841"/>
          </a:xfrm>
        </p:spPr>
        <p:txBody>
          <a:bodyPr anchor="ctr">
            <a:noAutofit/>
          </a:bodyPr>
          <a:lstStyle/>
          <a:p>
            <a:r>
              <a:rPr lang="en-US" smtClean="0"/>
              <a:t>Fiecare </a:t>
            </a:r>
            <a:r>
              <a:rPr lang="en-US" smtClean="0">
                <a:solidFill>
                  <a:srgbClr val="FFC000"/>
                </a:solidFill>
              </a:rPr>
              <a:t>literă</a:t>
            </a:r>
            <a:r>
              <a:rPr lang="en-US" smtClean="0"/>
              <a:t> a textului în clar este înlocuită cu o nouă literă obţinută printr-o deplasare alfabetică</a:t>
            </a:r>
            <a:r>
              <a:rPr lang="ro-MD" smtClean="0"/>
              <a:t>;</a:t>
            </a:r>
            <a:r>
              <a:rPr lang="en-US" smtClean="0"/>
              <a:t>  </a:t>
            </a:r>
          </a:p>
          <a:p>
            <a:endParaRPr lang="ro-MD" sz="100" smtClean="0"/>
          </a:p>
          <a:p>
            <a:r>
              <a:rPr lang="en-US" smtClean="0">
                <a:solidFill>
                  <a:srgbClr val="FFC000"/>
                </a:solidFill>
              </a:rPr>
              <a:t>Cheia</a:t>
            </a:r>
            <a:r>
              <a:rPr lang="en-US" smtClean="0"/>
              <a:t> (aceeaşi la criptare cât şi la decriptare) constă în numărul care in</a:t>
            </a:r>
            <a:r>
              <a:rPr lang="ro-MD" smtClean="0"/>
              <a:t>d</a:t>
            </a:r>
            <a:r>
              <a:rPr lang="en-US" smtClean="0"/>
              <a:t>ică deplasarea alfabetică</a:t>
            </a:r>
            <a:r>
              <a:rPr lang="ro-MD" smtClean="0"/>
              <a:t>;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728663"/>
            <a:ext cx="9144000" cy="576293"/>
          </a:xfrm>
        </p:spPr>
        <p:txBody>
          <a:bodyPr/>
          <a:lstStyle/>
          <a:p>
            <a:pPr marL="1162050"/>
            <a:r>
              <a:rPr lang="it-IT" sz="2800"/>
              <a:t>Cifrul lui Cesar</a:t>
            </a:r>
            <a:r>
              <a:rPr lang="it-IT" sz="2800" smtClean="0"/>
              <a:t>:</a:t>
            </a:r>
            <a:endParaRPr lang="it-IT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1188" y="4362797"/>
                <a:ext cx="7921625" cy="1077218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o-MD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ro-MD" sz="32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ro-MD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MD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ro-MD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o-MD" sz="3200" dirty="0">
                    <a:solidFill>
                      <a:srgbClr val="FFC000"/>
                    </a:solidFill>
                  </a:rPr>
                  <a:t>(x) </a:t>
                </a:r>
                <a14:m>
                  <m:oMath xmlns:m="http://schemas.openxmlformats.org/officeDocument/2006/math">
                    <m:r>
                      <a:rPr lang="ro-MD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o-MD" sz="3200" dirty="0">
                    <a:solidFill>
                      <a:srgbClr val="FFC000"/>
                    </a:solidFill>
                  </a:rPr>
                  <a:t> x + k(mod n)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o-MD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ro-MD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o-MD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MD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ro-MD" sz="32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ro-MD" sz="3200" dirty="0">
                    <a:solidFill>
                      <a:srgbClr val="FFC000"/>
                    </a:solidFill>
                  </a:rPr>
                  <a:t>(y) </a:t>
                </a:r>
                <a14:m>
                  <m:oMath xmlns:m="http://schemas.openxmlformats.org/officeDocument/2006/math">
                    <m:r>
                      <a:rPr lang="ro-MD" sz="32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o-MD" sz="3200" dirty="0">
                    <a:solidFill>
                      <a:srgbClr val="FFC000"/>
                    </a:solidFill>
                  </a:rPr>
                  <a:t> y </a:t>
                </a:r>
                <a:r>
                  <a:rPr lang="da-DK" sz="3200" dirty="0">
                    <a:solidFill>
                      <a:srgbClr val="FFC000"/>
                    </a:solidFill>
                  </a:rPr>
                  <a:t>–</a:t>
                </a:r>
                <a:r>
                  <a:rPr lang="ro-MD" sz="3200" dirty="0">
                    <a:solidFill>
                      <a:srgbClr val="FFC000"/>
                    </a:solidFill>
                  </a:rPr>
                  <a:t> k(mod n)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8" y="4362797"/>
                <a:ext cx="7921625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6818" b="-1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8" y="728663"/>
            <a:ext cx="1378744" cy="1871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409023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7" y="876300"/>
            <a:ext cx="7921625" cy="482123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ro-MD" dirty="0"/>
              <a:t>Să se cripteze mesajul: </a:t>
            </a:r>
            <a:r>
              <a:rPr lang="ro-MD" dirty="0" smtClean="0">
                <a:solidFill>
                  <a:srgbClr val="FFC000"/>
                </a:solidFill>
              </a:rPr>
              <a:t>CRIPTOGRAFIE</a:t>
            </a:r>
            <a:endParaRPr lang="it-IT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o-MD" dirty="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>K </a:t>
            </a:r>
            <a:r>
              <a:rPr lang="ro-MD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= </a:t>
            </a:r>
            <a:r>
              <a:rPr lang="ro-MD" dirty="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>7</a:t>
            </a:r>
            <a:endParaRPr lang="it-IT" dirty="0" smtClean="0">
              <a:solidFill>
                <a:srgbClr val="FFC000"/>
              </a:solidFill>
              <a:latin typeface="ITC Lubalin Graph Std Medium" panose="02000505030000020004" pitchFamily="50" charset="0"/>
            </a:endParaRPr>
          </a:p>
          <a:p>
            <a:pPr marL="0" indent="0">
              <a:buNone/>
            </a:pPr>
            <a:endParaRPr lang="en-US" sz="800" dirty="0"/>
          </a:p>
          <a:p>
            <a:pPr marL="361950" indent="-361950"/>
            <a:r>
              <a:rPr lang="en-US" dirty="0" err="1"/>
              <a:t>Literei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/>
              <a:t> </a:t>
            </a:r>
            <a:r>
              <a:rPr lang="ro-RO" dirty="0"/>
              <a:t>î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corespunde</a:t>
            </a:r>
            <a:r>
              <a:rPr lang="en-US" dirty="0"/>
              <a:t> </a:t>
            </a:r>
            <a:r>
              <a:rPr lang="en-US" i="1" dirty="0">
                <a:solidFill>
                  <a:srgbClr val="FFC000"/>
                </a:solidFill>
              </a:rPr>
              <a:t>x </a:t>
            </a:r>
            <a:r>
              <a:rPr lang="en-US" dirty="0">
                <a:solidFill>
                  <a:srgbClr val="FFC000"/>
                </a:solidFill>
              </a:rPr>
              <a:t>= 2, (2 + 7) mod 26 = 9 </a:t>
            </a:r>
            <a:r>
              <a:rPr lang="ro-RO" dirty="0"/>
              <a:t>primim </a:t>
            </a:r>
            <a:r>
              <a:rPr lang="en-US" dirty="0">
                <a:solidFill>
                  <a:srgbClr val="FFC000"/>
                </a:solidFill>
              </a:rPr>
              <a:t>J</a:t>
            </a:r>
            <a:r>
              <a:rPr lang="en-US" dirty="0" smtClean="0"/>
              <a:t>;</a:t>
            </a:r>
          </a:p>
          <a:p>
            <a:pPr marL="361950" indent="-361950"/>
            <a:endParaRPr lang="en-US" sz="800" dirty="0"/>
          </a:p>
          <a:p>
            <a:pPr marL="361950" indent="-361950"/>
            <a:r>
              <a:rPr lang="pt-BR" dirty="0"/>
              <a:t>Literei </a:t>
            </a:r>
            <a:r>
              <a:rPr lang="pt-BR" dirty="0">
                <a:solidFill>
                  <a:srgbClr val="FFC000"/>
                </a:solidFill>
              </a:rPr>
              <a:t>R</a:t>
            </a:r>
            <a:r>
              <a:rPr lang="pt-BR" dirty="0"/>
              <a:t> </a:t>
            </a:r>
            <a:r>
              <a:rPr lang="ro-RO" dirty="0"/>
              <a:t>î</a:t>
            </a:r>
            <a:r>
              <a:rPr lang="pt-BR" dirty="0"/>
              <a:t>i corespunde </a:t>
            </a:r>
            <a:r>
              <a:rPr lang="pt-BR" i="1" dirty="0">
                <a:solidFill>
                  <a:srgbClr val="FFC000"/>
                </a:solidFill>
              </a:rPr>
              <a:t>x </a:t>
            </a:r>
            <a:r>
              <a:rPr lang="pt-BR" dirty="0">
                <a:solidFill>
                  <a:srgbClr val="FFC000"/>
                </a:solidFill>
              </a:rPr>
              <a:t>= 16, (</a:t>
            </a:r>
            <a:r>
              <a:rPr lang="pt-BR" dirty="0" smtClean="0">
                <a:solidFill>
                  <a:srgbClr val="FFC000"/>
                </a:solidFill>
              </a:rPr>
              <a:t>16 + </a:t>
            </a:r>
            <a:r>
              <a:rPr lang="pt-BR" dirty="0">
                <a:solidFill>
                  <a:srgbClr val="FFC000"/>
                </a:solidFill>
              </a:rPr>
              <a:t>7) mod 26 = 24</a:t>
            </a:r>
            <a:r>
              <a:rPr lang="pt-BR" dirty="0"/>
              <a:t>, </a:t>
            </a:r>
            <a:r>
              <a:rPr lang="ro-RO" dirty="0"/>
              <a:t>primim</a:t>
            </a:r>
            <a:r>
              <a:rPr lang="pt-BR" dirty="0"/>
              <a:t> </a:t>
            </a:r>
            <a:r>
              <a:rPr lang="pt-BR" dirty="0">
                <a:solidFill>
                  <a:srgbClr val="FFC000"/>
                </a:solidFill>
              </a:rPr>
              <a:t>Y</a:t>
            </a:r>
            <a:r>
              <a:rPr lang="ro-RO" dirty="0" smtClean="0"/>
              <a:t>;</a:t>
            </a:r>
            <a:endParaRPr lang="ro-MD" dirty="0"/>
          </a:p>
          <a:p>
            <a:pPr marL="0" indent="0">
              <a:lnSpc>
                <a:spcPct val="200000"/>
              </a:lnSpc>
              <a:buNone/>
            </a:pPr>
            <a:r>
              <a:rPr lang="ro-RO" dirty="0" smtClean="0"/>
              <a:t>Am </a:t>
            </a:r>
            <a:r>
              <a:rPr lang="ro-RO" dirty="0"/>
              <a:t>obținut: </a:t>
            </a:r>
            <a:r>
              <a:rPr lang="en-US" dirty="0">
                <a:solidFill>
                  <a:srgbClr val="FFC000"/>
                </a:solidFill>
              </a:rPr>
              <a:t>JYPWA VNYHM PL</a:t>
            </a:r>
            <a:endParaRPr lang="ro-MD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o-MD" dirty="0"/>
              <a:t>					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2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188" y="728663"/>
            <a:ext cx="7921625" cy="1052512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latin typeface="ITC Lubalin Graph Std Medium" panose="02000505030000020004" pitchFamily="50" charset="0"/>
              </a:rPr>
              <a:t>S</a:t>
            </a:r>
            <a:r>
              <a:rPr lang="ro-RO" sz="2800" dirty="0">
                <a:latin typeface="ITC Lubalin Graph Std Medium" panose="02000505030000020004" pitchFamily="50" charset="0"/>
              </a:rPr>
              <a:t>ă</a:t>
            </a:r>
            <a:r>
              <a:rPr lang="en-US" sz="2800" dirty="0">
                <a:latin typeface="ITC Lubalin Graph Std Medium" panose="02000505030000020004" pitchFamily="50" charset="0"/>
              </a:rPr>
              <a:t> se </a:t>
            </a:r>
            <a:r>
              <a:rPr lang="en-US" sz="2800" dirty="0" err="1">
                <a:latin typeface="ITC Lubalin Graph Std Medium" panose="02000505030000020004" pitchFamily="50" charset="0"/>
              </a:rPr>
              <a:t>decripteze</a:t>
            </a:r>
            <a:r>
              <a:rPr lang="en-US" sz="2800" dirty="0">
                <a:latin typeface="ITC Lubalin Graph Std Medium" panose="02000505030000020004" pitchFamily="50" charset="0"/>
              </a:rPr>
              <a:t> </a:t>
            </a:r>
            <a:r>
              <a:rPr lang="en-US" sz="2800" dirty="0" err="1">
                <a:latin typeface="ITC Lubalin Graph Std Medium" panose="02000505030000020004" pitchFamily="50" charset="0"/>
              </a:rPr>
              <a:t>mesajul</a:t>
            </a:r>
            <a:r>
              <a:rPr lang="en-US" sz="2800" dirty="0">
                <a:latin typeface="ITC Lubalin Graph Std Medium" panose="02000505030000020004" pitchFamily="50" charset="0"/>
              </a:rPr>
              <a:t>:</a:t>
            </a:r>
            <a:r>
              <a:rPr lang="ro-RO" sz="2800" dirty="0">
                <a:latin typeface="ITC Lubalin Graph Std Medium" panose="02000505030000020004" pitchFamily="50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JAJSN SHWDU YTQTL DXNQJ SHJNX LTQIJ SXXXX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91710"/>
              </p:ext>
            </p:extLst>
          </p:nvPr>
        </p:nvGraphicFramePr>
        <p:xfrm>
          <a:off x="611188" y="1640823"/>
          <a:ext cx="7921621" cy="405671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1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1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5966"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39"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>
                          <a:solidFill>
                            <a:schemeClr val="bg1"/>
                          </a:solidFill>
                        </a:rPr>
                        <a:t>Text clar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...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i="1" dirty="0" smtClean="0">
                          <a:solidFill>
                            <a:schemeClr val="bg1"/>
                          </a:solidFill>
                        </a:rPr>
                        <a:t>Z</a:t>
                      </a:r>
                      <a:endParaRPr lang="en-US" sz="18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39"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K = 1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B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C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D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E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F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G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H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A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dirty="0" smtClean="0"/>
                        <a:t>K = 2</a:t>
                      </a:r>
                      <a:endParaRPr lang="en-US" sz="1800" b="1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C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D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E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F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G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H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I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B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3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b="1" dirty="0" smtClean="0"/>
                        <a:t>K = 3</a:t>
                      </a:r>
                      <a:endParaRPr lang="en-US" sz="1800" b="1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D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E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F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G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H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I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J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C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39"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K = 4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E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F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G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H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I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J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K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D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39"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K = 5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F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G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H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I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J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K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L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E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966"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dirty="0" smtClean="0"/>
                        <a:t>...</a:t>
                      </a:r>
                      <a:endParaRPr lang="en-US" sz="18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2638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11187" y="728664"/>
            <a:ext cx="7921625" cy="4968874"/>
          </a:xfrm>
        </p:spPr>
        <p:txBody>
          <a:bodyPr anchor="t">
            <a:normAutofit fontScale="92500"/>
          </a:bodyPr>
          <a:lstStyle/>
          <a:p>
            <a:pPr marL="361950" indent="-361950">
              <a:buNone/>
            </a:pPr>
            <a:r>
              <a:rPr lang="en-US" i="1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k </a:t>
            </a:r>
            <a:r>
              <a:rPr lang="en-US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= 1 </a:t>
            </a:r>
            <a:r>
              <a:rPr lang="en-US">
                <a:solidFill>
                  <a:srgbClr val="FFC000"/>
                </a:solidFill>
                <a:latin typeface="ITC Lubalin Graph Std Medium" panose="02000505030000020004" pitchFamily="50" charset="0"/>
              </a:rPr>
              <a:t>: </a:t>
            </a:r>
            <a:r>
              <a:rPr lang="en-US" sz="20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/>
            </a:r>
            <a:br>
              <a:rPr lang="en-US" sz="20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</a:br>
            <a:r>
              <a:rPr lang="en-US" sz="2100" smtClean="0">
                <a:latin typeface="ITC Lubalin Graph Std Medium" panose="02000505030000020004" pitchFamily="50" charset="0"/>
              </a:rPr>
              <a:t>IZIRM </a:t>
            </a:r>
            <a:r>
              <a:rPr lang="en-US" sz="2100" dirty="0">
                <a:latin typeface="ITC Lubalin Graph Std Medium" panose="02000505030000020004" pitchFamily="50" charset="0"/>
              </a:rPr>
              <a:t>RGVCT XSPSK CWMPI RGIMW KSPHI RWWWW</a:t>
            </a:r>
          </a:p>
          <a:p>
            <a:pPr marL="361950" indent="-361950">
              <a:buNone/>
            </a:pPr>
            <a:r>
              <a:rPr lang="en-US" i="1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k </a:t>
            </a:r>
            <a:r>
              <a:rPr lang="en-US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= 2 </a:t>
            </a:r>
            <a:r>
              <a:rPr lang="en-US">
                <a:solidFill>
                  <a:srgbClr val="FFC000"/>
                </a:solidFill>
                <a:latin typeface="ITC Lubalin Graph Std Medium" panose="02000505030000020004" pitchFamily="50" charset="0"/>
              </a:rPr>
              <a:t>: </a:t>
            </a:r>
            <a:r>
              <a:rPr lang="en-US" sz="20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/>
            </a:r>
            <a:br>
              <a:rPr lang="en-US" sz="20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</a:br>
            <a:r>
              <a:rPr lang="en-US" sz="2100" smtClean="0">
                <a:latin typeface="ITC Lubalin Graph Std Medium" panose="02000505030000020004" pitchFamily="50" charset="0"/>
              </a:rPr>
              <a:t>HYHQL </a:t>
            </a:r>
            <a:r>
              <a:rPr lang="en-US" sz="2100" dirty="0">
                <a:latin typeface="ITC Lubalin Graph Std Medium" panose="02000505030000020004" pitchFamily="50" charset="0"/>
              </a:rPr>
              <a:t>QFUBS WRORJ BVLOH QFHLV JROGH QVVVV</a:t>
            </a:r>
          </a:p>
          <a:p>
            <a:pPr marL="361950" indent="-361950">
              <a:buNone/>
            </a:pPr>
            <a:r>
              <a:rPr lang="en-US" sz="2400" i="1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k </a:t>
            </a:r>
            <a:r>
              <a:rPr lang="en-US" sz="2400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= 3 </a:t>
            </a:r>
            <a:r>
              <a:rPr lang="en-US" sz="2400">
                <a:solidFill>
                  <a:srgbClr val="FFC000"/>
                </a:solidFill>
                <a:latin typeface="ITC Lubalin Graph Std Medium" panose="02000505030000020004" pitchFamily="50" charset="0"/>
              </a:rPr>
              <a:t>: </a:t>
            </a:r>
            <a:r>
              <a:rPr lang="en-US" sz="20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/>
            </a:r>
            <a:br>
              <a:rPr lang="en-US" sz="20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</a:br>
            <a:r>
              <a:rPr lang="en-US" sz="2100" smtClean="0">
                <a:latin typeface="ITC Lubalin Graph Std Medium" panose="02000505030000020004" pitchFamily="50" charset="0"/>
              </a:rPr>
              <a:t>GXGPK </a:t>
            </a:r>
            <a:r>
              <a:rPr lang="en-US" sz="2100" dirty="0">
                <a:latin typeface="ITC Lubalin Graph Std Medium" panose="02000505030000020004" pitchFamily="50" charset="0"/>
              </a:rPr>
              <a:t>PETAR VQNQI AUKNG PEGKU IQNFG PUUUU</a:t>
            </a:r>
          </a:p>
          <a:p>
            <a:pPr marL="361950" indent="-361950">
              <a:buNone/>
            </a:pPr>
            <a:r>
              <a:rPr lang="en-US" sz="2400" i="1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k </a:t>
            </a:r>
            <a:r>
              <a:rPr lang="en-US" sz="2400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= 4 </a:t>
            </a:r>
            <a:r>
              <a:rPr lang="en-US" sz="2400">
                <a:solidFill>
                  <a:srgbClr val="FFC000"/>
                </a:solidFill>
                <a:latin typeface="ITC Lubalin Graph Std Medium" panose="02000505030000020004" pitchFamily="50" charset="0"/>
              </a:rPr>
              <a:t>: </a:t>
            </a:r>
            <a:r>
              <a:rPr lang="en-US" sz="20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/>
            </a:r>
            <a:br>
              <a:rPr lang="en-US" sz="20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</a:br>
            <a:r>
              <a:rPr lang="en-US" sz="2100" smtClean="0">
                <a:latin typeface="ITC Lubalin Graph Std Medium" panose="02000505030000020004" pitchFamily="50" charset="0"/>
              </a:rPr>
              <a:t>FWFOJ </a:t>
            </a:r>
            <a:r>
              <a:rPr lang="en-US" sz="2100" dirty="0">
                <a:latin typeface="ITC Lubalin Graph Std Medium" panose="02000505030000020004" pitchFamily="50" charset="0"/>
              </a:rPr>
              <a:t>ODSZQ UPMPH ZTJMF ODFJT HPMEF OTTTT</a:t>
            </a:r>
          </a:p>
          <a:p>
            <a:pPr marL="361950" indent="-361950">
              <a:buNone/>
            </a:pPr>
            <a:r>
              <a:rPr lang="en-US" sz="2400" i="1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k </a:t>
            </a:r>
            <a:r>
              <a:rPr lang="en-US" sz="2400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= 5 </a:t>
            </a:r>
            <a:r>
              <a:rPr lang="en-US" sz="2400">
                <a:solidFill>
                  <a:srgbClr val="FFC000"/>
                </a:solidFill>
                <a:latin typeface="ITC Lubalin Graph Std Medium" panose="02000505030000020004" pitchFamily="50" charset="0"/>
              </a:rPr>
              <a:t>: </a:t>
            </a:r>
            <a:r>
              <a:rPr lang="en-US" sz="20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  <a:t/>
            </a:r>
            <a:br>
              <a:rPr lang="en-US" sz="2000" smtClean="0">
                <a:solidFill>
                  <a:srgbClr val="FFC000"/>
                </a:solidFill>
                <a:latin typeface="ITC Lubalin Graph Std Medium" panose="02000505030000020004" pitchFamily="50" charset="0"/>
              </a:rPr>
            </a:br>
            <a:r>
              <a:rPr lang="en-US" sz="2100" smtClean="0">
                <a:latin typeface="ITC Lubalin Graph Std Medium" panose="02000505030000020004" pitchFamily="50" charset="0"/>
              </a:rPr>
              <a:t>EVENI </a:t>
            </a:r>
            <a:r>
              <a:rPr lang="en-US" sz="2100" dirty="0">
                <a:latin typeface="ITC Lubalin Graph Std Medium" panose="02000505030000020004" pitchFamily="50" charset="0"/>
              </a:rPr>
              <a:t>NCRYP TOLOG YSILE NCEIS GOLDE NSSSS</a:t>
            </a:r>
            <a:endParaRPr lang="ro-RO" sz="2100" dirty="0">
              <a:latin typeface="ITC Lubalin Graph Std Medium" panose="02000505030000020004" pitchFamily="50" charset="0"/>
            </a:endParaRPr>
          </a:p>
          <a:p>
            <a:pPr marL="0" indent="0">
              <a:buNone/>
            </a:pPr>
            <a:endParaRPr lang="ro-RO" sz="100" dirty="0">
              <a:latin typeface="ITC Lubalin Graph Std Medium" panose="02000505030000020004" pitchFamily="50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C000"/>
                </a:solidFill>
                <a:latin typeface="ITC Lubalin Graph Std Medium" panose="02000505030000020004" pitchFamily="50" charset="0"/>
              </a:rPr>
              <a:t>EVEN IN CRYPTOLOGY SILENCE IS GOLDEN</a:t>
            </a:r>
          </a:p>
        </p:txBody>
      </p:sp>
    </p:spTree>
    <p:extLst>
      <p:ext uri="{BB962C8B-B14F-4D97-AF65-F5344CB8AC3E}">
        <p14:creationId xmlns:p14="http://schemas.microsoft.com/office/powerpoint/2010/main" val="322802919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chRing">
  <a:themeElements>
    <a:clrScheme name="Personalizzato 7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BF9000"/>
      </a:folHlink>
    </a:clrScheme>
    <a:fontScheme name="Personalizzato 1">
      <a:majorFont>
        <a:latin typeface="ITC Lubalin Graph Std Book"/>
        <a:ea typeface=""/>
        <a:cs typeface="Arial"/>
      </a:majorFont>
      <a:minorFont>
        <a:latin typeface="ITC Lubalin Graph Std Book"/>
        <a:ea typeface=""/>
        <a:cs typeface="Arial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Ring" id="{1E204C20-8950-4456-A755-81352DA103C5}" vid="{BB20D327-B827-408E-84C4-5B210FCC9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TechRing</Template>
  <TotalTime>996</TotalTime>
  <Words>2453</Words>
  <Application>Microsoft Office PowerPoint</Application>
  <PresentationFormat>On-screen Show (4:3)</PresentationFormat>
  <Paragraphs>587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MS PGothic</vt:lpstr>
      <vt:lpstr>Arial</vt:lpstr>
      <vt:lpstr>Calibri</vt:lpstr>
      <vt:lpstr>Cambria Math</vt:lpstr>
      <vt:lpstr>ITC Lubalin Graph Std Book</vt:lpstr>
      <vt:lpstr>ITC Lubalin Graph Std Medium</vt:lpstr>
      <vt:lpstr>Times New Roman</vt:lpstr>
      <vt:lpstr>Zapf Dingbats</vt:lpstr>
      <vt:lpstr>TechRing</vt:lpstr>
      <vt:lpstr>CIFRURI CLASICE</vt:lpstr>
      <vt:lpstr>Repere</vt:lpstr>
      <vt:lpstr>CIFRURI DE SUBSTITUŢIE </vt:lpstr>
      <vt:lpstr>PowerPoint Presentation</vt:lpstr>
      <vt:lpstr>PowerPoint Presentation</vt:lpstr>
      <vt:lpstr>Cifrul lui Cesar: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Cifruri de substituţie polialfabetică: </vt:lpstr>
      <vt:lpstr>PowerPoint Presentation</vt:lpstr>
      <vt:lpstr>PowerPoint Presentation</vt:lpstr>
      <vt:lpstr>PowerPoint Presentation</vt:lpstr>
      <vt:lpstr>Cifrul lui Vigenere</vt:lpstr>
      <vt:lpstr>PowerPoint Presentation</vt:lpstr>
      <vt:lpstr>PowerPoint Presentation</vt:lpstr>
      <vt:lpstr>PowerPoint Presentation</vt:lpstr>
      <vt:lpstr>PowerPoint Presentation</vt:lpstr>
      <vt:lpstr>Întrebare de control</vt:lpstr>
      <vt:lpstr>CIFRUL DE TRANSPOZIŢII</vt:lpstr>
      <vt:lpstr>PowerPoint Presentation</vt:lpstr>
      <vt:lpstr>PowerPoint Presentation</vt:lpstr>
      <vt:lpstr>Transpoziție cu cheie</vt:lpstr>
      <vt:lpstr>PowerPoint Presentation</vt:lpstr>
      <vt:lpstr>Întrebare de control</vt:lpstr>
      <vt:lpstr>ÎNTREBĂRI RECAPITULATIVE</vt:lpstr>
      <vt:lpstr>PowerPoint Presentation</vt:lpstr>
      <vt:lpstr>CIFRURI CLASICE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Cifruri clasice</dc:title>
  <dc:creator>User</dc:creator>
  <cp:lastModifiedBy>User</cp:lastModifiedBy>
  <cp:revision>77</cp:revision>
  <dcterms:created xsi:type="dcterms:W3CDTF">2018-06-08T07:51:49Z</dcterms:created>
  <dcterms:modified xsi:type="dcterms:W3CDTF">2018-09-10T09:59:40Z</dcterms:modified>
</cp:coreProperties>
</file>