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785" autoAdjust="0"/>
  </p:normalViewPr>
  <p:slideViewPr>
    <p:cSldViewPr snapToGrid="0">
      <p:cViewPr varScale="1">
        <p:scale>
          <a:sx n="65" d="100"/>
          <a:sy n="65" d="100"/>
        </p:scale>
        <p:origin x="14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6EA2F-5D0A-49AD-BB31-8AB7BFB6EBDA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3AACC-5B96-4AD6-A58E-5B1CBAF07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0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Sistemele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pot fi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un grad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mare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securitate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dacă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folosesc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mijloace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mecanice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Astfel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mecanisme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construite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uşura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operaţiile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decriptare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acelaşi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timp vor fi capabile să creeze un număr mult mai mare de chei posibile.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Primele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astfel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mecanisme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apărut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incă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antichitate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o-R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După ce textul era scris panglica se desfăşura, mesajul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devenea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indescifrabil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deoarece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literele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erau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dezasamblate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Mesajul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descifra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persoană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dispunea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baston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grosime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lungime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bastonul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iniţial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care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infăşura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panglica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primită de receptor. Astfel Schitala realiza o transpoziţie, aceasta fiind o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primă formă a acestei metode de criptare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3AACC-5B96-4AD6-A58E-5B1CBAF070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2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3AACC-5B96-4AD6-A58E-5B1CBAF070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4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cifrare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stabilea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exemplu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Aceasta insemna că pentru cifrare litera 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pe discul mic se aşeza in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dreptul literei 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pe discul mare şi apoi incepea cifrarea. Alberti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recomanda schimbarea cheii după un număr de cuvinte.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3AACC-5B96-4AD6-A58E-5B1CBAF070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9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Criptograful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Alberti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perfecţionat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către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Silvester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Argenti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alţii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constituind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element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bază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criptografele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tip disc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apărute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ulterior.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3AACC-5B96-4AD6-A58E-5B1CBAF070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39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Criptograful lui Alberti avea două particularităţi care fac ca invenţia sa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 un mare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eveniment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criptografie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o-R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3AACC-5B96-4AD6-A58E-5B1CBAF070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27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3AACC-5B96-4AD6-A58E-5B1CBAF070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2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cilindru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Jefferson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4.3)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format din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dimensiuni egale (iniţial 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26 sau 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36) aşezate pe un ax. Discurile se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 roti independent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ax,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muchia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fiecăruia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inscrise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26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litere ale alfabetului, intr-o ordine aleatoare (dar diferită pentru fiecare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3AACC-5B96-4AD6-A58E-5B1CBAF070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3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893" y="762000"/>
            <a:ext cx="2439035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8948E7-61FE-4492-8974-EF03F6CCC485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BR" b="0" i="0" smtClean="0"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D673F-6115-4A0F-B17E-925C4551C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5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8948E7-61FE-4492-8974-EF03F6CCC485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31D673F-6115-4A0F-B17E-925C4551C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5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 rtlCol="0"/>
          <a:lstStyle/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8948E7-61FE-4492-8974-EF03F6CCC485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31D673F-6115-4A0F-B17E-925C4551C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8948E7-61FE-4492-8974-EF03F6CCC485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31D673F-6115-4A0F-B17E-925C4551C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8948E7-61FE-4492-8974-EF03F6CCC485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31D673F-6115-4A0F-B17E-925C4551C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7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8948E7-61FE-4492-8974-EF03F6CCC485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31D673F-6115-4A0F-B17E-925C4551C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8948E7-61FE-4492-8974-EF03F6CCC485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31D673F-6115-4A0F-B17E-925C4551C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8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8948E7-61FE-4492-8974-EF03F6CCC485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31D673F-6115-4A0F-B17E-925C4551C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8948E7-61FE-4492-8974-EF03F6CCC485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31D673F-6115-4A0F-B17E-925C4551C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0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8948E7-61FE-4492-8974-EF03F6CCC485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31D673F-6115-4A0F-B17E-925C4551C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1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8948E7-61FE-4492-8974-EF03F6CCC485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31D673F-6115-4A0F-B17E-925C4551C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948E7-61FE-4492-8974-EF03F6CCC485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D673F-6115-4A0F-B17E-925C4551C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07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ro-RO" b="1" dirty="0" smtClean="0"/>
              <a:t>Mașini rotor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8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Mașină de criptare</a:t>
            </a:r>
            <a:r>
              <a:rPr lang="en-US" b="1" dirty="0" smtClean="0"/>
              <a:t> </a:t>
            </a:r>
            <a:r>
              <a:rPr lang="en-US" b="1" dirty="0"/>
              <a:t>Jefferson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ES" dirty="0" err="1"/>
              <a:t>Ideea</a:t>
            </a:r>
            <a:r>
              <a:rPr lang="es-ES" dirty="0"/>
              <a:t> de </a:t>
            </a:r>
            <a:r>
              <a:rPr lang="es-ES" dirty="0" err="1"/>
              <a:t>maşină</a:t>
            </a:r>
            <a:r>
              <a:rPr lang="es-ES" dirty="0"/>
              <a:t> de </a:t>
            </a:r>
            <a:r>
              <a:rPr lang="es-ES" dirty="0" err="1"/>
              <a:t>criptare</a:t>
            </a:r>
            <a:r>
              <a:rPr lang="es-ES" dirty="0"/>
              <a:t> apare </a:t>
            </a:r>
            <a:r>
              <a:rPr lang="es-ES" dirty="0" err="1"/>
              <a:t>clar</a:t>
            </a:r>
            <a:r>
              <a:rPr lang="es-ES" dirty="0"/>
              <a:t> prima </a:t>
            </a:r>
            <a:r>
              <a:rPr lang="es-ES" dirty="0" err="1"/>
              <a:t>dată</a:t>
            </a:r>
            <a:r>
              <a:rPr lang="es-ES" dirty="0"/>
              <a:t> la Thomas </a:t>
            </a:r>
            <a:r>
              <a:rPr lang="es-ES" dirty="0" smtClean="0"/>
              <a:t>Jefferson,</a:t>
            </a:r>
            <a:r>
              <a:rPr lang="ro-RO" dirty="0" smtClean="0"/>
              <a:t> </a:t>
            </a:r>
            <a:r>
              <a:rPr lang="en-US" dirty="0" err="1" smtClean="0"/>
              <a:t>primul</a:t>
            </a:r>
            <a:r>
              <a:rPr lang="en-US" dirty="0" smtClean="0"/>
              <a:t> </a:t>
            </a:r>
            <a:r>
              <a:rPr lang="en-US" dirty="0" err="1"/>
              <a:t>secretar</a:t>
            </a:r>
            <a:r>
              <a:rPr lang="en-US" dirty="0"/>
              <a:t> de Stat al </a:t>
            </a:r>
            <a:r>
              <a:rPr lang="en-US" dirty="0" err="1"/>
              <a:t>Statelor</a:t>
            </a:r>
            <a:r>
              <a:rPr lang="en-US" dirty="0"/>
              <a:t> Unite (</a:t>
            </a:r>
            <a:r>
              <a:rPr lang="en-US" dirty="0" err="1"/>
              <a:t>preşedinte</a:t>
            </a:r>
            <a:r>
              <a:rPr lang="en-US" dirty="0"/>
              <a:t> era </a:t>
            </a:r>
            <a:r>
              <a:rPr lang="en-US" dirty="0" smtClean="0"/>
              <a:t>George</a:t>
            </a:r>
            <a:r>
              <a:rPr lang="ro-RO" dirty="0" smtClean="0"/>
              <a:t> </a:t>
            </a:r>
            <a:r>
              <a:rPr lang="fr-FR" dirty="0" smtClean="0"/>
              <a:t>Washington</a:t>
            </a:r>
            <a:r>
              <a:rPr lang="fr-FR" dirty="0"/>
              <a:t>), care a </a:t>
            </a:r>
            <a:r>
              <a:rPr lang="fr-FR" dirty="0" err="1"/>
              <a:t>inventat</a:t>
            </a:r>
            <a:r>
              <a:rPr lang="fr-FR" dirty="0"/>
              <a:t> un </a:t>
            </a:r>
            <a:r>
              <a:rPr lang="fr-FR" dirty="0" err="1"/>
              <a:t>aparat</a:t>
            </a:r>
            <a:r>
              <a:rPr lang="fr-FR" dirty="0"/>
              <a:t> de </a:t>
            </a:r>
            <a:r>
              <a:rPr lang="fr-FR" dirty="0" err="1"/>
              <a:t>criptat</a:t>
            </a:r>
            <a:r>
              <a:rPr lang="fr-FR" dirty="0"/>
              <a:t> </a:t>
            </a:r>
            <a:r>
              <a:rPr lang="fr-FR" dirty="0" err="1"/>
              <a:t>numit</a:t>
            </a:r>
            <a:r>
              <a:rPr lang="fr-FR" dirty="0"/>
              <a:t> </a:t>
            </a:r>
            <a:r>
              <a:rPr lang="fr-FR" dirty="0" err="1"/>
              <a:t>roată</a:t>
            </a:r>
            <a:r>
              <a:rPr lang="fr-FR" dirty="0"/>
              <a:t> de </a:t>
            </a:r>
            <a:r>
              <a:rPr lang="fr-FR" dirty="0" err="1" smtClean="0"/>
              <a:t>criptare</a:t>
            </a:r>
            <a:r>
              <a:rPr lang="fr-FR" dirty="0" smtClean="0"/>
              <a:t>,</a:t>
            </a:r>
            <a:r>
              <a:rPr lang="ro-RO" dirty="0" smtClean="0"/>
              <a:t> </a:t>
            </a:r>
            <a:r>
              <a:rPr lang="it-IT" dirty="0" smtClean="0"/>
              <a:t>folosit </a:t>
            </a:r>
            <a:r>
              <a:rPr lang="it-IT" dirty="0"/>
              <a:t>pentru securitatea corespondenţei cu aliaţii – in special cei francezi.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9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9112" y="771302"/>
            <a:ext cx="4314853" cy="2423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361" y="727459"/>
            <a:ext cx="4314853" cy="2467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113" y="3422822"/>
            <a:ext cx="10073102" cy="310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9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810" y="679623"/>
            <a:ext cx="9136770" cy="5340178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ro-RO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o-RO" dirty="0"/>
              <a:t> </a:t>
            </a:r>
            <a:r>
              <a:rPr lang="it-IT" dirty="0" smtClean="0"/>
              <a:t>La </a:t>
            </a:r>
            <a:r>
              <a:rPr lang="it-IT" dirty="0"/>
              <a:t>criptare, textul clar se </a:t>
            </a:r>
            <a:r>
              <a:rPr lang="ro-RO" dirty="0" smtClean="0"/>
              <a:t>î</a:t>
            </a:r>
            <a:r>
              <a:rPr lang="it-IT" dirty="0" smtClean="0"/>
              <a:t>mparte </a:t>
            </a:r>
            <a:r>
              <a:rPr lang="it-IT" dirty="0"/>
              <a:t>in blocuri de </a:t>
            </a:r>
            <a:r>
              <a:rPr lang="it-IT" i="1" dirty="0">
                <a:solidFill>
                  <a:srgbClr val="FFFF00"/>
                </a:solidFill>
              </a:rPr>
              <a:t>n </a:t>
            </a:r>
            <a:r>
              <a:rPr lang="it-IT" dirty="0"/>
              <a:t>caractere. </a:t>
            </a:r>
            <a:r>
              <a:rPr lang="it-IT" dirty="0" smtClean="0"/>
              <a:t>Fiecare</a:t>
            </a:r>
            <a:r>
              <a:rPr lang="ro-RO" dirty="0" smtClean="0"/>
              <a:t> </a:t>
            </a:r>
            <a:r>
              <a:rPr lang="en-US" dirty="0" err="1" smtClean="0"/>
              <a:t>astfel</a:t>
            </a:r>
            <a:r>
              <a:rPr lang="en-US" dirty="0" smtClean="0"/>
              <a:t> </a:t>
            </a:r>
            <a:r>
              <a:rPr lang="en-US" dirty="0"/>
              <a:t>de bloc se </a:t>
            </a:r>
            <a:r>
              <a:rPr lang="en-US" dirty="0" err="1"/>
              <a:t>scrie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o </a:t>
            </a:r>
            <a:r>
              <a:rPr lang="en-US" dirty="0" err="1"/>
              <a:t>linie</a:t>
            </a:r>
            <a:r>
              <a:rPr lang="en-US" dirty="0"/>
              <a:t> (</a:t>
            </a:r>
            <a:r>
              <a:rPr lang="en-US" dirty="0" err="1"/>
              <a:t>generatoare</a:t>
            </a:r>
            <a:r>
              <a:rPr lang="en-US" dirty="0"/>
              <a:t>) a </a:t>
            </a:r>
            <a:r>
              <a:rPr lang="en-US" dirty="0" err="1"/>
              <a:t>cilindrului</a:t>
            </a:r>
            <a:r>
              <a:rPr lang="en-US" dirty="0"/>
              <a:t>, </a:t>
            </a:r>
            <a:r>
              <a:rPr lang="en-US" dirty="0" err="1" smtClean="0"/>
              <a:t>rotind</a:t>
            </a:r>
            <a:r>
              <a:rPr lang="ro-RO" dirty="0"/>
              <a:t> </a:t>
            </a:r>
            <a:r>
              <a:rPr lang="en-US" dirty="0" err="1" smtClean="0"/>
              <a:t>corespunzător</a:t>
            </a:r>
            <a:r>
              <a:rPr lang="en-US" dirty="0" smtClean="0"/>
              <a:t> </a:t>
            </a:r>
            <a:r>
              <a:rPr lang="en-US" dirty="0" err="1"/>
              <a:t>fiecare</a:t>
            </a:r>
            <a:r>
              <a:rPr lang="en-US" dirty="0"/>
              <a:t> disc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aduce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linie</a:t>
            </a:r>
            <a:r>
              <a:rPr lang="en-US" dirty="0"/>
              <a:t> </a:t>
            </a:r>
            <a:r>
              <a:rPr lang="en-US" dirty="0" err="1"/>
              <a:t>caracterul</a:t>
            </a:r>
            <a:r>
              <a:rPr lang="en-US" dirty="0"/>
              <a:t> </a:t>
            </a:r>
            <a:r>
              <a:rPr lang="en-US" dirty="0" err="1"/>
              <a:t>căutat</a:t>
            </a:r>
            <a:r>
              <a:rPr lang="en-US" dirty="0"/>
              <a:t>. </a:t>
            </a:r>
            <a:r>
              <a:rPr lang="en-US" dirty="0" err="1" smtClean="0"/>
              <a:t>Oricare</a:t>
            </a:r>
            <a:r>
              <a:rPr lang="ro-RO" dirty="0"/>
              <a:t> </a:t>
            </a:r>
            <a:r>
              <a:rPr lang="fr-FR" dirty="0" err="1" smtClean="0"/>
              <a:t>din</a:t>
            </a:r>
            <a:r>
              <a:rPr lang="fr-FR" dirty="0" smtClean="0"/>
              <a:t> </a:t>
            </a:r>
            <a:r>
              <a:rPr lang="fr-FR" dirty="0" err="1"/>
              <a:t>celelalte</a:t>
            </a:r>
            <a:r>
              <a:rPr lang="fr-FR" dirty="0"/>
              <a:t> 25 </a:t>
            </a:r>
            <a:r>
              <a:rPr lang="fr-FR" dirty="0" err="1"/>
              <a:t>linii</a:t>
            </a:r>
            <a:r>
              <a:rPr lang="fr-FR" dirty="0"/>
              <a:t> va </a:t>
            </a:r>
            <a:r>
              <a:rPr lang="fr-FR" dirty="0" err="1"/>
              <a:t>constitui</a:t>
            </a:r>
            <a:r>
              <a:rPr lang="fr-FR" dirty="0"/>
              <a:t> </a:t>
            </a:r>
            <a:r>
              <a:rPr lang="fr-FR" dirty="0" err="1"/>
              <a:t>blocul</a:t>
            </a:r>
            <a:r>
              <a:rPr lang="fr-FR" dirty="0"/>
              <a:t> de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criptat</a:t>
            </a:r>
            <a:r>
              <a:rPr lang="fr-F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8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222422"/>
            <a:ext cx="9146383" cy="926756"/>
          </a:xfrm>
        </p:spPr>
        <p:txBody>
          <a:bodyPr/>
          <a:lstStyle/>
          <a:p>
            <a:r>
              <a:rPr lang="en-US" b="1" i="1" dirty="0" err="1"/>
              <a:t>Schitala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69" y="1149177"/>
            <a:ext cx="11022226" cy="48706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/>
              <a:t>secolul</a:t>
            </a:r>
            <a:r>
              <a:rPr lang="en-US" dirty="0"/>
              <a:t> V </a:t>
            </a:r>
            <a:r>
              <a:rPr lang="en-US" dirty="0" err="1"/>
              <a:t>i.e.n</a:t>
            </a:r>
            <a:r>
              <a:rPr lang="en-US" dirty="0"/>
              <a:t>.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criptarea</a:t>
            </a:r>
            <a:r>
              <a:rPr lang="en-US" dirty="0"/>
              <a:t> </a:t>
            </a:r>
            <a:r>
              <a:rPr lang="en-US" dirty="0" err="1"/>
              <a:t>datelor</a:t>
            </a:r>
            <a:r>
              <a:rPr lang="en-US" dirty="0"/>
              <a:t> se </a:t>
            </a:r>
            <a:r>
              <a:rPr lang="en-US" dirty="0" err="1"/>
              <a:t>folosea</a:t>
            </a:r>
            <a:r>
              <a:rPr lang="en-US" dirty="0"/>
              <a:t> un </a:t>
            </a:r>
            <a:r>
              <a:rPr lang="en-US" dirty="0" err="1"/>
              <a:t>baston</a:t>
            </a:r>
            <a:r>
              <a:rPr lang="en-US" dirty="0"/>
              <a:t>, </a:t>
            </a:r>
            <a:r>
              <a:rPr lang="en-US" dirty="0" err="1" smtClean="0"/>
              <a:t>numit</a:t>
            </a:r>
            <a:r>
              <a:rPr lang="ro-RO" dirty="0"/>
              <a:t> </a:t>
            </a:r>
            <a:r>
              <a:rPr lang="ro-RO" dirty="0" smtClean="0"/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Schitala</a:t>
            </a:r>
            <a:r>
              <a:rPr lang="en-US" dirty="0"/>
              <a:t>, in </a:t>
            </a:r>
            <a:r>
              <a:rPr lang="en-US" dirty="0" err="1"/>
              <a:t>jurul</a:t>
            </a:r>
            <a:r>
              <a:rPr lang="en-US" dirty="0"/>
              <a:t> </a:t>
            </a:r>
            <a:r>
              <a:rPr lang="en-US" dirty="0" err="1"/>
              <a:t>căruia</a:t>
            </a:r>
            <a:r>
              <a:rPr lang="en-US" dirty="0"/>
              <a:t> se </a:t>
            </a:r>
            <a:r>
              <a:rPr lang="en-US" dirty="0" err="1"/>
              <a:t>infăşura</a:t>
            </a:r>
            <a:r>
              <a:rPr lang="en-US" dirty="0"/>
              <a:t> </a:t>
            </a:r>
            <a:r>
              <a:rPr lang="en-US" dirty="0" err="1"/>
              <a:t>spiră</a:t>
            </a:r>
            <a:r>
              <a:rPr lang="en-US" dirty="0"/>
              <a:t> </a:t>
            </a:r>
            <a:r>
              <a:rPr lang="en-US" dirty="0" err="1"/>
              <a:t>langă</a:t>
            </a:r>
            <a:r>
              <a:rPr lang="en-US" dirty="0"/>
              <a:t> </a:t>
            </a:r>
            <a:r>
              <a:rPr lang="en-US" dirty="0" err="1"/>
              <a:t>spiră</a:t>
            </a:r>
            <a:r>
              <a:rPr lang="en-US" dirty="0"/>
              <a:t> o </a:t>
            </a:r>
            <a:r>
              <a:rPr lang="en-US" dirty="0" err="1"/>
              <a:t>panglică</a:t>
            </a:r>
            <a:r>
              <a:rPr lang="en-US" dirty="0"/>
              <a:t> </a:t>
            </a:r>
            <a:r>
              <a:rPr lang="en-US" dirty="0" err="1" smtClean="0"/>
              <a:t>foarte</a:t>
            </a:r>
            <a:r>
              <a:rPr lang="ro-RO" dirty="0"/>
              <a:t> </a:t>
            </a:r>
            <a:r>
              <a:rPr lang="ro-RO" dirty="0" smtClean="0"/>
              <a:t>î</a:t>
            </a:r>
            <a:r>
              <a:rPr lang="en-US" dirty="0" err="1" smtClean="0"/>
              <a:t>ngustă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piele</a:t>
            </a:r>
            <a:r>
              <a:rPr lang="en-US" dirty="0" smtClean="0"/>
              <a:t>,</a:t>
            </a:r>
            <a:r>
              <a:rPr lang="ro-RO" dirty="0" smtClean="0"/>
              <a:t> </a:t>
            </a:r>
            <a:r>
              <a:rPr lang="en-US" dirty="0" err="1" smtClean="0"/>
              <a:t>papirus</a:t>
            </a:r>
            <a:r>
              <a:rPr lang="en-US" dirty="0" smtClean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pergament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smtClean="0"/>
              <a:t>care</a:t>
            </a:r>
            <a:r>
              <a:rPr lang="ro-RO" dirty="0" smtClean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scriau</a:t>
            </a:r>
            <a:r>
              <a:rPr lang="ro-RO" dirty="0"/>
              <a:t> </a:t>
            </a:r>
            <a:r>
              <a:rPr lang="en-US" dirty="0" err="1" smtClean="0"/>
              <a:t>literele</a:t>
            </a:r>
            <a:r>
              <a:rPr lang="en-US" dirty="0" smtClean="0"/>
              <a:t> </a:t>
            </a:r>
            <a:r>
              <a:rPr lang="en-US" dirty="0" err="1"/>
              <a:t>mesajelor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438" y="3578312"/>
            <a:ext cx="3910399" cy="22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8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222422"/>
            <a:ext cx="9146383" cy="926756"/>
          </a:xfrm>
        </p:spPr>
        <p:txBody>
          <a:bodyPr/>
          <a:lstStyle/>
          <a:p>
            <a:r>
              <a:rPr lang="en-US" b="1" i="1" dirty="0" err="1"/>
              <a:t>Schitala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81" y="1149179"/>
            <a:ext cx="11009870" cy="4870622"/>
          </a:xfrm>
        </p:spPr>
        <p:txBody>
          <a:bodyPr/>
          <a:lstStyle/>
          <a:p>
            <a:endParaRPr lang="ro-RO" dirty="0" smtClean="0"/>
          </a:p>
          <a:p>
            <a:endParaRPr lang="ro-RO" dirty="0"/>
          </a:p>
          <a:p>
            <a:r>
              <a:rPr lang="en-US" dirty="0" smtClean="0"/>
              <a:t>Conform </a:t>
            </a:r>
            <a:r>
              <a:rPr lang="en-US" dirty="0" err="1"/>
              <a:t>istoricilor</a:t>
            </a:r>
            <a:r>
              <a:rPr lang="en-US" dirty="0"/>
              <a:t> </a:t>
            </a:r>
            <a:r>
              <a:rPr lang="en-US" dirty="0" err="1"/>
              <a:t>greci</a:t>
            </a:r>
            <a:r>
              <a:rPr lang="en-US" dirty="0"/>
              <a:t>, </a:t>
            </a:r>
            <a:r>
              <a:rPr lang="en-US" dirty="0" err="1" smtClean="0"/>
              <a:t>acest</a:t>
            </a:r>
            <a:r>
              <a:rPr lang="ro-RO" dirty="0"/>
              <a:t> </a:t>
            </a:r>
            <a:r>
              <a:rPr lang="it-IT" dirty="0" smtClean="0"/>
              <a:t>mod </a:t>
            </a:r>
            <a:r>
              <a:rPr lang="it-IT" dirty="0"/>
              <a:t>de comunicare era folosit de spartani in timpul campaniilor militare.</a:t>
            </a:r>
          </a:p>
          <a:p>
            <a:r>
              <a:rPr lang="en-US" dirty="0"/>
              <a:t>El </a:t>
            </a:r>
            <a:r>
              <a:rPr lang="en-US" dirty="0" err="1"/>
              <a:t>avea</a:t>
            </a:r>
            <a:r>
              <a:rPr lang="en-US" dirty="0"/>
              <a:t> </a:t>
            </a:r>
            <a:r>
              <a:rPr lang="en-US" dirty="0" err="1"/>
              <a:t>avantajul</a:t>
            </a:r>
            <a:r>
              <a:rPr lang="en-US" dirty="0"/>
              <a:t> de a fi rapid </a:t>
            </a:r>
            <a:r>
              <a:rPr lang="en-US" dirty="0" err="1"/>
              <a:t>şi</a:t>
            </a:r>
            <a:r>
              <a:rPr lang="en-US" dirty="0"/>
              <a:t> nu genera </a:t>
            </a:r>
            <a:r>
              <a:rPr lang="en-US" dirty="0" err="1"/>
              <a:t>erori</a:t>
            </a:r>
            <a:r>
              <a:rPr lang="en-US" dirty="0"/>
              <a:t> de </a:t>
            </a:r>
            <a:r>
              <a:rPr lang="en-US" dirty="0" err="1"/>
              <a:t>transmitere</a:t>
            </a:r>
            <a:r>
              <a:rPr lang="en-US" dirty="0"/>
              <a:t>.</a:t>
            </a:r>
          </a:p>
          <a:p>
            <a:r>
              <a:rPr lang="en-US" dirty="0" err="1"/>
              <a:t>Dezavantajul</a:t>
            </a:r>
            <a:r>
              <a:rPr lang="en-US" dirty="0"/>
              <a:t> </a:t>
            </a:r>
            <a:r>
              <a:rPr lang="en-US" dirty="0" err="1"/>
              <a:t>insă</a:t>
            </a:r>
            <a:r>
              <a:rPr lang="en-US" dirty="0"/>
              <a:t> era </a:t>
            </a:r>
            <a:r>
              <a:rPr lang="en-US" dirty="0" err="1"/>
              <a:t>acela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fi </a:t>
            </a:r>
            <a:r>
              <a:rPr lang="en-US" dirty="0" err="1"/>
              <a:t>uşor</a:t>
            </a:r>
            <a:r>
              <a:rPr lang="en-US" dirty="0"/>
              <a:t> de </a:t>
            </a:r>
            <a:r>
              <a:rPr lang="en-US" dirty="0" err="1"/>
              <a:t>spart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5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234778"/>
            <a:ext cx="9146383" cy="914400"/>
          </a:xfrm>
        </p:spPr>
        <p:txBody>
          <a:bodyPr/>
          <a:lstStyle/>
          <a:p>
            <a:r>
              <a:rPr lang="en-US" b="1" i="1" dirty="0" err="1"/>
              <a:t>Criptograful</a:t>
            </a:r>
            <a:r>
              <a:rPr lang="en-US" b="1" i="1" dirty="0"/>
              <a:t> </a:t>
            </a:r>
            <a:r>
              <a:rPr lang="en-US" b="1" i="1" dirty="0" err="1"/>
              <a:t>lui</a:t>
            </a:r>
            <a:r>
              <a:rPr lang="en-US" b="1" i="1" dirty="0"/>
              <a:t> </a:t>
            </a:r>
            <a:r>
              <a:rPr lang="en-US" b="1" i="1" dirty="0" err="1" smtClean="0"/>
              <a:t>Alberti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37" y="1532238"/>
            <a:ext cx="10960443" cy="46090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b="1" dirty="0"/>
              <a:t>Leon Battista Alberti (</a:t>
            </a:r>
            <a:r>
              <a:rPr lang="it-IT" dirty="0"/>
              <a:t>14.02.1404 – 25.04.1472) – scriitor, </a:t>
            </a:r>
            <a:r>
              <a:rPr lang="it-IT" dirty="0" smtClean="0"/>
              <a:t>arhitect,</a:t>
            </a:r>
            <a:r>
              <a:rPr lang="ro-RO" dirty="0" smtClean="0"/>
              <a:t> </a:t>
            </a:r>
            <a:r>
              <a:rPr lang="en-US" dirty="0" err="1" smtClean="0"/>
              <a:t>pictor</a:t>
            </a:r>
            <a:r>
              <a:rPr lang="en-US" dirty="0"/>
              <a:t>, sculptor, </a:t>
            </a:r>
            <a:r>
              <a:rPr lang="en-US" dirty="0" err="1"/>
              <a:t>matematician</a:t>
            </a:r>
            <a:r>
              <a:rPr lang="en-US" dirty="0"/>
              <a:t>, </a:t>
            </a:r>
            <a:r>
              <a:rPr lang="en-US" dirty="0" err="1"/>
              <a:t>criptograf</a:t>
            </a:r>
            <a:r>
              <a:rPr lang="en-US" dirty="0"/>
              <a:t>, </a:t>
            </a:r>
            <a:r>
              <a:rPr lang="en-US" dirty="0" err="1"/>
              <a:t>filozof</a:t>
            </a:r>
            <a:r>
              <a:rPr lang="en-US" dirty="0"/>
              <a:t> </a:t>
            </a:r>
            <a:r>
              <a:rPr lang="en-US" dirty="0" err="1"/>
              <a:t>italian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umanist</a:t>
            </a:r>
            <a:r>
              <a:rPr lang="en-US" dirty="0"/>
              <a:t> </a:t>
            </a:r>
            <a:r>
              <a:rPr lang="en-US" dirty="0" smtClean="0"/>
              <a:t>al</a:t>
            </a:r>
            <a:r>
              <a:rPr lang="ro-RO" dirty="0" smtClean="0"/>
              <a:t> </a:t>
            </a:r>
            <a:r>
              <a:rPr lang="it-IT" dirty="0" smtClean="0"/>
              <a:t>Renaşterii </a:t>
            </a:r>
            <a:r>
              <a:rPr lang="it-IT" dirty="0"/>
              <a:t>a inventat „</a:t>
            </a:r>
            <a:r>
              <a:rPr lang="it-IT" i="1" dirty="0"/>
              <a:t>Criptograful lui Alberti</a:t>
            </a:r>
            <a:r>
              <a:rPr lang="it-IT" dirty="0"/>
              <a:t>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085" y="3326827"/>
            <a:ext cx="2521551" cy="299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3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230" y="1833962"/>
            <a:ext cx="3133668" cy="3099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1676" y="2044890"/>
            <a:ext cx="84890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dirty="0" smtClean="0"/>
              <a:t>D</a:t>
            </a:r>
            <a:r>
              <a:rPr lang="it-IT" sz="2400" dirty="0" smtClean="0"/>
              <a:t>ouă </a:t>
            </a:r>
            <a:r>
              <a:rPr lang="it-IT" sz="2400" dirty="0"/>
              <a:t>discuri concentrice cu diametre diferite, suprapuse.</a:t>
            </a:r>
          </a:p>
          <a:p>
            <a:pPr algn="just"/>
            <a:r>
              <a:rPr lang="en-US" sz="2400" dirty="0" err="1"/>
              <a:t>Fiecare</a:t>
            </a:r>
            <a:r>
              <a:rPr lang="en-US" sz="2400" dirty="0"/>
              <a:t> disc era </a:t>
            </a:r>
            <a:r>
              <a:rPr lang="en-US" sz="2400" dirty="0" err="1"/>
              <a:t>impărţit</a:t>
            </a:r>
            <a:r>
              <a:rPr lang="en-US" sz="2400" dirty="0"/>
              <a:t> </a:t>
            </a:r>
            <a:r>
              <a:rPr lang="ro-RO" sz="2400" dirty="0" smtClean="0"/>
              <a:t>î</a:t>
            </a:r>
            <a:r>
              <a:rPr lang="en-US" sz="2400" dirty="0" smtClean="0"/>
              <a:t>n </a:t>
            </a:r>
            <a:r>
              <a:rPr lang="en-US" sz="2400" dirty="0"/>
              <a:t>24 </a:t>
            </a:r>
            <a:r>
              <a:rPr lang="en-US" sz="2400" dirty="0" err="1"/>
              <a:t>sectoare</a:t>
            </a:r>
            <a:r>
              <a:rPr lang="en-US" sz="2400" dirty="0"/>
              <a:t> </a:t>
            </a:r>
            <a:r>
              <a:rPr lang="en-US" sz="2400" dirty="0" err="1"/>
              <a:t>pe</a:t>
            </a:r>
            <a:r>
              <a:rPr lang="en-US" sz="2400" dirty="0"/>
              <a:t> care </a:t>
            </a:r>
            <a:r>
              <a:rPr lang="en-US" sz="2400" dirty="0" err="1"/>
              <a:t>erau</a:t>
            </a:r>
            <a:r>
              <a:rPr lang="en-US" sz="2400" dirty="0"/>
              <a:t> </a:t>
            </a:r>
            <a:r>
              <a:rPr lang="ro-RO" sz="2400" dirty="0" smtClean="0"/>
              <a:t>î</a:t>
            </a:r>
            <a:r>
              <a:rPr lang="en-US" sz="2400" dirty="0" err="1" smtClean="0"/>
              <a:t>nscrise</a:t>
            </a:r>
            <a:r>
              <a:rPr lang="en-US" sz="2400" dirty="0" smtClean="0"/>
              <a:t> </a:t>
            </a:r>
            <a:r>
              <a:rPr lang="en-US" sz="2400" dirty="0" err="1"/>
              <a:t>litere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</a:t>
            </a:r>
            <a:r>
              <a:rPr lang="en-US" sz="2400" dirty="0" err="1" smtClean="0"/>
              <a:t>cifre</a:t>
            </a:r>
            <a:r>
              <a:rPr lang="en-US" sz="2400" dirty="0" smtClean="0"/>
              <a:t>.</a:t>
            </a:r>
            <a:r>
              <a:rPr lang="ro-RO" sz="2400" dirty="0" smtClean="0"/>
              <a:t> </a:t>
            </a:r>
            <a:r>
              <a:rPr lang="en-US" sz="2400" dirty="0" err="1" smtClean="0"/>
              <a:t>Pe</a:t>
            </a:r>
            <a:r>
              <a:rPr lang="en-US" sz="2400" dirty="0" smtClean="0"/>
              <a:t> </a:t>
            </a:r>
            <a:r>
              <a:rPr lang="en-US" sz="2400" dirty="0" err="1"/>
              <a:t>discul</a:t>
            </a:r>
            <a:r>
              <a:rPr lang="en-US" sz="2400" dirty="0"/>
              <a:t> exterior, care </a:t>
            </a:r>
            <a:r>
              <a:rPr lang="en-US" sz="2400" dirty="0" err="1"/>
              <a:t>rămanea</a:t>
            </a:r>
            <a:r>
              <a:rPr lang="en-US" sz="2400" dirty="0"/>
              <a:t> static, </a:t>
            </a:r>
            <a:r>
              <a:rPr lang="en-US" sz="2400" dirty="0" err="1"/>
              <a:t>erau</a:t>
            </a:r>
            <a:r>
              <a:rPr lang="en-US" sz="2400" dirty="0"/>
              <a:t> </a:t>
            </a:r>
            <a:r>
              <a:rPr lang="en-US" sz="2400" dirty="0" err="1"/>
              <a:t>scrise</a:t>
            </a:r>
            <a:r>
              <a:rPr lang="en-US" sz="2400" dirty="0"/>
              <a:t> 20 de </a:t>
            </a:r>
            <a:r>
              <a:rPr lang="en-US" sz="2400" dirty="0" err="1"/>
              <a:t>litere</a:t>
            </a:r>
            <a:r>
              <a:rPr lang="en-US" sz="2400" dirty="0"/>
              <a:t> </a:t>
            </a:r>
            <a:r>
              <a:rPr lang="en-US" sz="2400" dirty="0" smtClean="0"/>
              <a:t>ale</a:t>
            </a:r>
            <a:r>
              <a:rPr lang="ro-RO" sz="2400" dirty="0" smtClean="0"/>
              <a:t> </a:t>
            </a:r>
            <a:r>
              <a:rPr lang="en-US" sz="2400" dirty="0" err="1" smtClean="0"/>
              <a:t>alfabetului</a:t>
            </a:r>
            <a:r>
              <a:rPr lang="en-US" sz="2400" dirty="0" smtClean="0"/>
              <a:t> </a:t>
            </a:r>
            <a:r>
              <a:rPr lang="en-US" sz="2400" dirty="0" err="1"/>
              <a:t>italian</a:t>
            </a:r>
            <a:r>
              <a:rPr lang="en-US" sz="2400" dirty="0"/>
              <a:t> (</a:t>
            </a:r>
            <a:r>
              <a:rPr lang="en-US" sz="2400" dirty="0" err="1"/>
              <a:t>alfabetul</a:t>
            </a:r>
            <a:r>
              <a:rPr lang="en-US" sz="2400" dirty="0"/>
              <a:t> </a:t>
            </a:r>
            <a:r>
              <a:rPr lang="en-US" sz="2400" dirty="0" err="1"/>
              <a:t>italian</a:t>
            </a:r>
            <a:r>
              <a:rPr lang="en-US" sz="2400" dirty="0"/>
              <a:t> nu </a:t>
            </a:r>
            <a:r>
              <a:rPr lang="en-US" sz="2400" dirty="0" err="1"/>
              <a:t>avea</a:t>
            </a:r>
            <a:r>
              <a:rPr lang="en-US" sz="2400" dirty="0"/>
              <a:t> </a:t>
            </a:r>
            <a:r>
              <a:rPr lang="en-US" sz="2400" dirty="0" err="1"/>
              <a:t>literele</a:t>
            </a:r>
            <a:r>
              <a:rPr lang="en-US" sz="2400" dirty="0"/>
              <a:t> H, J, K, W, X, Y) </a:t>
            </a:r>
            <a:r>
              <a:rPr lang="ro-RO" sz="2400" dirty="0"/>
              <a:t>î</a:t>
            </a:r>
            <a:r>
              <a:rPr lang="en-US" sz="2400" dirty="0" smtClean="0"/>
              <a:t>n</a:t>
            </a:r>
            <a:r>
              <a:rPr lang="ro-RO" sz="2400" dirty="0" smtClean="0"/>
              <a:t> </a:t>
            </a:r>
            <a:r>
              <a:rPr lang="en-US" sz="2400" dirty="0" err="1" smtClean="0"/>
              <a:t>ordinea</a:t>
            </a:r>
            <a:r>
              <a:rPr lang="en-US" sz="2400" dirty="0" smtClean="0"/>
              <a:t> </a:t>
            </a:r>
            <a:r>
              <a:rPr lang="en-US" sz="2400" dirty="0" err="1"/>
              <a:t>lor</a:t>
            </a:r>
            <a:r>
              <a:rPr lang="en-US" sz="2400" dirty="0"/>
              <a:t> </a:t>
            </a:r>
            <a:r>
              <a:rPr lang="en-US" sz="2400" dirty="0" err="1"/>
              <a:t>firească</a:t>
            </a:r>
            <a:r>
              <a:rPr lang="en-US" sz="2400" dirty="0"/>
              <a:t>, </a:t>
            </a:r>
            <a:r>
              <a:rPr lang="en-US" sz="2400" dirty="0" err="1"/>
              <a:t>iar</a:t>
            </a:r>
            <a:r>
              <a:rPr lang="en-US" sz="2400" dirty="0"/>
              <a:t> </a:t>
            </a:r>
            <a:r>
              <a:rPr lang="en-US" sz="2400" dirty="0" err="1"/>
              <a:t>apoi</a:t>
            </a:r>
            <a:r>
              <a:rPr lang="en-US" sz="2400" dirty="0"/>
              <a:t> </a:t>
            </a:r>
            <a:r>
              <a:rPr lang="en-US" sz="2400" dirty="0" err="1"/>
              <a:t>cifrele</a:t>
            </a:r>
            <a:r>
              <a:rPr lang="en-US" sz="2400" dirty="0"/>
              <a:t> 1, 2, 3, 4. </a:t>
            </a:r>
            <a:r>
              <a:rPr lang="en-US" sz="2400" dirty="0" err="1"/>
              <a:t>Pe</a:t>
            </a:r>
            <a:r>
              <a:rPr lang="en-US" sz="2400" dirty="0"/>
              <a:t> </a:t>
            </a:r>
            <a:r>
              <a:rPr lang="en-US" sz="2400" dirty="0" err="1"/>
              <a:t>discul</a:t>
            </a:r>
            <a:r>
              <a:rPr lang="en-US" sz="2400" dirty="0"/>
              <a:t> interior care </a:t>
            </a:r>
            <a:r>
              <a:rPr lang="en-US" sz="2400" dirty="0" smtClean="0"/>
              <a:t>se</a:t>
            </a:r>
            <a:r>
              <a:rPr lang="ro-RO" sz="2400" dirty="0" smtClean="0"/>
              <a:t> </a:t>
            </a:r>
            <a:r>
              <a:rPr lang="en-US" sz="2400" dirty="0" err="1" smtClean="0"/>
              <a:t>rotea</a:t>
            </a:r>
            <a:r>
              <a:rPr lang="en-US" sz="2400" dirty="0"/>
              <a:t>, </a:t>
            </a:r>
            <a:r>
              <a:rPr lang="en-US" sz="2400" dirty="0" err="1"/>
              <a:t>erau</a:t>
            </a:r>
            <a:r>
              <a:rPr lang="en-US" sz="2400" dirty="0"/>
              <a:t> </a:t>
            </a:r>
            <a:r>
              <a:rPr lang="en-US" sz="2400" dirty="0" err="1"/>
              <a:t>scrise</a:t>
            </a:r>
            <a:r>
              <a:rPr lang="en-US" sz="2400" dirty="0"/>
              <a:t> 23 de </a:t>
            </a:r>
            <a:r>
              <a:rPr lang="en-US" sz="2400" dirty="0" err="1"/>
              <a:t>litere</a:t>
            </a:r>
            <a:r>
              <a:rPr lang="en-US" sz="2400" dirty="0"/>
              <a:t> ale </a:t>
            </a:r>
            <a:r>
              <a:rPr lang="en-US" sz="2400" dirty="0" err="1"/>
              <a:t>alfabetului</a:t>
            </a:r>
            <a:r>
              <a:rPr lang="en-US" sz="2400" dirty="0"/>
              <a:t> </a:t>
            </a:r>
            <a:r>
              <a:rPr lang="en-US" sz="2400" dirty="0" err="1"/>
              <a:t>latin</a:t>
            </a:r>
            <a:r>
              <a:rPr lang="en-US" sz="2400" dirty="0"/>
              <a:t> (</a:t>
            </a:r>
            <a:r>
              <a:rPr lang="en-US" sz="2400" dirty="0" err="1"/>
              <a:t>fără</a:t>
            </a:r>
            <a:r>
              <a:rPr lang="en-US" sz="2400" dirty="0"/>
              <a:t> J, K, Y) </a:t>
            </a:r>
            <a:r>
              <a:rPr lang="en-US" sz="2400" dirty="0" err="1"/>
              <a:t>şi</a:t>
            </a:r>
            <a:r>
              <a:rPr lang="en-US" sz="2400" dirty="0"/>
              <a:t> </a:t>
            </a:r>
            <a:r>
              <a:rPr lang="en-US" sz="2400" dirty="0" err="1" smtClean="0"/>
              <a:t>conjuncţia</a:t>
            </a:r>
            <a:r>
              <a:rPr lang="ro-RO" sz="2400" dirty="0"/>
              <a:t> </a:t>
            </a:r>
            <a:r>
              <a:rPr lang="it-IT" sz="2400" dirty="0" smtClean="0"/>
              <a:t>ET</a:t>
            </a:r>
            <a:r>
              <a:rPr lang="it-IT" sz="2400" dirty="0"/>
              <a:t>. Ordinea lor era arbitrară.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09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810" y="654909"/>
            <a:ext cx="9136770" cy="53648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dirty="0"/>
              <a:t>Silvester Porta a impărţit discurile in 26 sectoare </a:t>
            </a:r>
            <a:r>
              <a:rPr lang="en-US" dirty="0" err="1" smtClean="0"/>
              <a:t>utiliz</a:t>
            </a:r>
            <a:r>
              <a:rPr lang="ro-RO" dirty="0"/>
              <a:t>â</a:t>
            </a:r>
            <a:r>
              <a:rPr lang="en-US" dirty="0" err="1" smtClean="0"/>
              <a:t>nd</a:t>
            </a:r>
            <a:r>
              <a:rPr lang="en-US" dirty="0" smtClean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26 </a:t>
            </a:r>
            <a:r>
              <a:rPr lang="en-US" dirty="0" err="1"/>
              <a:t>litere</a:t>
            </a:r>
            <a:r>
              <a:rPr lang="en-US" dirty="0"/>
              <a:t> ale </a:t>
            </a:r>
            <a:r>
              <a:rPr lang="en-US" dirty="0" err="1"/>
              <a:t>alfabetului</a:t>
            </a:r>
            <a:r>
              <a:rPr lang="en-US" dirty="0"/>
              <a:t> </a:t>
            </a:r>
            <a:r>
              <a:rPr lang="en-US" dirty="0" err="1"/>
              <a:t>latin</a:t>
            </a:r>
            <a:r>
              <a:rPr lang="en-US" dirty="0"/>
              <a:t> (nu </a:t>
            </a:r>
            <a:r>
              <a:rPr lang="en-US" dirty="0" err="1"/>
              <a:t>numai</a:t>
            </a:r>
            <a:r>
              <a:rPr lang="en-US" dirty="0"/>
              <a:t> </a:t>
            </a:r>
            <a:r>
              <a:rPr lang="en-US" dirty="0" err="1"/>
              <a:t>italian</a:t>
            </a:r>
            <a:r>
              <a:rPr lang="en-US" dirty="0" smtClean="0"/>
              <a:t>),</a:t>
            </a:r>
            <a:r>
              <a:rPr lang="ro-RO" dirty="0" smtClean="0"/>
              <a:t> </a:t>
            </a:r>
            <a:r>
              <a:rPr lang="en-US" dirty="0" err="1" smtClean="0"/>
              <a:t>criptograful</a:t>
            </a:r>
            <a:r>
              <a:rPr lang="en-US" dirty="0" smtClean="0"/>
              <a:t> </a:t>
            </a:r>
            <a:r>
              <a:rPr lang="en-US" dirty="0" err="1"/>
              <a:t>său</a:t>
            </a:r>
            <a:r>
              <a:rPr lang="en-US" dirty="0"/>
              <a:t> </a:t>
            </a:r>
            <a:r>
              <a:rPr lang="en-US" dirty="0" err="1" smtClean="0"/>
              <a:t>realiz</a:t>
            </a:r>
            <a:r>
              <a:rPr lang="ro-RO" dirty="0" smtClean="0"/>
              <a:t>â</a:t>
            </a:r>
            <a:r>
              <a:rPr lang="en-US" dirty="0" err="1" smtClean="0"/>
              <a:t>nd</a:t>
            </a:r>
            <a:r>
              <a:rPr lang="en-US" dirty="0" smtClean="0"/>
              <a:t> </a:t>
            </a:r>
            <a:r>
              <a:rPr lang="en-US" dirty="0" err="1"/>
              <a:t>astfel</a:t>
            </a:r>
            <a:r>
              <a:rPr lang="en-US" dirty="0"/>
              <a:t> o </a:t>
            </a:r>
            <a:r>
              <a:rPr lang="en-US" dirty="0" err="1"/>
              <a:t>substituţie</a:t>
            </a:r>
            <a:r>
              <a:rPr lang="en-US" dirty="0"/>
              <a:t> </a:t>
            </a:r>
            <a:r>
              <a:rPr lang="en-US" dirty="0" err="1"/>
              <a:t>simplă</a:t>
            </a:r>
            <a:r>
              <a:rPr lang="en-US" dirty="0"/>
              <a:t> </a:t>
            </a:r>
            <a:r>
              <a:rPr lang="en-US" dirty="0" err="1"/>
              <a:t>complet</a:t>
            </a:r>
            <a:r>
              <a:rPr lang="en-US" dirty="0"/>
              <a:t> </a:t>
            </a:r>
            <a:r>
              <a:rPr lang="en-US" dirty="0" err="1"/>
              <a:t>literală</a:t>
            </a:r>
            <a:r>
              <a:rPr lang="en-US" dirty="0" smtClean="0"/>
              <a:t>.</a:t>
            </a:r>
            <a:endParaRPr lang="ro-RO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717" y="3074215"/>
            <a:ext cx="2996774" cy="294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3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124" y="1594022"/>
            <a:ext cx="10066456" cy="4425778"/>
          </a:xfrm>
        </p:spPr>
        <p:txBody>
          <a:bodyPr/>
          <a:lstStyle/>
          <a:p>
            <a:pPr marL="0" indent="0">
              <a:buNone/>
            </a:pPr>
            <a:r>
              <a:rPr lang="ro-RO" dirty="0" smtClean="0"/>
              <a:t>1.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mecanism</a:t>
            </a:r>
            <a:r>
              <a:rPr lang="en-US" dirty="0"/>
              <a:t> </a:t>
            </a:r>
            <a:r>
              <a:rPr lang="en-US" dirty="0" smtClean="0"/>
              <a:t>nu</a:t>
            </a:r>
            <a:r>
              <a:rPr lang="ro-RO" dirty="0" smtClean="0"/>
              <a:t> </a:t>
            </a:r>
            <a:r>
              <a:rPr lang="en-US" dirty="0" smtClean="0"/>
              <a:t>era </a:t>
            </a:r>
            <a:r>
              <a:rPr lang="en-US" dirty="0" err="1"/>
              <a:t>altceva</a:t>
            </a:r>
            <a:r>
              <a:rPr lang="en-US" dirty="0"/>
              <a:t> </a:t>
            </a:r>
            <a:r>
              <a:rPr lang="en-US" dirty="0" err="1"/>
              <a:t>decat</a:t>
            </a:r>
            <a:r>
              <a:rPr lang="en-US" dirty="0"/>
              <a:t> un </a:t>
            </a:r>
            <a:r>
              <a:rPr lang="en-US" dirty="0" err="1"/>
              <a:t>algoritm</a:t>
            </a:r>
            <a:r>
              <a:rPr lang="en-US" dirty="0"/>
              <a:t> de </a:t>
            </a:r>
            <a:r>
              <a:rPr lang="en-US" dirty="0" err="1"/>
              <a:t>criptare</a:t>
            </a:r>
            <a:r>
              <a:rPr lang="en-US" dirty="0"/>
              <a:t> </a:t>
            </a:r>
            <a:r>
              <a:rPr lang="en-US" dirty="0" err="1" smtClean="0"/>
              <a:t>polialfabetică</a:t>
            </a:r>
            <a:r>
              <a:rPr lang="ro-RO" dirty="0" smtClean="0"/>
              <a:t>;</a:t>
            </a:r>
          </a:p>
          <a:p>
            <a:endParaRPr lang="ro-RO" dirty="0"/>
          </a:p>
          <a:p>
            <a:pPr marL="0" indent="0">
              <a:buNone/>
            </a:pPr>
            <a:r>
              <a:rPr lang="ro-RO" dirty="0" smtClean="0"/>
              <a:t>2. </a:t>
            </a:r>
            <a:r>
              <a:rPr lang="en-US" dirty="0" err="1"/>
              <a:t>discul</a:t>
            </a:r>
            <a:r>
              <a:rPr lang="en-US" dirty="0"/>
              <a:t> </a:t>
            </a:r>
            <a:r>
              <a:rPr lang="en-US" dirty="0" err="1"/>
              <a:t>respectiv</a:t>
            </a:r>
            <a:r>
              <a:rPr lang="en-US" dirty="0"/>
              <a:t> </a:t>
            </a:r>
            <a:r>
              <a:rPr lang="en-US" dirty="0" err="1"/>
              <a:t>permitea</a:t>
            </a:r>
            <a:r>
              <a:rPr lang="en-US" dirty="0"/>
              <a:t>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aşa</a:t>
            </a:r>
            <a:r>
              <a:rPr lang="en-US" dirty="0"/>
              <a:t> </a:t>
            </a:r>
            <a:r>
              <a:rPr lang="en-US" dirty="0" err="1"/>
              <a:t>numitelor</a:t>
            </a:r>
            <a:r>
              <a:rPr lang="en-US" dirty="0"/>
              <a:t> </a:t>
            </a:r>
            <a:r>
              <a:rPr lang="en-US" dirty="0" err="1"/>
              <a:t>coduri</a:t>
            </a:r>
            <a:r>
              <a:rPr lang="en-US" dirty="0"/>
              <a:t> cu </a:t>
            </a:r>
            <a:r>
              <a:rPr lang="en-US" dirty="0" err="1"/>
              <a:t>recifrare</a:t>
            </a:r>
            <a:r>
              <a:rPr lang="en-US" dirty="0"/>
              <a:t>, care</a:t>
            </a:r>
          </a:p>
          <a:p>
            <a:pPr marL="0" indent="0">
              <a:buNone/>
            </a:pPr>
            <a:r>
              <a:rPr lang="ro-RO" dirty="0" smtClean="0"/>
              <a:t>     </a:t>
            </a:r>
            <a:r>
              <a:rPr lang="en-US" dirty="0" smtClean="0"/>
              <a:t>au </a:t>
            </a:r>
            <a:r>
              <a:rPr lang="en-US" dirty="0" err="1"/>
              <a:t>apărut</a:t>
            </a:r>
            <a:r>
              <a:rPr lang="en-US" dirty="0"/>
              <a:t> </a:t>
            </a:r>
            <a:r>
              <a:rPr lang="en-US" dirty="0" err="1"/>
              <a:t>abia</a:t>
            </a:r>
            <a:r>
              <a:rPr lang="en-US" dirty="0"/>
              <a:t> la </a:t>
            </a:r>
            <a:r>
              <a:rPr lang="en-US" dirty="0" err="1"/>
              <a:t>sfarşitul</a:t>
            </a:r>
            <a:r>
              <a:rPr lang="en-US" dirty="0"/>
              <a:t> </a:t>
            </a:r>
            <a:r>
              <a:rPr lang="en-US" dirty="0" err="1"/>
              <a:t>secolului</a:t>
            </a:r>
            <a:r>
              <a:rPr lang="en-US" dirty="0"/>
              <a:t> XIX, </a:t>
            </a:r>
            <a:r>
              <a:rPr lang="en-US" dirty="0" err="1"/>
              <a:t>adică</a:t>
            </a:r>
            <a:r>
              <a:rPr lang="en-US" dirty="0"/>
              <a:t> </a:t>
            </a:r>
            <a:r>
              <a:rPr lang="en-US" dirty="0" err="1"/>
              <a:t>peste</a:t>
            </a:r>
            <a:r>
              <a:rPr lang="en-US" dirty="0"/>
              <a:t> </a:t>
            </a:r>
            <a:r>
              <a:rPr lang="en-US" dirty="0" err="1"/>
              <a:t>patru</a:t>
            </a:r>
            <a:r>
              <a:rPr lang="en-US" dirty="0"/>
              <a:t> </a:t>
            </a:r>
            <a:r>
              <a:rPr lang="en-US" dirty="0" err="1"/>
              <a:t>secole</a:t>
            </a:r>
            <a:r>
              <a:rPr lang="en-US" dirty="0"/>
              <a:t> </a:t>
            </a:r>
            <a:r>
              <a:rPr lang="en-US" dirty="0" err="1"/>
              <a:t>după</a:t>
            </a:r>
            <a:endParaRPr lang="en-US" dirty="0"/>
          </a:p>
          <a:p>
            <a:pPr marL="0" indent="0">
              <a:buNone/>
            </a:pPr>
            <a:r>
              <a:rPr lang="ro-RO" dirty="0" smtClean="0"/>
              <a:t>     </a:t>
            </a:r>
            <a:r>
              <a:rPr lang="en-US" dirty="0" err="1" smtClean="0"/>
              <a:t>invenţia</a:t>
            </a:r>
            <a:r>
              <a:rPr lang="en-US" dirty="0" smtClean="0"/>
              <a:t>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Alberti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8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In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scop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discul</a:t>
            </a:r>
            <a:r>
              <a:rPr lang="en-US" dirty="0"/>
              <a:t> exterior </a:t>
            </a:r>
            <a:r>
              <a:rPr lang="en-US" dirty="0" err="1"/>
              <a:t>erau</a:t>
            </a:r>
            <a:r>
              <a:rPr lang="en-US" dirty="0"/>
              <a:t> </a:t>
            </a:r>
            <a:r>
              <a:rPr lang="en-US" dirty="0" err="1"/>
              <a:t>scrise</a:t>
            </a:r>
            <a:r>
              <a:rPr lang="en-US" dirty="0"/>
              <a:t> </a:t>
            </a:r>
            <a:r>
              <a:rPr lang="en-US" dirty="0" err="1"/>
              <a:t>cifrele</a:t>
            </a:r>
            <a:r>
              <a:rPr lang="en-US" dirty="0"/>
              <a:t> 1, </a:t>
            </a:r>
            <a:r>
              <a:rPr lang="en-US" dirty="0" smtClean="0"/>
              <a:t>2,</a:t>
            </a:r>
            <a:r>
              <a:rPr lang="ro-RO" dirty="0" smtClean="0"/>
              <a:t> </a:t>
            </a:r>
            <a:r>
              <a:rPr lang="it-IT" dirty="0" smtClean="0"/>
              <a:t>3</a:t>
            </a:r>
            <a:r>
              <a:rPr lang="it-IT" dirty="0"/>
              <a:t>, 4. Alberti a compus un cod care consta din 336 grupuri de </a:t>
            </a:r>
            <a:r>
              <a:rPr lang="it-IT" dirty="0" smtClean="0"/>
              <a:t>coduri</a:t>
            </a:r>
            <a:r>
              <a:rPr lang="ro-RO" dirty="0" smtClean="0"/>
              <a:t> </a:t>
            </a:r>
            <a:r>
              <a:rPr lang="en-US" dirty="0" err="1" smtClean="0"/>
              <a:t>numerotate</a:t>
            </a:r>
            <a:r>
              <a:rPr lang="en-US" dirty="0" smtClean="0"/>
              <a:t> </a:t>
            </a:r>
            <a:r>
              <a:rPr lang="en-US" dirty="0"/>
              <a:t>de la 11 la 4444. </a:t>
            </a:r>
            <a:r>
              <a:rPr lang="en-US" dirty="0" err="1"/>
              <a:t>Fiecărui</a:t>
            </a:r>
            <a:r>
              <a:rPr lang="en-US" dirty="0"/>
              <a:t> cod ii </a:t>
            </a:r>
            <a:r>
              <a:rPr lang="en-US" dirty="0" err="1"/>
              <a:t>corespundea</a:t>
            </a:r>
            <a:r>
              <a:rPr lang="en-US" dirty="0"/>
              <a:t> o </a:t>
            </a:r>
            <a:r>
              <a:rPr lang="en-US" dirty="0" err="1"/>
              <a:t>oarecare</a:t>
            </a:r>
            <a:r>
              <a:rPr lang="en-US" dirty="0"/>
              <a:t> </a:t>
            </a:r>
            <a:r>
              <a:rPr lang="en-US" dirty="0" err="1" smtClean="0"/>
              <a:t>frază</a:t>
            </a:r>
            <a:r>
              <a:rPr lang="ro-RO" dirty="0"/>
              <a:t> </a:t>
            </a:r>
            <a:r>
              <a:rPr lang="en-US" dirty="0" err="1" smtClean="0"/>
              <a:t>terminată</a:t>
            </a:r>
            <a:r>
              <a:rPr lang="en-US" dirty="0"/>
              <a:t>. </a:t>
            </a:r>
            <a:r>
              <a:rPr lang="en-US" dirty="0" err="1"/>
              <a:t>Cand</a:t>
            </a:r>
            <a:r>
              <a:rPr lang="en-US" dirty="0"/>
              <a:t> </a:t>
            </a:r>
            <a:r>
              <a:rPr lang="en-US" dirty="0" err="1"/>
              <a:t>fraza</a:t>
            </a:r>
            <a:r>
              <a:rPr lang="en-US" dirty="0"/>
              <a:t> se </a:t>
            </a:r>
            <a:r>
              <a:rPr lang="en-US" dirty="0" err="1"/>
              <a:t>intalnea</a:t>
            </a:r>
            <a:r>
              <a:rPr lang="en-US" dirty="0"/>
              <a:t> in </a:t>
            </a:r>
            <a:r>
              <a:rPr lang="en-US" dirty="0" err="1"/>
              <a:t>mesaj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se </a:t>
            </a:r>
            <a:r>
              <a:rPr lang="en-US" dirty="0" err="1"/>
              <a:t>inlocuia</a:t>
            </a:r>
            <a:r>
              <a:rPr lang="en-US" dirty="0"/>
              <a:t> cu </a:t>
            </a:r>
            <a:r>
              <a:rPr lang="en-US" dirty="0" err="1" smtClean="0"/>
              <a:t>codul</a:t>
            </a:r>
            <a:r>
              <a:rPr lang="ro-RO" dirty="0"/>
              <a:t> </a:t>
            </a:r>
            <a:r>
              <a:rPr lang="en-US" dirty="0" err="1" smtClean="0"/>
              <a:t>respectiv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cu </a:t>
            </a:r>
            <a:r>
              <a:rPr lang="en-US" dirty="0" err="1"/>
              <a:t>ajutorul</a:t>
            </a:r>
            <a:r>
              <a:rPr lang="en-US" dirty="0"/>
              <a:t> </a:t>
            </a:r>
            <a:r>
              <a:rPr lang="en-US" dirty="0" err="1"/>
              <a:t>discului</a:t>
            </a:r>
            <a:r>
              <a:rPr lang="en-US" dirty="0"/>
              <a:t> </a:t>
            </a:r>
            <a:r>
              <a:rPr lang="en-US" dirty="0" err="1"/>
              <a:t>cifrele</a:t>
            </a:r>
            <a:r>
              <a:rPr lang="en-US" dirty="0"/>
              <a:t> </a:t>
            </a:r>
            <a:r>
              <a:rPr lang="en-US" dirty="0" err="1"/>
              <a:t>erau</a:t>
            </a:r>
            <a:r>
              <a:rPr lang="en-US" dirty="0"/>
              <a:t> </a:t>
            </a:r>
            <a:r>
              <a:rPr lang="en-US" dirty="0" err="1"/>
              <a:t>criptate</a:t>
            </a:r>
            <a:r>
              <a:rPr lang="en-US" dirty="0"/>
              <a:t> ca </a:t>
            </a:r>
            <a:r>
              <a:rPr lang="en-US" dirty="0" err="1"/>
              <a:t>nişte</a:t>
            </a:r>
            <a:r>
              <a:rPr lang="en-US" dirty="0"/>
              <a:t> </a:t>
            </a:r>
            <a:r>
              <a:rPr lang="en-US" dirty="0" err="1" smtClean="0"/>
              <a:t>semne</a:t>
            </a:r>
            <a:r>
              <a:rPr lang="ro-RO" dirty="0"/>
              <a:t> </a:t>
            </a:r>
            <a:r>
              <a:rPr lang="it-IT" dirty="0" smtClean="0"/>
              <a:t>ordinare </a:t>
            </a:r>
            <a:r>
              <a:rPr lang="it-IT" dirty="0"/>
              <a:t>ale mesajului, fiind transformate in litere.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t-IT" b="1" dirty="0">
                <a:solidFill>
                  <a:srgbClr val="FFFF00"/>
                </a:solidFill>
              </a:rPr>
              <a:t>Leon Alberti </a:t>
            </a:r>
            <a:r>
              <a:rPr lang="it-IT" dirty="0"/>
              <a:t>poate fi considerat un criptogarf ilustru şi din motivul </a:t>
            </a:r>
            <a:r>
              <a:rPr lang="it-IT" dirty="0" smtClean="0"/>
              <a:t>că</a:t>
            </a:r>
            <a:r>
              <a:rPr lang="ro-RO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/>
              <a:t>autorul</a:t>
            </a:r>
            <a:r>
              <a:rPr lang="en-US" dirty="0"/>
              <a:t> </a:t>
            </a:r>
            <a:r>
              <a:rPr lang="en-US" dirty="0" err="1"/>
              <a:t>primei</a:t>
            </a:r>
            <a:r>
              <a:rPr lang="en-US" dirty="0"/>
              <a:t> </a:t>
            </a:r>
            <a:r>
              <a:rPr lang="en-US" dirty="0" err="1"/>
              <a:t>lucrări</a:t>
            </a:r>
            <a:r>
              <a:rPr lang="en-US" dirty="0"/>
              <a:t> de </a:t>
            </a:r>
            <a:r>
              <a:rPr lang="en-US" dirty="0" err="1"/>
              <a:t>criptologie</a:t>
            </a:r>
            <a:r>
              <a:rPr lang="en-US" dirty="0"/>
              <a:t> din Europa </a:t>
            </a:r>
            <a:r>
              <a:rPr lang="en-US" b="1" dirty="0" smtClean="0">
                <a:solidFill>
                  <a:srgbClr val="FFFF00"/>
                </a:solidFill>
              </a:rPr>
              <a:t>„</a:t>
            </a:r>
            <a:r>
              <a:rPr lang="en-US" b="1" i="1" dirty="0">
                <a:solidFill>
                  <a:srgbClr val="FFFF00"/>
                </a:solidFill>
              </a:rPr>
              <a:t>De </a:t>
            </a:r>
            <a:r>
              <a:rPr lang="en-US" b="1" i="1" dirty="0" err="1">
                <a:solidFill>
                  <a:srgbClr val="FFFF00"/>
                </a:solidFill>
              </a:rPr>
              <a:t>cifris</a:t>
            </a:r>
            <a:r>
              <a:rPr lang="en-US" b="1" dirty="0" smtClean="0">
                <a:solidFill>
                  <a:srgbClr val="FFFF00"/>
                </a:solidFill>
              </a:rPr>
              <a:t>” </a:t>
            </a:r>
            <a:r>
              <a:rPr lang="en-US" dirty="0" err="1" smtClean="0"/>
              <a:t>publicată</a:t>
            </a:r>
            <a:r>
              <a:rPr lang="ro-RO" dirty="0" smtClean="0"/>
              <a:t> </a:t>
            </a:r>
            <a:r>
              <a:rPr lang="it-IT" dirty="0" smtClean="0"/>
              <a:t>in </a:t>
            </a:r>
            <a:r>
              <a:rPr lang="it-IT" dirty="0"/>
              <a:t>1946. In această lucrare erau prezentate exemple de versiuni posibile </a:t>
            </a:r>
            <a:r>
              <a:rPr lang="it-IT" dirty="0" smtClean="0"/>
              <a:t>de</a:t>
            </a:r>
            <a:r>
              <a:rPr lang="ro-RO" dirty="0" smtClean="0"/>
              <a:t> </a:t>
            </a:r>
            <a:r>
              <a:rPr lang="en-US" dirty="0" err="1" smtClean="0"/>
              <a:t>cifrare</a:t>
            </a:r>
            <a:r>
              <a:rPr lang="en-US" dirty="0" smtClean="0"/>
              <a:t>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se argumenta </a:t>
            </a:r>
            <a:r>
              <a:rPr lang="en-US" dirty="0" err="1"/>
              <a:t>necesitatea</a:t>
            </a:r>
            <a:r>
              <a:rPr lang="en-US" dirty="0"/>
              <a:t> </a:t>
            </a:r>
            <a:r>
              <a:rPr lang="en-US" dirty="0" err="1"/>
              <a:t>aplicării</a:t>
            </a:r>
            <a:r>
              <a:rPr lang="en-US" dirty="0"/>
              <a:t> </a:t>
            </a:r>
            <a:r>
              <a:rPr lang="en-US" dirty="0" err="1"/>
              <a:t>criptografie</a:t>
            </a:r>
            <a:r>
              <a:rPr lang="en-US" dirty="0"/>
              <a:t> in </a:t>
            </a:r>
            <a:r>
              <a:rPr lang="en-US" dirty="0" err="1"/>
              <a:t>practică</a:t>
            </a:r>
            <a:r>
              <a:rPr lang="en-US" dirty="0"/>
              <a:t> </a:t>
            </a:r>
            <a:r>
              <a:rPr lang="en-US" dirty="0" smtClean="0"/>
              <a:t>ca</a:t>
            </a:r>
            <a:r>
              <a:rPr lang="ro-RO" dirty="0" smtClean="0"/>
              <a:t> </a:t>
            </a:r>
            <a:r>
              <a:rPr lang="en-US" dirty="0" smtClean="0"/>
              <a:t>un </a:t>
            </a:r>
            <a:r>
              <a:rPr lang="en-US" dirty="0"/>
              <a:t>instrument </a:t>
            </a:r>
            <a:r>
              <a:rPr lang="en-US" dirty="0" err="1"/>
              <a:t>ieftin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sigur</a:t>
            </a:r>
            <a:r>
              <a:rPr lang="en-US" dirty="0"/>
              <a:t> de </a:t>
            </a:r>
            <a:r>
              <a:rPr lang="en-US" dirty="0" err="1"/>
              <a:t>protecţie</a:t>
            </a:r>
            <a:r>
              <a:rPr lang="en-US" dirty="0"/>
              <a:t> a </a:t>
            </a:r>
            <a:r>
              <a:rPr lang="en-US" dirty="0" err="1"/>
              <a:t>informaţiei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8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qw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we" id="{A9EF3B9D-13E9-40E0-833F-512A2F1B0409}" vid="{6E1D4B38-C521-44F8-9E36-FDDB59F8F4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qwe</Template>
  <TotalTime>96</TotalTime>
  <Words>844</Words>
  <Application>Microsoft Office PowerPoint</Application>
  <PresentationFormat>Widescreen</PresentationFormat>
  <Paragraphs>38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Corbel</vt:lpstr>
      <vt:lpstr>qwe</vt:lpstr>
      <vt:lpstr>Mașini rotor</vt:lpstr>
      <vt:lpstr>Schitala</vt:lpstr>
      <vt:lpstr>Schitala</vt:lpstr>
      <vt:lpstr>Criptograful lui Alberti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Mașină de criptare Jefferson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Mașini rotor</dc:title>
  <dc:creator>Admin</dc:creator>
  <cp:lastModifiedBy>User</cp:lastModifiedBy>
  <cp:revision>12</cp:revision>
  <dcterms:created xsi:type="dcterms:W3CDTF">2018-09-10T18:20:25Z</dcterms:created>
  <dcterms:modified xsi:type="dcterms:W3CDTF">2018-10-10T14:21:12Z</dcterms:modified>
</cp:coreProperties>
</file>