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15" autoAdjust="0"/>
  </p:normalViewPr>
  <p:slideViewPr>
    <p:cSldViewPr snapToGrid="0">
      <p:cViewPr varScale="1">
        <p:scale>
          <a:sx n="62" d="100"/>
          <a:sy n="62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E43237-A799-48B0-954C-6F6B60EC54C1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85D27B32-CC4D-40BE-BFC5-CFC1DDB557B7}">
      <dgm:prSet phldrT="[Text]"/>
      <dgm:spPr/>
      <dgm:t>
        <a:bodyPr/>
        <a:lstStyle/>
        <a:p>
          <a:r>
            <a:rPr lang="ro-RO" b="1" dirty="0"/>
            <a:t>Transpoziția</a:t>
          </a:r>
          <a:r>
            <a:rPr lang="ro-RO" dirty="0"/>
            <a:t> </a:t>
          </a:r>
          <a:endParaRPr lang="en-US" dirty="0"/>
        </a:p>
      </dgm:t>
    </dgm:pt>
    <dgm:pt modelId="{AA9A8C69-8DDE-4D10-9014-41F5F06AEF62}" type="parTrans" cxnId="{2C5DA3BA-E2B5-4071-9A55-6961F30D6364}">
      <dgm:prSet/>
      <dgm:spPr/>
      <dgm:t>
        <a:bodyPr/>
        <a:lstStyle/>
        <a:p>
          <a:endParaRPr lang="en-US"/>
        </a:p>
      </dgm:t>
    </dgm:pt>
    <dgm:pt modelId="{7839B84F-72EE-4788-A020-6940D804D45F}" type="sibTrans" cxnId="{2C5DA3BA-E2B5-4071-9A55-6961F30D6364}">
      <dgm:prSet/>
      <dgm:spPr/>
      <dgm:t>
        <a:bodyPr/>
        <a:lstStyle/>
        <a:p>
          <a:endParaRPr lang="en-US"/>
        </a:p>
      </dgm:t>
    </dgm:pt>
    <dgm:pt modelId="{7D9DA415-E61F-4EEE-A3BE-132D6005B9C1}">
      <dgm:prSet phldrT="[Text]"/>
      <dgm:spPr/>
      <dgm:t>
        <a:bodyPr/>
        <a:lstStyle/>
        <a:p>
          <a:r>
            <a:rPr lang="ro-RO" b="1" dirty="0"/>
            <a:t>Substituția</a:t>
          </a:r>
          <a:endParaRPr lang="en-US" b="1" dirty="0"/>
        </a:p>
      </dgm:t>
    </dgm:pt>
    <dgm:pt modelId="{FD0D6407-35B7-412B-92E2-0CF326829116}" type="parTrans" cxnId="{F3CE3E57-C8C2-42EA-B6F4-17D16DD521DF}">
      <dgm:prSet/>
      <dgm:spPr/>
      <dgm:t>
        <a:bodyPr/>
        <a:lstStyle/>
        <a:p>
          <a:endParaRPr lang="en-US"/>
        </a:p>
      </dgm:t>
    </dgm:pt>
    <dgm:pt modelId="{45FC90A8-583A-4766-8228-4955A3389669}" type="sibTrans" cxnId="{F3CE3E57-C8C2-42EA-B6F4-17D16DD521DF}">
      <dgm:prSet/>
      <dgm:spPr/>
      <dgm:t>
        <a:bodyPr/>
        <a:lstStyle/>
        <a:p>
          <a:endParaRPr lang="en-US"/>
        </a:p>
      </dgm:t>
    </dgm:pt>
    <dgm:pt modelId="{9465D919-6D72-4C16-99E7-B7F0FBD8CC09}">
      <dgm:prSet phldrT="[Text]"/>
      <dgm:spPr/>
      <dgm:t>
        <a:bodyPr/>
        <a:lstStyle/>
        <a:p>
          <a:r>
            <a:rPr lang="en-US" b="1" dirty="0" err="1"/>
            <a:t>Criptografia</a:t>
          </a:r>
          <a:r>
            <a:rPr lang="en-US" dirty="0"/>
            <a:t> </a:t>
          </a:r>
          <a:r>
            <a:rPr lang="en-US" b="1" dirty="0"/>
            <a:t>modern</a:t>
          </a:r>
          <a:r>
            <a:rPr lang="ro-RO" dirty="0"/>
            <a:t>ă</a:t>
          </a:r>
          <a:endParaRPr lang="en-US" dirty="0"/>
        </a:p>
      </dgm:t>
    </dgm:pt>
    <dgm:pt modelId="{8BAC33AF-D4D1-438E-A75B-62F3B51F5A4E}" type="parTrans" cxnId="{F75DBB02-7ACF-462A-AAF5-9989513BB075}">
      <dgm:prSet/>
      <dgm:spPr/>
      <dgm:t>
        <a:bodyPr/>
        <a:lstStyle/>
        <a:p>
          <a:endParaRPr lang="en-US"/>
        </a:p>
      </dgm:t>
    </dgm:pt>
    <dgm:pt modelId="{25892844-389A-4801-88FD-C9D7399C4813}" type="sibTrans" cxnId="{F75DBB02-7ACF-462A-AAF5-9989513BB075}">
      <dgm:prSet/>
      <dgm:spPr/>
      <dgm:t>
        <a:bodyPr/>
        <a:lstStyle/>
        <a:p>
          <a:endParaRPr lang="en-US"/>
        </a:p>
      </dgm:t>
    </dgm:pt>
    <dgm:pt modelId="{791EC940-D511-45C5-884B-25E067E6BEE7}" type="pres">
      <dgm:prSet presAssocID="{C4E43237-A799-48B0-954C-6F6B60EC54C1}" presName="Name0" presStyleCnt="0">
        <dgm:presLayoutVars>
          <dgm:dir/>
          <dgm:resizeHandles val="exact"/>
        </dgm:presLayoutVars>
      </dgm:prSet>
      <dgm:spPr/>
    </dgm:pt>
    <dgm:pt modelId="{A8E3FD8A-4035-46CD-8944-794FA2FFF66C}" type="pres">
      <dgm:prSet presAssocID="{C4E43237-A799-48B0-954C-6F6B60EC54C1}" presName="vNodes" presStyleCnt="0"/>
      <dgm:spPr/>
    </dgm:pt>
    <dgm:pt modelId="{444E43B6-A10C-4674-9C9A-67E3BBBD5C66}" type="pres">
      <dgm:prSet presAssocID="{85D27B32-CC4D-40BE-BFC5-CFC1DDB557B7}" presName="node" presStyleLbl="node1" presStyleIdx="0" presStyleCnt="3" custScaleX="195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01764-73E4-4522-8B1E-E2C922839F98}" type="pres">
      <dgm:prSet presAssocID="{7839B84F-72EE-4788-A020-6940D804D45F}" presName="spacerT" presStyleCnt="0"/>
      <dgm:spPr/>
    </dgm:pt>
    <dgm:pt modelId="{C194637A-C2F4-4586-BC1D-00C66FD0AE37}" type="pres">
      <dgm:prSet presAssocID="{7839B84F-72EE-4788-A020-6940D804D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06DA849-0D95-494A-88F8-A250564FA9DF}" type="pres">
      <dgm:prSet presAssocID="{7839B84F-72EE-4788-A020-6940D804D45F}" presName="spacerB" presStyleCnt="0"/>
      <dgm:spPr/>
    </dgm:pt>
    <dgm:pt modelId="{C6176CEE-05E5-43E8-BA27-F6BD51D1D0DE}" type="pres">
      <dgm:prSet presAssocID="{7D9DA415-E61F-4EEE-A3BE-132D6005B9C1}" presName="node" presStyleLbl="node1" presStyleIdx="1" presStyleCnt="3" custScaleX="196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693718-5914-4FB8-A68B-F3C2630F46DD}" type="pres">
      <dgm:prSet presAssocID="{C4E43237-A799-48B0-954C-6F6B60EC54C1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34AA4C52-E775-4BB8-B222-838BD855A62F}" type="pres">
      <dgm:prSet presAssocID="{C4E43237-A799-48B0-954C-6F6B60EC54C1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1C979FD5-C7C9-45A5-ADDF-723BAE644289}" type="pres">
      <dgm:prSet presAssocID="{C4E43237-A799-48B0-954C-6F6B60EC54C1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02926B-3B39-442C-957B-89BAB0D249E4}" type="presOf" srcId="{45FC90A8-583A-4766-8228-4955A3389669}" destId="{34AA4C52-E775-4BB8-B222-838BD855A62F}" srcOrd="1" destOrd="0" presId="urn:microsoft.com/office/officeart/2005/8/layout/equation2"/>
    <dgm:cxn modelId="{30415C52-D83D-46F4-B782-63D6E007B963}" type="presOf" srcId="{85D27B32-CC4D-40BE-BFC5-CFC1DDB557B7}" destId="{444E43B6-A10C-4674-9C9A-67E3BBBD5C66}" srcOrd="0" destOrd="0" presId="urn:microsoft.com/office/officeart/2005/8/layout/equation2"/>
    <dgm:cxn modelId="{82E66F7F-B95A-4624-9540-6CB1F052084C}" type="presOf" srcId="{C4E43237-A799-48B0-954C-6F6B60EC54C1}" destId="{791EC940-D511-45C5-884B-25E067E6BEE7}" srcOrd="0" destOrd="0" presId="urn:microsoft.com/office/officeart/2005/8/layout/equation2"/>
    <dgm:cxn modelId="{0B467D18-13E6-480F-B77A-6DDB8E55CF42}" type="presOf" srcId="{7839B84F-72EE-4788-A020-6940D804D45F}" destId="{C194637A-C2F4-4586-BC1D-00C66FD0AE37}" srcOrd="0" destOrd="0" presId="urn:microsoft.com/office/officeart/2005/8/layout/equation2"/>
    <dgm:cxn modelId="{F75DBB02-7ACF-462A-AAF5-9989513BB075}" srcId="{C4E43237-A799-48B0-954C-6F6B60EC54C1}" destId="{9465D919-6D72-4C16-99E7-B7F0FBD8CC09}" srcOrd="2" destOrd="0" parTransId="{8BAC33AF-D4D1-438E-A75B-62F3B51F5A4E}" sibTransId="{25892844-389A-4801-88FD-C9D7399C4813}"/>
    <dgm:cxn modelId="{F15538A1-94E0-4CE5-90D6-10EACB1EC922}" type="presOf" srcId="{9465D919-6D72-4C16-99E7-B7F0FBD8CC09}" destId="{1C979FD5-C7C9-45A5-ADDF-723BAE644289}" srcOrd="0" destOrd="0" presId="urn:microsoft.com/office/officeart/2005/8/layout/equation2"/>
    <dgm:cxn modelId="{F3CE3E57-C8C2-42EA-B6F4-17D16DD521DF}" srcId="{C4E43237-A799-48B0-954C-6F6B60EC54C1}" destId="{7D9DA415-E61F-4EEE-A3BE-132D6005B9C1}" srcOrd="1" destOrd="0" parTransId="{FD0D6407-35B7-412B-92E2-0CF326829116}" sibTransId="{45FC90A8-583A-4766-8228-4955A3389669}"/>
    <dgm:cxn modelId="{C73E6028-85DB-4336-9FF6-6CAD28AF2066}" type="presOf" srcId="{7D9DA415-E61F-4EEE-A3BE-132D6005B9C1}" destId="{C6176CEE-05E5-43E8-BA27-F6BD51D1D0DE}" srcOrd="0" destOrd="0" presId="urn:microsoft.com/office/officeart/2005/8/layout/equation2"/>
    <dgm:cxn modelId="{2C5DA3BA-E2B5-4071-9A55-6961F30D6364}" srcId="{C4E43237-A799-48B0-954C-6F6B60EC54C1}" destId="{85D27B32-CC4D-40BE-BFC5-CFC1DDB557B7}" srcOrd="0" destOrd="0" parTransId="{AA9A8C69-8DDE-4D10-9014-41F5F06AEF62}" sibTransId="{7839B84F-72EE-4788-A020-6940D804D45F}"/>
    <dgm:cxn modelId="{0432BC65-861A-47C7-B9A2-BDC3D4C857FA}" type="presOf" srcId="{45FC90A8-583A-4766-8228-4955A3389669}" destId="{A5693718-5914-4FB8-A68B-F3C2630F46DD}" srcOrd="0" destOrd="0" presId="urn:microsoft.com/office/officeart/2005/8/layout/equation2"/>
    <dgm:cxn modelId="{1B87F328-9629-4A56-99CF-968C61737A7F}" type="presParOf" srcId="{791EC940-D511-45C5-884B-25E067E6BEE7}" destId="{A8E3FD8A-4035-46CD-8944-794FA2FFF66C}" srcOrd="0" destOrd="0" presId="urn:microsoft.com/office/officeart/2005/8/layout/equation2"/>
    <dgm:cxn modelId="{AA578E7F-D741-45D3-A533-26D7B0D2BE3F}" type="presParOf" srcId="{A8E3FD8A-4035-46CD-8944-794FA2FFF66C}" destId="{444E43B6-A10C-4674-9C9A-67E3BBBD5C66}" srcOrd="0" destOrd="0" presId="urn:microsoft.com/office/officeart/2005/8/layout/equation2"/>
    <dgm:cxn modelId="{D3965A8F-B9D7-4B6F-BC09-AD5913C93398}" type="presParOf" srcId="{A8E3FD8A-4035-46CD-8944-794FA2FFF66C}" destId="{B0A01764-73E4-4522-8B1E-E2C922839F98}" srcOrd="1" destOrd="0" presId="urn:microsoft.com/office/officeart/2005/8/layout/equation2"/>
    <dgm:cxn modelId="{F06DC167-F351-4BF0-A51E-2322D567AB4F}" type="presParOf" srcId="{A8E3FD8A-4035-46CD-8944-794FA2FFF66C}" destId="{C194637A-C2F4-4586-BC1D-00C66FD0AE37}" srcOrd="2" destOrd="0" presId="urn:microsoft.com/office/officeart/2005/8/layout/equation2"/>
    <dgm:cxn modelId="{F126A7DB-689D-4EA8-958C-6FCAA4F2D452}" type="presParOf" srcId="{A8E3FD8A-4035-46CD-8944-794FA2FFF66C}" destId="{406DA849-0D95-494A-88F8-A250564FA9DF}" srcOrd="3" destOrd="0" presId="urn:microsoft.com/office/officeart/2005/8/layout/equation2"/>
    <dgm:cxn modelId="{297E082E-8E52-4C9A-983D-7123EFB9B769}" type="presParOf" srcId="{A8E3FD8A-4035-46CD-8944-794FA2FFF66C}" destId="{C6176CEE-05E5-43E8-BA27-F6BD51D1D0DE}" srcOrd="4" destOrd="0" presId="urn:microsoft.com/office/officeart/2005/8/layout/equation2"/>
    <dgm:cxn modelId="{A4DF1D4C-2047-4B05-8965-0184CFBED125}" type="presParOf" srcId="{791EC940-D511-45C5-884B-25E067E6BEE7}" destId="{A5693718-5914-4FB8-A68B-F3C2630F46DD}" srcOrd="1" destOrd="0" presId="urn:microsoft.com/office/officeart/2005/8/layout/equation2"/>
    <dgm:cxn modelId="{D51DF656-E9F2-4221-AB2B-F0340CC9568D}" type="presParOf" srcId="{A5693718-5914-4FB8-A68B-F3C2630F46DD}" destId="{34AA4C52-E775-4BB8-B222-838BD855A62F}" srcOrd="0" destOrd="0" presId="urn:microsoft.com/office/officeart/2005/8/layout/equation2"/>
    <dgm:cxn modelId="{E0B01820-ED3A-4CA0-B92D-1B490D460745}" type="presParOf" srcId="{791EC940-D511-45C5-884B-25E067E6BEE7}" destId="{1C979FD5-C7C9-45A5-ADDF-723BAE64428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E43B6-A10C-4674-9C9A-67E3BBBD5C66}">
      <dsp:nvSpPr>
        <dsp:cNvPr id="0" name=""/>
        <dsp:cNvSpPr/>
      </dsp:nvSpPr>
      <dsp:spPr>
        <a:xfrm>
          <a:off x="621920" y="1320"/>
          <a:ext cx="3720595" cy="1901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500" b="1" kern="1200" dirty="0"/>
            <a:t>Transpoziția</a:t>
          </a:r>
          <a:r>
            <a:rPr lang="ro-RO" sz="3500" kern="1200" dirty="0"/>
            <a:t> </a:t>
          </a:r>
          <a:endParaRPr lang="en-US" sz="3500" kern="1200" dirty="0"/>
        </a:p>
      </dsp:txBody>
      <dsp:txXfrm>
        <a:off x="1166789" y="279746"/>
        <a:ext cx="2630857" cy="1344359"/>
      </dsp:txXfrm>
    </dsp:sp>
    <dsp:sp modelId="{C194637A-C2F4-4586-BC1D-00C66FD0AE37}">
      <dsp:nvSpPr>
        <dsp:cNvPr id="0" name=""/>
        <dsp:cNvSpPr/>
      </dsp:nvSpPr>
      <dsp:spPr>
        <a:xfrm>
          <a:off x="1930866" y="2056911"/>
          <a:ext cx="1102702" cy="110270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077029" y="2478584"/>
        <a:ext cx="810376" cy="259356"/>
      </dsp:txXfrm>
    </dsp:sp>
    <dsp:sp modelId="{C6176CEE-05E5-43E8-BA27-F6BD51D1D0DE}">
      <dsp:nvSpPr>
        <dsp:cNvPr id="0" name=""/>
        <dsp:cNvSpPr/>
      </dsp:nvSpPr>
      <dsp:spPr>
        <a:xfrm>
          <a:off x="609724" y="3313992"/>
          <a:ext cx="3744988" cy="1901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500" b="1" kern="1200" dirty="0"/>
            <a:t>Substituția</a:t>
          </a:r>
          <a:endParaRPr lang="en-US" sz="3500" b="1" kern="1200" dirty="0"/>
        </a:p>
      </dsp:txBody>
      <dsp:txXfrm>
        <a:off x="1158165" y="3592418"/>
        <a:ext cx="2648106" cy="1344359"/>
      </dsp:txXfrm>
    </dsp:sp>
    <dsp:sp modelId="{A5693718-5914-4FB8-A68B-F3C2630F46DD}">
      <dsp:nvSpPr>
        <dsp:cNvPr id="0" name=""/>
        <dsp:cNvSpPr/>
      </dsp:nvSpPr>
      <dsp:spPr>
        <a:xfrm>
          <a:off x="4639894" y="2254637"/>
          <a:ext cx="604585" cy="707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4639894" y="2396087"/>
        <a:ext cx="423210" cy="424350"/>
      </dsp:txXfrm>
    </dsp:sp>
    <dsp:sp modelId="{1C979FD5-C7C9-45A5-ADDF-723BAE644289}">
      <dsp:nvSpPr>
        <dsp:cNvPr id="0" name=""/>
        <dsp:cNvSpPr/>
      </dsp:nvSpPr>
      <dsp:spPr>
        <a:xfrm>
          <a:off x="5495439" y="707050"/>
          <a:ext cx="3802423" cy="3802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/>
            <a:t>Criptografia</a:t>
          </a:r>
          <a:r>
            <a:rPr lang="en-US" sz="3500" kern="1200" dirty="0"/>
            <a:t> </a:t>
          </a:r>
          <a:r>
            <a:rPr lang="en-US" sz="3500" b="1" kern="1200" dirty="0"/>
            <a:t>modern</a:t>
          </a:r>
          <a:r>
            <a:rPr lang="ro-RO" sz="3500" kern="1200" dirty="0"/>
            <a:t>ă</a:t>
          </a:r>
          <a:endParaRPr lang="en-US" sz="3500" kern="1200" dirty="0"/>
        </a:p>
      </dsp:txBody>
      <dsp:txXfrm>
        <a:off x="6052291" y="1263902"/>
        <a:ext cx="2688719" cy="26887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BD27E-295B-4959-B28A-B077357CBEBB}" type="datetimeFigureOut">
              <a:rPr lang="ru-RU" smtClean="0"/>
              <a:t>18.09.2018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87A0D-FB5B-4CDE-AAFE-2F81F16CE0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6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Algoritmii</a:t>
            </a:r>
            <a:r>
              <a:rPr lang="en-US" dirty="0"/>
              <a:t> </a:t>
            </a:r>
            <a:r>
              <a:rPr lang="en-US" dirty="0" err="1"/>
              <a:t>criptografici</a:t>
            </a:r>
            <a:r>
              <a:rPr lang="en-US" dirty="0"/>
              <a:t> </a:t>
            </a:r>
            <a:r>
              <a:rPr lang="en-US" dirty="0" err="1"/>
              <a:t>folosiţi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sistemele</a:t>
            </a:r>
            <a:r>
              <a:rPr lang="en-US" dirty="0"/>
              <a:t> </a:t>
            </a:r>
            <a:r>
              <a:rPr lang="en-US" dirty="0" err="1"/>
              <a:t>simetrice</a:t>
            </a:r>
            <a:r>
              <a:rPr lang="en-US" dirty="0"/>
              <a:t> de </a:t>
            </a:r>
            <a:r>
              <a:rPr lang="en-US" dirty="0" err="1"/>
              <a:t>criptare</a:t>
            </a:r>
            <a:r>
              <a:rPr lang="en-US" dirty="0"/>
              <a:t> se </a:t>
            </a:r>
            <a:r>
              <a:rPr lang="en-US" dirty="0" err="1"/>
              <a:t>împart</a:t>
            </a:r>
            <a:r>
              <a:rPr lang="en-US" dirty="0"/>
              <a:t> </a:t>
            </a:r>
            <a:r>
              <a:rPr lang="en-US" dirty="0" err="1"/>
              <a:t>în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330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14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Funcţia</a:t>
            </a:r>
            <a:r>
              <a:rPr lang="en-US" dirty="0"/>
              <a:t> de </a:t>
            </a:r>
            <a:r>
              <a:rPr lang="en-US" dirty="0" err="1"/>
              <a:t>criptare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realizată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încât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îndeplinească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cerinţe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454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err="1"/>
              <a:t>Algoritmii</a:t>
            </a:r>
            <a:r>
              <a:rPr lang="en-US" dirty="0"/>
              <a:t> de tip bloc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des </a:t>
            </a:r>
            <a:r>
              <a:rPr lang="en-US" dirty="0" err="1"/>
              <a:t>folosiţi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criptografia</a:t>
            </a:r>
            <a:r>
              <a:rPr lang="en-US" dirty="0"/>
              <a:t> </a:t>
            </a:r>
            <a:r>
              <a:rPr lang="en-US" dirty="0" err="1"/>
              <a:t>modernă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majoritatea</a:t>
            </a:r>
            <a:r>
              <a:rPr lang="en-US" dirty="0"/>
              <a:t> </a:t>
            </a:r>
            <a:r>
              <a:rPr lang="en-US" dirty="0" err="1"/>
              <a:t>algoritmilor</a:t>
            </a:r>
            <a:r>
              <a:rPr lang="en-US" dirty="0"/>
              <a:t> tip bloc </a:t>
            </a:r>
            <a:r>
              <a:rPr lang="en-US" dirty="0" err="1"/>
              <a:t>utilizaţi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criptarea</a:t>
            </a:r>
            <a:r>
              <a:rPr lang="en-US" dirty="0"/>
              <a:t> </a:t>
            </a:r>
            <a:r>
              <a:rPr lang="en-US" dirty="0" err="1"/>
              <a:t>simetrică</a:t>
            </a:r>
            <a:r>
              <a:rPr lang="en-US" dirty="0"/>
              <a:t> la </a:t>
            </a:r>
            <a:r>
              <a:rPr lang="en-US" dirty="0" err="1"/>
              <a:t>ora</a:t>
            </a:r>
            <a:r>
              <a:rPr lang="en-US" dirty="0"/>
              <a:t> 41 </a:t>
            </a:r>
            <a:r>
              <a:rPr lang="en-US" dirty="0" err="1"/>
              <a:t>actuală</a:t>
            </a:r>
            <a:r>
              <a:rPr lang="en-US" dirty="0"/>
              <a:t> se </a:t>
            </a:r>
            <a:r>
              <a:rPr lang="en-US" dirty="0" err="1"/>
              <a:t>bazează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o </a:t>
            </a:r>
            <a:r>
              <a:rPr lang="en-US" dirty="0" err="1"/>
              <a:t>structură</a:t>
            </a:r>
            <a:r>
              <a:rPr lang="en-US" dirty="0"/>
              <a:t> </a:t>
            </a:r>
            <a:r>
              <a:rPr lang="en-US" dirty="0" err="1"/>
              <a:t>numită</a:t>
            </a:r>
            <a:r>
              <a:rPr lang="en-US" dirty="0"/>
              <a:t> </a:t>
            </a:r>
            <a:r>
              <a:rPr lang="en-US" dirty="0" err="1"/>
              <a:t>cifru</a:t>
            </a:r>
            <a:r>
              <a:rPr lang="en-US" dirty="0"/>
              <a:t> bloc </a:t>
            </a:r>
            <a:r>
              <a:rPr lang="en-US" dirty="0" err="1"/>
              <a:t>Feistel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reţea</a:t>
            </a:r>
            <a:r>
              <a:rPr lang="en-US" dirty="0"/>
              <a:t> (</a:t>
            </a:r>
            <a:r>
              <a:rPr lang="en-US" dirty="0" err="1"/>
              <a:t>uneori</a:t>
            </a:r>
            <a:r>
              <a:rPr lang="en-US" dirty="0"/>
              <a:t> schema) </a:t>
            </a:r>
            <a:r>
              <a:rPr lang="en-US" dirty="0" err="1"/>
              <a:t>Feistel</a:t>
            </a:r>
            <a:endParaRPr lang="ro-RO" dirty="0"/>
          </a:p>
          <a:p>
            <a:pPr marL="228600" indent="-228600">
              <a:buAutoNum type="arabicPeriod"/>
            </a:pPr>
            <a:r>
              <a:rPr lang="en-US" dirty="0"/>
              <a:t>un </a:t>
            </a:r>
            <a:r>
              <a:rPr lang="en-US" dirty="0" err="1"/>
              <a:t>cifru</a:t>
            </a:r>
            <a:r>
              <a:rPr lang="en-US" dirty="0"/>
              <a:t> bloc </a:t>
            </a:r>
            <a:r>
              <a:rPr lang="en-US" dirty="0" err="1"/>
              <a:t>operează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blocurilor</a:t>
            </a:r>
            <a:r>
              <a:rPr lang="en-US" dirty="0"/>
              <a:t> de text </a:t>
            </a:r>
            <a:r>
              <a:rPr lang="en-US" dirty="0" err="1"/>
              <a:t>clar</a:t>
            </a:r>
            <a:r>
              <a:rPr lang="en-US" dirty="0"/>
              <a:t> de </a:t>
            </a:r>
            <a:r>
              <a:rPr lang="en-US" dirty="0" err="1"/>
              <a:t>lungime</a:t>
            </a:r>
            <a:r>
              <a:rPr lang="en-US" dirty="0"/>
              <a:t> n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produce un bloc de text </a:t>
            </a:r>
            <a:r>
              <a:rPr lang="en-US" dirty="0" err="1"/>
              <a:t>cifrat</a:t>
            </a:r>
            <a:r>
              <a:rPr lang="en-US" dirty="0"/>
              <a:t> de </a:t>
            </a:r>
            <a:r>
              <a:rPr lang="en-US" dirty="0" err="1"/>
              <a:t>aceeaşi</a:t>
            </a:r>
            <a:r>
              <a:rPr lang="en-US" dirty="0"/>
              <a:t> </a:t>
            </a:r>
            <a:r>
              <a:rPr lang="en-US" dirty="0" err="1"/>
              <a:t>lungime</a:t>
            </a:r>
            <a:r>
              <a:rPr lang="en-US" dirty="0"/>
              <a:t> (n </a:t>
            </a:r>
            <a:r>
              <a:rPr lang="en-US" dirty="0" err="1"/>
              <a:t>biţi</a:t>
            </a:r>
            <a:r>
              <a:rPr lang="en-US" dirty="0"/>
              <a:t>).</a:t>
            </a:r>
            <a:endParaRPr lang="ro-RO" dirty="0"/>
          </a:p>
          <a:p>
            <a:endParaRPr lang="ro-RO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758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https://www.coursera.org/lecture/metody-i-sredstva-zashity-informacii/shifry-na-osnovie-sieti-fieistielia-SpagH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645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Considerând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dificultăţi</a:t>
            </a:r>
            <a:r>
              <a:rPr lang="en-US" dirty="0"/>
              <a:t>, </a:t>
            </a:r>
            <a:r>
              <a:rPr lang="en-US" dirty="0" err="1"/>
              <a:t>Feistel</a:t>
            </a:r>
            <a:r>
              <a:rPr lang="en-US" dirty="0"/>
              <a:t> </a:t>
            </a:r>
            <a:r>
              <a:rPr lang="en-US" dirty="0" err="1"/>
              <a:t>remarcă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de o </a:t>
            </a:r>
            <a:r>
              <a:rPr lang="en-US" dirty="0" err="1"/>
              <a:t>aproximare</a:t>
            </a:r>
            <a:r>
              <a:rPr lang="en-US" dirty="0"/>
              <a:t> 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cifru</a:t>
            </a:r>
            <a:r>
              <a:rPr lang="en-US" dirty="0"/>
              <a:t> bloc ideal,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ale </a:t>
            </a:r>
            <a:r>
              <a:rPr lang="en-US" dirty="0" err="1"/>
              <a:t>lui</a:t>
            </a:r>
            <a:r>
              <a:rPr lang="en-US" dirty="0"/>
              <a:t> n, </a:t>
            </a:r>
            <a:r>
              <a:rPr lang="en-US" dirty="0" err="1"/>
              <a:t>construit</a:t>
            </a:r>
            <a:r>
              <a:rPr lang="en-US" dirty="0"/>
              <a:t> din </a:t>
            </a:r>
            <a:r>
              <a:rPr lang="en-US" dirty="0" err="1"/>
              <a:t>componente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pot fi </a:t>
            </a:r>
            <a:r>
              <a:rPr lang="en-US" dirty="0" err="1"/>
              <a:t>realizate</a:t>
            </a:r>
            <a:r>
              <a:rPr lang="en-US" dirty="0"/>
              <a:t> </a:t>
            </a:r>
            <a:r>
              <a:rPr lang="en-US" dirty="0" err="1"/>
              <a:t>uşor</a:t>
            </a:r>
            <a:r>
              <a:rPr lang="en-US" dirty="0"/>
              <a:t>. </a:t>
            </a:r>
            <a:r>
              <a:rPr lang="en-US" dirty="0" err="1"/>
              <a:t>Feistel</a:t>
            </a:r>
            <a:r>
              <a:rPr lang="en-US" dirty="0"/>
              <a:t> </a:t>
            </a:r>
            <a:r>
              <a:rPr lang="en-US" dirty="0" err="1"/>
              <a:t>numeşte</a:t>
            </a:r>
            <a:r>
              <a:rPr lang="en-US" dirty="0"/>
              <a:t> o </a:t>
            </a:r>
            <a:r>
              <a:rPr lang="en-US" dirty="0" err="1"/>
              <a:t>substituţie</a:t>
            </a:r>
            <a:r>
              <a:rPr lang="en-US" dirty="0"/>
              <a:t> </a:t>
            </a:r>
            <a:r>
              <a:rPr lang="en-US" dirty="0" err="1"/>
              <a:t>generală</a:t>
            </a:r>
            <a:r>
              <a:rPr lang="en-US" dirty="0"/>
              <a:t> de n-</a:t>
            </a:r>
            <a:r>
              <a:rPr lang="en-US" dirty="0" err="1"/>
              <a:t>biţi</a:t>
            </a:r>
            <a:r>
              <a:rPr lang="en-US" dirty="0"/>
              <a:t> ca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cifrul</a:t>
            </a:r>
            <a:r>
              <a:rPr lang="en-US" dirty="0"/>
              <a:t> bloc ideal,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maxim de </a:t>
            </a:r>
            <a:r>
              <a:rPr lang="en-US" dirty="0" err="1"/>
              <a:t>criptări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 din </a:t>
            </a:r>
            <a:r>
              <a:rPr lang="en-US" dirty="0" err="1"/>
              <a:t>blocuri</a:t>
            </a:r>
            <a:r>
              <a:rPr lang="en-US" dirty="0"/>
              <a:t> de text </a:t>
            </a:r>
            <a:r>
              <a:rPr lang="en-US" dirty="0" err="1"/>
              <a:t>clar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blocuri</a:t>
            </a:r>
            <a:r>
              <a:rPr lang="en-US" dirty="0"/>
              <a:t> de text </a:t>
            </a:r>
            <a:r>
              <a:rPr lang="en-US" dirty="0" err="1"/>
              <a:t>cifrat</a:t>
            </a:r>
            <a:r>
              <a:rPr lang="en-US" dirty="0"/>
              <a:t>. 4 </a:t>
            </a:r>
            <a:r>
              <a:rPr lang="en-US" dirty="0" err="1"/>
              <a:t>biţi</a:t>
            </a:r>
            <a:r>
              <a:rPr lang="en-US" dirty="0"/>
              <a:t> la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produc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din </a:t>
            </a:r>
            <a:r>
              <a:rPr lang="en-US" dirty="0" err="1"/>
              <a:t>cele</a:t>
            </a:r>
            <a:r>
              <a:rPr lang="en-US" dirty="0"/>
              <a:t> 16 </a:t>
            </a:r>
            <a:r>
              <a:rPr lang="en-US" dirty="0" err="1"/>
              <a:t>stări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,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asociate</a:t>
            </a:r>
            <a:r>
              <a:rPr lang="en-US" dirty="0"/>
              <a:t> de </a:t>
            </a:r>
            <a:r>
              <a:rPr lang="en-US" dirty="0" err="1"/>
              <a:t>cifrul</a:t>
            </a:r>
            <a:r>
              <a:rPr lang="en-US" dirty="0"/>
              <a:t> cu </a:t>
            </a:r>
            <a:r>
              <a:rPr lang="en-US" dirty="0" err="1"/>
              <a:t>substituţie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singură</a:t>
            </a:r>
            <a:r>
              <a:rPr lang="en-US" dirty="0"/>
              <a:t> stare de </a:t>
            </a:r>
            <a:r>
              <a:rPr lang="en-US" dirty="0" err="1"/>
              <a:t>ieşire</a:t>
            </a:r>
            <a:r>
              <a:rPr lang="en-US" dirty="0"/>
              <a:t> din </a:t>
            </a:r>
            <a:r>
              <a:rPr lang="en-US" dirty="0" err="1"/>
              <a:t>cele</a:t>
            </a:r>
            <a:r>
              <a:rPr lang="en-US" dirty="0"/>
              <a:t> 16 </a:t>
            </a:r>
            <a:r>
              <a:rPr lang="en-US" dirty="0" err="1"/>
              <a:t>posibile</a:t>
            </a:r>
            <a:r>
              <a:rPr lang="en-US" dirty="0"/>
              <a:t>,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reprezentată</a:t>
            </a:r>
            <a:r>
              <a:rPr lang="en-US" dirty="0"/>
              <a:t> de 4 </a:t>
            </a:r>
            <a:r>
              <a:rPr lang="en-US" dirty="0" err="1"/>
              <a:t>biţi</a:t>
            </a:r>
            <a:r>
              <a:rPr lang="en-US" dirty="0"/>
              <a:t> de text </a:t>
            </a:r>
            <a:r>
              <a:rPr lang="en-US" dirty="0" err="1"/>
              <a:t>cifrat</a:t>
            </a:r>
            <a:r>
              <a:rPr lang="en-US" dirty="0"/>
              <a:t>. </a:t>
            </a:r>
            <a:r>
              <a:rPr lang="en-US" dirty="0" err="1"/>
              <a:t>Funcţiile</a:t>
            </a:r>
            <a:r>
              <a:rPr lang="en-US" dirty="0"/>
              <a:t> de </a:t>
            </a:r>
            <a:r>
              <a:rPr lang="en-US" dirty="0" err="1"/>
              <a:t>criptare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decriptare</a:t>
            </a:r>
            <a:r>
              <a:rPr lang="en-US" dirty="0"/>
              <a:t> pot fi definite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tabel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42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Strict Avalanche </a:t>
            </a:r>
            <a:r>
              <a:rPr lang="en-US" dirty="0" err="1"/>
              <a:t>Criterio</a:t>
            </a:r>
            <a:r>
              <a:rPr lang="ro-MD" dirty="0"/>
              <a:t>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13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dată</a:t>
            </a:r>
            <a:r>
              <a:rPr lang="en-US" dirty="0"/>
              <a:t> o </a:t>
            </a:r>
            <a:r>
              <a:rPr lang="en-US" dirty="0" err="1"/>
              <a:t>intrare</a:t>
            </a:r>
            <a:r>
              <a:rPr lang="en-US" dirty="0"/>
              <a:t> de 6 </a:t>
            </a:r>
            <a:r>
              <a:rPr lang="en-US" dirty="0" err="1"/>
              <a:t>biţi</a:t>
            </a:r>
            <a:r>
              <a:rPr lang="en-US" dirty="0"/>
              <a:t>, </a:t>
            </a:r>
            <a:r>
              <a:rPr lang="en-US" dirty="0" err="1"/>
              <a:t>ieşirea</a:t>
            </a:r>
            <a:r>
              <a:rPr lang="en-US" dirty="0"/>
              <a:t> de 4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găsită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selectarea</a:t>
            </a:r>
            <a:r>
              <a:rPr lang="en-US" dirty="0"/>
              <a:t> </a:t>
            </a:r>
            <a:r>
              <a:rPr lang="en-US" dirty="0" err="1"/>
              <a:t>liniei</a:t>
            </a:r>
            <a:r>
              <a:rPr lang="en-US" dirty="0"/>
              <a:t>,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cei</a:t>
            </a:r>
            <a:r>
              <a:rPr lang="en-US" dirty="0"/>
              <a:t> </a:t>
            </a:r>
            <a:r>
              <a:rPr lang="en-US" dirty="0" err="1"/>
              <a:t>doi</a:t>
            </a:r>
            <a:r>
              <a:rPr lang="en-US" dirty="0"/>
              <a:t>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exteriori</a:t>
            </a:r>
            <a:r>
              <a:rPr lang="en-US" dirty="0"/>
              <a:t> (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ultimul</a:t>
            </a:r>
            <a:r>
              <a:rPr lang="en-US" dirty="0"/>
              <a:t> bit),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coloanei</a:t>
            </a:r>
            <a:r>
              <a:rPr lang="en-US" dirty="0"/>
              <a:t>, </a:t>
            </a:r>
            <a:r>
              <a:rPr lang="en-US" dirty="0" err="1"/>
              <a:t>utilizând</a:t>
            </a:r>
            <a:r>
              <a:rPr lang="en-US" dirty="0"/>
              <a:t> </a:t>
            </a:r>
            <a:r>
              <a:rPr lang="en-US" dirty="0" err="1"/>
              <a:t>cei</a:t>
            </a:r>
            <a:r>
              <a:rPr lang="en-US" dirty="0"/>
              <a:t> </a:t>
            </a:r>
            <a:r>
              <a:rPr lang="en-US" dirty="0" err="1"/>
              <a:t>patru</a:t>
            </a:r>
            <a:r>
              <a:rPr lang="en-US" dirty="0"/>
              <a:t> </a:t>
            </a:r>
            <a:r>
              <a:rPr lang="en-US" dirty="0" err="1"/>
              <a:t>biţi</a:t>
            </a:r>
            <a:r>
              <a:rPr lang="en-US" dirty="0"/>
              <a:t> </a:t>
            </a:r>
            <a:r>
              <a:rPr lang="en-US" dirty="0" err="1"/>
              <a:t>interiori</a:t>
            </a:r>
            <a:r>
              <a:rPr lang="en-US" dirty="0"/>
              <a:t>. De </a:t>
            </a:r>
            <a:r>
              <a:rPr lang="en-US" dirty="0" err="1"/>
              <a:t>exemplu</a:t>
            </a:r>
            <a:r>
              <a:rPr lang="en-US" dirty="0"/>
              <a:t>, o </a:t>
            </a:r>
            <a:r>
              <a:rPr lang="en-US" dirty="0" err="1"/>
              <a:t>intrare</a:t>
            </a:r>
            <a:r>
              <a:rPr lang="en-US" dirty="0"/>
              <a:t> „011011” are </a:t>
            </a:r>
            <a:r>
              <a:rPr lang="en-US" dirty="0" err="1"/>
              <a:t>biţii</a:t>
            </a:r>
            <a:r>
              <a:rPr lang="en-US" dirty="0"/>
              <a:t> </a:t>
            </a:r>
            <a:r>
              <a:rPr lang="en-US" dirty="0" err="1"/>
              <a:t>exteriori</a:t>
            </a:r>
            <a:r>
              <a:rPr lang="en-US" dirty="0"/>
              <a:t> „01”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biţii</a:t>
            </a:r>
            <a:r>
              <a:rPr lang="en-US" dirty="0"/>
              <a:t> </a:t>
            </a:r>
            <a:r>
              <a:rPr lang="en-US" dirty="0" err="1"/>
              <a:t>interiori</a:t>
            </a:r>
            <a:r>
              <a:rPr lang="en-US" dirty="0"/>
              <a:t> „1101”; </a:t>
            </a:r>
            <a:r>
              <a:rPr lang="en-US" dirty="0" err="1"/>
              <a:t>ieşirea</a:t>
            </a:r>
            <a:r>
              <a:rPr lang="en-US" dirty="0"/>
              <a:t> </a:t>
            </a:r>
            <a:r>
              <a:rPr lang="en-US" dirty="0" err="1"/>
              <a:t>corespunzătoare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„1001”.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2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Reţele</a:t>
            </a:r>
            <a:r>
              <a:rPr lang="en-US" dirty="0"/>
              <a:t> </a:t>
            </a:r>
            <a:r>
              <a:rPr lang="en-US" dirty="0" err="1"/>
              <a:t>Feistel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introduce </a:t>
            </a:r>
            <a:r>
              <a:rPr lang="en-US" dirty="0" err="1"/>
              <a:t>pentru</a:t>
            </a:r>
            <a:r>
              <a:rPr lang="en-US" dirty="0"/>
              <a:t> prima </a:t>
            </a:r>
            <a:r>
              <a:rPr lang="en-US" dirty="0" err="1"/>
              <a:t>dată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domeniu</a:t>
            </a:r>
            <a:r>
              <a:rPr lang="en-US" dirty="0"/>
              <a:t> </a:t>
            </a:r>
            <a:r>
              <a:rPr lang="en-US" dirty="0" err="1"/>
              <a:t>comercial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cifrul</a:t>
            </a:r>
            <a:r>
              <a:rPr lang="en-US" dirty="0"/>
              <a:t> Lucifer de la IBM care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conceput</a:t>
            </a:r>
            <a:r>
              <a:rPr lang="en-US" dirty="0"/>
              <a:t> de </a:t>
            </a:r>
            <a:r>
              <a:rPr lang="en-US" dirty="0" err="1"/>
              <a:t>însuşi</a:t>
            </a:r>
            <a:r>
              <a:rPr lang="en-US" dirty="0"/>
              <a:t> </a:t>
            </a:r>
            <a:r>
              <a:rPr lang="en-US" dirty="0" err="1"/>
              <a:t>Feistel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Don Coppersmith. </a:t>
            </a:r>
            <a:r>
              <a:rPr lang="en-US" dirty="0" err="1"/>
              <a:t>Reţele</a:t>
            </a:r>
            <a:r>
              <a:rPr lang="en-US" dirty="0"/>
              <a:t> </a:t>
            </a:r>
            <a:r>
              <a:rPr lang="en-US" dirty="0" err="1"/>
              <a:t>Feistel</a:t>
            </a:r>
            <a:r>
              <a:rPr lang="en-US" dirty="0"/>
              <a:t> au </a:t>
            </a:r>
            <a:r>
              <a:rPr lang="en-US" dirty="0" err="1"/>
              <a:t>câştigat</a:t>
            </a:r>
            <a:r>
              <a:rPr lang="en-US" dirty="0"/>
              <a:t> respect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guvernul</a:t>
            </a:r>
            <a:r>
              <a:rPr lang="en-US" dirty="0"/>
              <a:t> SUA a </a:t>
            </a:r>
            <a:r>
              <a:rPr lang="en-US" dirty="0" err="1"/>
              <a:t>adoptat</a:t>
            </a:r>
            <a:r>
              <a:rPr lang="en-US" dirty="0"/>
              <a:t> </a:t>
            </a:r>
            <a:r>
              <a:rPr lang="en-US" dirty="0" err="1"/>
              <a:t>standardul</a:t>
            </a:r>
            <a:r>
              <a:rPr lang="en-US" dirty="0"/>
              <a:t> de </a:t>
            </a:r>
            <a:r>
              <a:rPr lang="en-US" dirty="0" err="1"/>
              <a:t>securitate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DES. Ca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ro-MD" baseline="0" dirty="0"/>
              <a:t> </a:t>
            </a:r>
            <a:r>
              <a:rPr lang="en-US" dirty="0" err="1"/>
              <a:t>componente</a:t>
            </a:r>
            <a:r>
              <a:rPr lang="en-US" dirty="0"/>
              <a:t> ale </a:t>
            </a:r>
            <a:r>
              <a:rPr lang="en-US" dirty="0" err="1"/>
              <a:t>lui</a:t>
            </a:r>
            <a:r>
              <a:rPr lang="en-US" dirty="0"/>
              <a:t> DES,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natura</a:t>
            </a:r>
            <a:r>
              <a:rPr lang="en-US" dirty="0"/>
              <a:t> </a:t>
            </a:r>
            <a:r>
              <a:rPr lang="en-US" dirty="0" err="1"/>
              <a:t>iterativă</a:t>
            </a:r>
            <a:r>
              <a:rPr lang="en-US" dirty="0"/>
              <a:t> a </a:t>
            </a:r>
            <a:r>
              <a:rPr lang="en-US" dirty="0" err="1"/>
              <a:t>construcţiei</a:t>
            </a:r>
            <a:r>
              <a:rPr lang="en-US" dirty="0"/>
              <a:t> </a:t>
            </a:r>
            <a:r>
              <a:rPr lang="en-US" dirty="0" err="1"/>
              <a:t>Feistel</a:t>
            </a:r>
            <a:r>
              <a:rPr lang="en-US" dirty="0"/>
              <a:t> care face </a:t>
            </a:r>
            <a:r>
              <a:rPr lang="en-US" dirty="0" err="1"/>
              <a:t>foarte</a:t>
            </a:r>
            <a:r>
              <a:rPr lang="en-US" dirty="0"/>
              <a:t> simple </a:t>
            </a:r>
            <a:r>
              <a:rPr lang="en-US" dirty="0" err="1"/>
              <a:t>implementările</a:t>
            </a:r>
            <a:r>
              <a:rPr lang="en-US" dirty="0"/>
              <a:t> </a:t>
            </a:r>
            <a:r>
              <a:rPr lang="en-US" dirty="0" err="1"/>
              <a:t>criptosistemului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electronică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55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Am </a:t>
            </a:r>
            <a:r>
              <a:rPr lang="en-US" sz="1200" dirty="0" err="1"/>
              <a:t>menţionat</a:t>
            </a:r>
            <a:r>
              <a:rPr lang="en-US" sz="1200" dirty="0"/>
              <a:t> </a:t>
            </a:r>
            <a:r>
              <a:rPr lang="en-US" sz="1200" dirty="0" err="1"/>
              <a:t>că</a:t>
            </a:r>
            <a:r>
              <a:rPr lang="en-US" sz="1200" dirty="0"/>
              <a:t> </a:t>
            </a:r>
            <a:r>
              <a:rPr lang="en-US" sz="1200" dirty="0" err="1"/>
              <a:t>funcţia</a:t>
            </a:r>
            <a:r>
              <a:rPr lang="en-US" sz="1200" dirty="0"/>
              <a:t> </a:t>
            </a:r>
            <a:r>
              <a:rPr lang="en-US" sz="1200" b="1" dirty="0">
                <a:solidFill>
                  <a:srgbClr val="FF0000"/>
                </a:solidFill>
              </a:rPr>
              <a:t>f</a:t>
            </a:r>
            <a:r>
              <a:rPr lang="ro-MD" sz="1200" dirty="0"/>
              <a:t> </a:t>
            </a:r>
            <a:r>
              <a:rPr lang="en-US" sz="1200" dirty="0" err="1"/>
              <a:t>este</a:t>
            </a:r>
            <a:r>
              <a:rPr lang="en-US" sz="1200" dirty="0"/>
              <a:t> de </a:t>
            </a:r>
            <a:r>
              <a:rPr lang="en-US" sz="1200" dirty="0" err="1"/>
              <a:t>obicei</a:t>
            </a:r>
            <a:r>
              <a:rPr lang="en-US" sz="1200" dirty="0"/>
              <a:t> XOR. </a:t>
            </a:r>
            <a:r>
              <a:rPr lang="en-US" sz="1200" dirty="0" err="1"/>
              <a:t>Acest</a:t>
            </a:r>
            <a:r>
              <a:rPr lang="en-US" sz="1200" dirty="0"/>
              <a:t> </a:t>
            </a:r>
            <a:r>
              <a:rPr lang="en-US" sz="1200" dirty="0" err="1"/>
              <a:t>lucru</a:t>
            </a:r>
            <a:r>
              <a:rPr lang="en-US" sz="1200" dirty="0"/>
              <a:t> nu </a:t>
            </a:r>
            <a:r>
              <a:rPr lang="en-US" sz="1200" dirty="0" err="1"/>
              <a:t>este</a:t>
            </a:r>
            <a:r>
              <a:rPr lang="en-US" sz="1200" dirty="0"/>
              <a:t> </a:t>
            </a:r>
            <a:r>
              <a:rPr lang="en-US" sz="1200" dirty="0" err="1"/>
              <a:t>complet</a:t>
            </a:r>
            <a:r>
              <a:rPr lang="en-US" sz="1200" dirty="0"/>
              <a:t> </a:t>
            </a:r>
            <a:r>
              <a:rPr lang="en-US" sz="1200" dirty="0" err="1"/>
              <a:t>adevărat</a:t>
            </a:r>
            <a:r>
              <a:rPr lang="en-US" sz="1200" dirty="0"/>
              <a:t>. </a:t>
            </a:r>
            <a:r>
              <a:rPr lang="en-US" sz="1200" dirty="0" err="1"/>
              <a:t>Funcţia</a:t>
            </a:r>
            <a:r>
              <a:rPr lang="en-US" sz="1200" dirty="0"/>
              <a:t> </a:t>
            </a:r>
            <a:r>
              <a:rPr lang="en-US" sz="1200" dirty="0" err="1"/>
              <a:t>poate</a:t>
            </a:r>
            <a:r>
              <a:rPr lang="en-US" sz="1200" dirty="0"/>
              <a:t> </a:t>
            </a:r>
            <a:r>
              <a:rPr lang="en-US" sz="1200" dirty="0" err="1"/>
              <a:t>să</a:t>
            </a:r>
            <a:r>
              <a:rPr lang="en-US" sz="1200" dirty="0"/>
              <a:t> fie </a:t>
            </a:r>
            <a:r>
              <a:rPr lang="en-US" sz="1200" dirty="0" err="1"/>
              <a:t>oricare</a:t>
            </a:r>
            <a:r>
              <a:rPr lang="en-US" sz="1200" dirty="0"/>
              <a:t>, </a:t>
            </a:r>
            <a:r>
              <a:rPr lang="en-US" sz="1200" dirty="0" err="1"/>
              <a:t>însa</a:t>
            </a:r>
            <a:r>
              <a:rPr lang="en-US" sz="1200" dirty="0"/>
              <a:t> </a:t>
            </a:r>
            <a:r>
              <a:rPr lang="en-US" sz="1200" dirty="0" err="1"/>
              <a:t>pentru</a:t>
            </a:r>
            <a:r>
              <a:rPr lang="en-US" sz="1200" dirty="0"/>
              <a:t> </a:t>
            </a:r>
            <a:r>
              <a:rPr lang="en-US" sz="1200" dirty="0" err="1"/>
              <a:t>ilustrare</a:t>
            </a:r>
            <a:r>
              <a:rPr lang="en-US" sz="1200" dirty="0"/>
              <a:t> se </a:t>
            </a:r>
            <a:r>
              <a:rPr lang="en-US" sz="1200" dirty="0" err="1"/>
              <a:t>foloseşte</a:t>
            </a:r>
            <a:r>
              <a:rPr lang="en-US" sz="1200" dirty="0"/>
              <a:t> o </a:t>
            </a:r>
            <a:r>
              <a:rPr lang="en-US" sz="1200" dirty="0" err="1"/>
              <a:t>funcţie</a:t>
            </a:r>
            <a:r>
              <a:rPr lang="en-US" sz="1200" dirty="0"/>
              <a:t> </a:t>
            </a:r>
            <a:r>
              <a:rPr lang="en-US" sz="1200" dirty="0" err="1"/>
              <a:t>simplă</a:t>
            </a:r>
            <a:r>
              <a:rPr lang="en-US" sz="1200" dirty="0"/>
              <a:t> </a:t>
            </a:r>
            <a:r>
              <a:rPr lang="en-US" sz="1200" dirty="0" err="1"/>
              <a:t>şi</a:t>
            </a:r>
            <a:r>
              <a:rPr lang="en-US" sz="1200" dirty="0"/>
              <a:t> </a:t>
            </a:r>
            <a:r>
              <a:rPr lang="en-US" sz="1200" dirty="0" err="1"/>
              <a:t>relativ</a:t>
            </a:r>
            <a:r>
              <a:rPr lang="en-US" sz="1200" dirty="0"/>
              <a:t> </a:t>
            </a:r>
            <a:r>
              <a:rPr lang="en-US" sz="1200" dirty="0" err="1"/>
              <a:t>sigură</a:t>
            </a:r>
            <a:r>
              <a:rPr lang="en-US" sz="1200" dirty="0"/>
              <a:t>, cum </a:t>
            </a:r>
            <a:r>
              <a:rPr lang="en-US" sz="1200" dirty="0" err="1"/>
              <a:t>ar</a:t>
            </a:r>
            <a:r>
              <a:rPr lang="en-US" sz="1200" dirty="0"/>
              <a:t> fi XOR.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87A0D-FB5B-4CDE-AAFE-2F81F16CE0A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450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1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2044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50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593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66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9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6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8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4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4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8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2D1D5-AD29-489A-9F2C-650F40E0A0F4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44F801-A60E-4C73-A995-D10EEB0B70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8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661160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Algoritmi simetrici de criptare. Cifruri bloc. Reţeaua Feistel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0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1" y="232229"/>
            <a:ext cx="10214429" cy="6299200"/>
          </a:xfrm>
        </p:spPr>
        <p:txBody>
          <a:bodyPr anchor="ctr">
            <a:normAutofit/>
          </a:bodyPr>
          <a:lstStyle/>
          <a:p>
            <a:r>
              <a:rPr lang="ro-MD" sz="2800" dirty="0"/>
              <a:t> </a:t>
            </a:r>
            <a:r>
              <a:rPr lang="en-US" sz="2800" dirty="0" err="1"/>
              <a:t>amestecarea</a:t>
            </a:r>
            <a:r>
              <a:rPr lang="en-US" sz="2800" dirty="0"/>
              <a:t> de </a:t>
            </a:r>
            <a:r>
              <a:rPr lang="en-US" sz="2800" dirty="0" err="1"/>
              <a:t>biţi</a:t>
            </a:r>
            <a:r>
              <a:rPr lang="en-US" sz="2800" dirty="0"/>
              <a:t> (</a:t>
            </a:r>
            <a:r>
              <a:rPr lang="en-US" sz="2800" dirty="0" err="1"/>
              <a:t>numită</a:t>
            </a:r>
            <a:r>
              <a:rPr lang="ro-MD" sz="2800" dirty="0"/>
              <a:t> </a:t>
            </a:r>
            <a:r>
              <a:rPr lang="en-US" sz="2800" dirty="0" err="1"/>
              <a:t>şi</a:t>
            </a:r>
            <a:r>
              <a:rPr lang="ro-MD" sz="2800" dirty="0"/>
              <a:t> </a:t>
            </a:r>
            <a:r>
              <a:rPr lang="en-US" sz="2800" dirty="0" err="1"/>
              <a:t>permutări</a:t>
            </a:r>
            <a:r>
              <a:rPr lang="ro-MD" sz="2800" dirty="0"/>
              <a:t> </a:t>
            </a:r>
            <a:r>
              <a:rPr lang="en-US" sz="2800" dirty="0"/>
              <a:t>pe </a:t>
            </a:r>
            <a:r>
              <a:rPr lang="en-US" sz="2800" dirty="0" err="1"/>
              <a:t>cutii</a:t>
            </a:r>
            <a:r>
              <a:rPr lang="ro-MD" sz="2800" dirty="0"/>
              <a:t> </a:t>
            </a:r>
            <a:r>
              <a:rPr lang="en-US" sz="2800" dirty="0"/>
              <a:t>P)</a:t>
            </a:r>
            <a:r>
              <a:rPr lang="ro-MD" sz="2800" dirty="0"/>
              <a:t>;</a:t>
            </a:r>
          </a:p>
          <a:p>
            <a:r>
              <a:rPr lang="ro-MD" sz="2800" dirty="0"/>
              <a:t> </a:t>
            </a:r>
            <a:r>
              <a:rPr lang="en-US" sz="2800" dirty="0" err="1"/>
              <a:t>funcţii</a:t>
            </a:r>
            <a:r>
              <a:rPr lang="en-US" sz="2800" dirty="0"/>
              <a:t> simple ne-</a:t>
            </a:r>
            <a:r>
              <a:rPr lang="en-US" sz="2800" dirty="0" err="1"/>
              <a:t>lineare</a:t>
            </a:r>
            <a:r>
              <a:rPr lang="en-US" sz="2800" dirty="0"/>
              <a:t> (</a:t>
            </a:r>
            <a:r>
              <a:rPr lang="en-US" sz="2800" dirty="0" err="1"/>
              <a:t>numite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substituţii</a:t>
            </a:r>
            <a:r>
              <a:rPr lang="en-US" sz="2800" dirty="0"/>
              <a:t> </a:t>
            </a:r>
            <a:r>
              <a:rPr lang="en-US" sz="2800" dirty="0" err="1"/>
              <a:t>prin</a:t>
            </a:r>
            <a:r>
              <a:rPr lang="en-US" sz="2800" dirty="0"/>
              <a:t> </a:t>
            </a:r>
            <a:r>
              <a:rPr lang="en-US" sz="2800" dirty="0" err="1"/>
              <a:t>cutii</a:t>
            </a:r>
            <a:r>
              <a:rPr lang="ro-MD" sz="2800" dirty="0"/>
              <a:t> </a:t>
            </a:r>
            <a:r>
              <a:rPr lang="en-US" sz="2800" dirty="0"/>
              <a:t>S)</a:t>
            </a:r>
            <a:r>
              <a:rPr lang="ro-MD" sz="2800" dirty="0"/>
              <a:t>;</a:t>
            </a:r>
          </a:p>
          <a:p>
            <a:r>
              <a:rPr lang="ro-MD" sz="2800" dirty="0"/>
              <a:t> </a:t>
            </a:r>
            <a:r>
              <a:rPr lang="en-US" sz="2800" dirty="0" err="1"/>
              <a:t>amestecul</a:t>
            </a:r>
            <a:r>
              <a:rPr lang="en-US" sz="2800" dirty="0"/>
              <a:t> </a:t>
            </a:r>
            <a:r>
              <a:rPr lang="en-US" sz="2800" dirty="0" err="1"/>
              <a:t>liniar</a:t>
            </a:r>
            <a:r>
              <a:rPr lang="en-US" sz="2800" dirty="0"/>
              <a:t> (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sensul</a:t>
            </a:r>
            <a:r>
              <a:rPr lang="en-US" sz="2800" dirty="0"/>
              <a:t> </a:t>
            </a:r>
            <a:r>
              <a:rPr lang="en-US" sz="2800" dirty="0" err="1"/>
              <a:t>algebrei</a:t>
            </a:r>
            <a:r>
              <a:rPr lang="en-US" sz="2800" dirty="0"/>
              <a:t> </a:t>
            </a:r>
            <a:r>
              <a:rPr lang="en-US" sz="2800" dirty="0" err="1"/>
              <a:t>modulare</a:t>
            </a:r>
            <a:r>
              <a:rPr lang="en-US" sz="2800" dirty="0"/>
              <a:t>) </a:t>
            </a:r>
            <a:r>
              <a:rPr lang="en-US" sz="2800" dirty="0" err="1"/>
              <a:t>utilizând</a:t>
            </a:r>
            <a:r>
              <a:rPr lang="en-US" sz="2800" dirty="0"/>
              <a:t> </a:t>
            </a:r>
            <a:r>
              <a:rPr lang="ro-MD" sz="2800" dirty="0"/>
              <a:t>  </a:t>
            </a:r>
            <a:r>
              <a:rPr lang="en-US" sz="2800" dirty="0"/>
              <a:t>XOR</a:t>
            </a:r>
            <a:r>
              <a:rPr lang="ro-MD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205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50" y="609600"/>
            <a:ext cx="10096500" cy="5301622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/>
              <a:t>P (P-box </a:t>
            </a:r>
            <a:r>
              <a:rPr lang="en-US" sz="2800" dirty="0" err="1"/>
              <a:t>sau</a:t>
            </a:r>
            <a:r>
              <a:rPr lang="en-US" sz="2800" dirty="0"/>
              <a:t> Permutation-box)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amestecul</a:t>
            </a:r>
            <a:r>
              <a:rPr lang="en-US" sz="2800" dirty="0"/>
              <a:t> </a:t>
            </a:r>
            <a:r>
              <a:rPr lang="en-US" sz="2800" dirty="0" err="1"/>
              <a:t>liniar</a:t>
            </a:r>
            <a:r>
              <a:rPr lang="en-US" sz="2800" dirty="0"/>
              <a:t> de </a:t>
            </a:r>
            <a:r>
              <a:rPr lang="en-US" sz="2800" dirty="0" err="1"/>
              <a:t>biţi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a </a:t>
            </a:r>
            <a:r>
              <a:rPr lang="en-US" sz="2800" dirty="0" err="1"/>
              <a:t>atinge</a:t>
            </a:r>
            <a:r>
              <a:rPr lang="en-US" sz="2800" dirty="0"/>
              <a:t> o </a:t>
            </a:r>
            <a:r>
              <a:rPr lang="en-US" sz="2800" dirty="0" err="1"/>
              <a:t>difuzie</a:t>
            </a:r>
            <a:r>
              <a:rPr lang="en-US" sz="2800" dirty="0"/>
              <a:t> </a:t>
            </a:r>
            <a:r>
              <a:rPr lang="en-US" sz="2800" dirty="0" err="1"/>
              <a:t>aproape</a:t>
            </a:r>
            <a:r>
              <a:rPr lang="en-US" sz="2800" dirty="0"/>
              <a:t> </a:t>
            </a:r>
            <a:r>
              <a:rPr lang="en-US" sz="2800" dirty="0" err="1"/>
              <a:t>perfectă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se </a:t>
            </a:r>
            <a:r>
              <a:rPr lang="en-US" sz="2800" dirty="0" err="1"/>
              <a:t>poate</a:t>
            </a:r>
            <a:r>
              <a:rPr lang="en-US" sz="2800" dirty="0"/>
              <a:t> </a:t>
            </a:r>
            <a:r>
              <a:rPr lang="en-US" sz="2800" dirty="0" err="1"/>
              <a:t>spune</a:t>
            </a:r>
            <a:r>
              <a:rPr lang="en-US" sz="2800" dirty="0"/>
              <a:t> </a:t>
            </a:r>
            <a:r>
              <a:rPr lang="en-US" sz="2800" dirty="0" err="1"/>
              <a:t>căîndeplineşte</a:t>
            </a:r>
            <a:r>
              <a:rPr lang="en-US" sz="2800" dirty="0"/>
              <a:t> </a:t>
            </a:r>
            <a:r>
              <a:rPr lang="en-US" sz="2800" dirty="0" err="1"/>
              <a:t>condiţiile</a:t>
            </a:r>
            <a:r>
              <a:rPr lang="en-US" sz="2800" dirty="0"/>
              <a:t> SAC</a:t>
            </a:r>
            <a:r>
              <a:rPr lang="ro-MD" sz="2800" dirty="0"/>
              <a:t>.</a:t>
            </a:r>
          </a:p>
          <a:p>
            <a:pPr algn="just"/>
            <a:r>
              <a:rPr lang="ro-MD" sz="2800" dirty="0"/>
              <a:t>Cutiile-S (S-box sau </a:t>
            </a:r>
            <a:r>
              <a:rPr lang="ro-MD" sz="2800" dirty="0" err="1"/>
              <a:t>Substitution</a:t>
            </a:r>
            <a:r>
              <a:rPr lang="ro-MD" sz="2800" dirty="0"/>
              <a:t>-box) au o </a:t>
            </a:r>
            <a:r>
              <a:rPr lang="ro-MD" sz="2800" dirty="0" err="1"/>
              <a:t>importanţă</a:t>
            </a:r>
            <a:r>
              <a:rPr lang="ro-MD" sz="2800" dirty="0"/>
              <a:t> fundamentală în </a:t>
            </a:r>
            <a:r>
              <a:rPr lang="ro-MD" sz="2800" dirty="0" err="1"/>
              <a:t>funcţionarea</a:t>
            </a:r>
            <a:r>
              <a:rPr lang="ro-MD" sz="2800" dirty="0"/>
              <a:t> schemei </a:t>
            </a:r>
            <a:r>
              <a:rPr lang="ro-MD" sz="2800" dirty="0" err="1"/>
              <a:t>Feistel</a:t>
            </a:r>
            <a:r>
              <a:rPr lang="ro-MD" sz="2800" dirty="0"/>
              <a:t>. Acestea sunt de obicei folosite pentru a ascunde </a:t>
            </a:r>
            <a:r>
              <a:rPr lang="ro-MD" sz="2800" dirty="0" err="1"/>
              <a:t>relaţia</a:t>
            </a:r>
            <a:r>
              <a:rPr lang="ro-MD" sz="2800" dirty="0"/>
              <a:t> dintre cheie </a:t>
            </a:r>
            <a:r>
              <a:rPr lang="ro-MD" sz="2800" dirty="0" err="1"/>
              <a:t>şi</a:t>
            </a:r>
            <a:r>
              <a:rPr lang="ro-MD" sz="2800" dirty="0"/>
              <a:t> textul cifrat.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64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723900"/>
                <a:ext cx="9752012" cy="5187322"/>
              </a:xfrm>
            </p:spPr>
            <p:txBody>
              <a:bodyPr anchor="ctr"/>
              <a:lstStyle/>
              <a:p>
                <a:pPr algn="just"/>
                <a:r>
                  <a:rPr lang="en-US" dirty="0"/>
                  <a:t> </a:t>
                </a:r>
                <a:r>
                  <a:rPr lang="en-US" sz="2800" dirty="0"/>
                  <a:t>o cutie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S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dirty="0" err="1"/>
                  <a:t>ia</a:t>
                </a:r>
                <a:r>
                  <a:rPr lang="en-US" sz="2800" dirty="0"/>
                  <a:t> un </a:t>
                </a:r>
                <a:r>
                  <a:rPr lang="en-US" sz="2800" dirty="0" err="1"/>
                  <a:t>număr</a:t>
                </a:r>
                <a:r>
                  <a:rPr lang="en-US" sz="2800" dirty="0"/>
                  <a:t>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biţi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intrare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şi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îi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transformă</a:t>
                </a:r>
                <a:r>
                  <a:rPr lang="en-US" sz="2800" dirty="0"/>
                  <a:t> </a:t>
                </a:r>
                <a:r>
                  <a:rPr lang="en-US" sz="2800" dirty="0" err="1"/>
                  <a:t>într</a:t>
                </a:r>
                <a:r>
                  <a:rPr lang="en-US" sz="2800" dirty="0"/>
                  <a:t>-un </a:t>
                </a:r>
                <a:r>
                  <a:rPr lang="en-US" sz="2800" dirty="0" err="1"/>
                  <a:t>număr</a:t>
                </a:r>
                <a:r>
                  <a:rPr lang="en-US" sz="2800" dirty="0"/>
                  <a:t>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n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biţi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ieşire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unde</a:t>
                </a:r>
                <a:r>
                  <a:rPr lang="en-US" sz="2800" dirty="0"/>
                  <a:t>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n</a:t>
                </a:r>
                <a:r>
                  <a:rPr lang="en-US" sz="2800" dirty="0"/>
                  <a:t> nu e </a:t>
                </a:r>
                <a:r>
                  <a:rPr lang="en-US" sz="2800" dirty="0" err="1"/>
                  <a:t>neapărat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egal</a:t>
                </a:r>
                <a:r>
                  <a:rPr lang="en-US" sz="2800" dirty="0"/>
                  <a:t> cu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sz="2800" dirty="0"/>
                  <a:t>. O cutie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S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2800" dirty="0" err="1"/>
                  <a:t>poate</a:t>
                </a:r>
                <a:r>
                  <a:rPr lang="en-US" sz="2800" dirty="0"/>
                  <a:t> fi </a:t>
                </a:r>
                <a:r>
                  <a:rPr lang="en-US" sz="2800" dirty="0" err="1"/>
                  <a:t>implementată</a:t>
                </a:r>
                <a:r>
                  <a:rPr lang="en-US" sz="2800" dirty="0"/>
                  <a:t> ca un </a:t>
                </a:r>
                <a:r>
                  <a:rPr lang="en-US" sz="2800" dirty="0" err="1"/>
                  <a:t>tabel</a:t>
                </a:r>
                <a:r>
                  <a:rPr lang="en-US" sz="2800" dirty="0"/>
                  <a:t>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800" b="1" i="1" dirty="0">
                            <a:solidFill>
                              <a:srgbClr val="FF0000"/>
                            </a:solidFill>
                          </a:rPr>
                          <m:t>m</m:t>
                        </m:r>
                      </m:sup>
                    </m:sSup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cuvinte</a:t>
                </a:r>
                <a:r>
                  <a:rPr lang="en-US" sz="2800" dirty="0"/>
                  <a:t> de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biţi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fiecare</a:t>
                </a:r>
                <a:r>
                  <a:rPr lang="en-US" sz="2800" dirty="0"/>
                  <a:t>. </a:t>
                </a:r>
                <a:r>
                  <a:rPr lang="en-US" sz="2800" dirty="0" err="1"/>
                  <a:t>În</a:t>
                </a:r>
                <a:r>
                  <a:rPr lang="en-US" sz="2800" dirty="0"/>
                  <a:t> mod normal sunt </a:t>
                </a:r>
                <a:r>
                  <a:rPr lang="en-US" sz="2800" dirty="0" err="1"/>
                  <a:t>utilizate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tabele</a:t>
                </a:r>
                <a:r>
                  <a:rPr lang="en-US" sz="2800" dirty="0"/>
                  <a:t> fixe, la </a:t>
                </a:r>
                <a:r>
                  <a:rPr lang="en-US" sz="2800" dirty="0" err="1"/>
                  <a:t>fel</a:t>
                </a:r>
                <a:r>
                  <a:rPr lang="en-US" sz="2800" dirty="0"/>
                  <a:t> ca </a:t>
                </a:r>
                <a:r>
                  <a:rPr lang="en-US" sz="2800" dirty="0" err="1"/>
                  <a:t>în</a:t>
                </a:r>
                <a:r>
                  <a:rPr lang="en-US" sz="2800" dirty="0"/>
                  <a:t> 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Data Encryption Standard </a:t>
                </a:r>
                <a:r>
                  <a:rPr lang="en-US" sz="2800" dirty="0"/>
                  <a:t>(DES), </a:t>
                </a:r>
                <a:r>
                  <a:rPr lang="en-US" sz="2800" dirty="0" err="1"/>
                  <a:t>dar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în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unele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cifruri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tabelelesunt</a:t>
                </a:r>
                <a:r>
                  <a:rPr lang="en-US" sz="2800" dirty="0"/>
                  <a:t> generate dynamic din </a:t>
                </a:r>
                <a:r>
                  <a:rPr lang="en-US" sz="2800" dirty="0" err="1"/>
                  <a:t>cheie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723900"/>
                <a:ext cx="9752012" cy="5187322"/>
              </a:xfrm>
              <a:blipFill>
                <a:blip r:embed="rId2"/>
                <a:stretch>
                  <a:fillRect l="-438" r="-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439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687" y="2086428"/>
            <a:ext cx="10783053" cy="268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21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40189"/>
            <a:ext cx="9618662" cy="3777622"/>
          </a:xfrm>
        </p:spPr>
        <p:txBody>
          <a:bodyPr anchor="ctr"/>
          <a:lstStyle/>
          <a:p>
            <a:pPr algn="just"/>
            <a:r>
              <a:rPr lang="en-US" sz="2800" b="1" i="1" dirty="0" err="1"/>
              <a:t>Cutiile</a:t>
            </a:r>
            <a:r>
              <a:rPr lang="en-US" sz="2800" b="1" i="1" dirty="0"/>
              <a:t> de </a:t>
            </a:r>
            <a:r>
              <a:rPr lang="en-US" sz="2800" b="1" i="1" dirty="0" err="1"/>
              <a:t>permutare</a:t>
            </a:r>
            <a:r>
              <a:rPr lang="en-US" sz="2800" b="1" i="1" dirty="0"/>
              <a:t> </a:t>
            </a:r>
            <a:r>
              <a:rPr lang="en-US" sz="2800" dirty="0" err="1"/>
              <a:t>reprezintă</a:t>
            </a:r>
            <a:r>
              <a:rPr lang="en-US" sz="2800" dirty="0"/>
              <a:t> o </a:t>
            </a:r>
            <a:r>
              <a:rPr lang="en-US" sz="2800" dirty="0" err="1"/>
              <a:t>metodă</a:t>
            </a:r>
            <a:r>
              <a:rPr lang="en-US" sz="2800" dirty="0"/>
              <a:t> de </a:t>
            </a:r>
            <a:r>
              <a:rPr lang="en-US" sz="2800" dirty="0" err="1"/>
              <a:t>amestecare</a:t>
            </a:r>
            <a:r>
              <a:rPr lang="en-US" sz="2800" dirty="0"/>
              <a:t> a </a:t>
            </a:r>
            <a:r>
              <a:rPr lang="en-US" sz="2800" dirty="0" err="1"/>
              <a:t>biţilor</a:t>
            </a:r>
            <a:r>
              <a:rPr lang="en-US" sz="2800" dirty="0"/>
              <a:t>, </a:t>
            </a:r>
            <a:r>
              <a:rPr lang="en-US" sz="2800" dirty="0" err="1"/>
              <a:t>utilizată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a </a:t>
            </a:r>
            <a:r>
              <a:rPr lang="en-US" sz="2800" dirty="0" err="1"/>
              <a:t>permuta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transpune</a:t>
            </a:r>
            <a:r>
              <a:rPr lang="en-US" sz="2800" dirty="0"/>
              <a:t> </a:t>
            </a:r>
            <a:r>
              <a:rPr lang="en-US" sz="2800" dirty="0" err="1"/>
              <a:t>biţii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intrările</a:t>
            </a:r>
            <a:r>
              <a:rPr lang="en-US" sz="2800" dirty="0"/>
              <a:t> </a:t>
            </a:r>
            <a:r>
              <a:rPr lang="en-US" sz="2800" dirty="0" err="1"/>
              <a:t>cutiilor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S</a:t>
            </a:r>
            <a:r>
              <a:rPr lang="en-US" sz="2800" dirty="0"/>
              <a:t>, </a:t>
            </a:r>
            <a:r>
              <a:rPr lang="en-US" sz="2800" dirty="0" err="1"/>
              <a:t>menţinând</a:t>
            </a:r>
            <a:r>
              <a:rPr lang="en-US" sz="2800" dirty="0"/>
              <a:t> </a:t>
            </a:r>
            <a:r>
              <a:rPr lang="en-US" sz="2800" dirty="0" err="1"/>
              <a:t>difuzia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timpul</a:t>
            </a:r>
            <a:r>
              <a:rPr lang="en-US" sz="2800" dirty="0"/>
              <a:t> </a:t>
            </a:r>
            <a:r>
              <a:rPr lang="en-US" sz="2800" dirty="0" err="1"/>
              <a:t>transpunerii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4680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151" y="624110"/>
            <a:ext cx="9923462" cy="1280890"/>
          </a:xfrm>
        </p:spPr>
        <p:txBody>
          <a:bodyPr/>
          <a:lstStyle/>
          <a:p>
            <a:r>
              <a:rPr lang="en-US" dirty="0" err="1"/>
              <a:t>Modul</a:t>
            </a:r>
            <a:r>
              <a:rPr lang="en-US" dirty="0"/>
              <a:t> de </a:t>
            </a:r>
            <a:r>
              <a:rPr lang="en-US" dirty="0" err="1"/>
              <a:t>operare</a:t>
            </a:r>
            <a:r>
              <a:rPr lang="en-US" dirty="0"/>
              <a:t> al </a:t>
            </a:r>
            <a:r>
              <a:rPr lang="en-US" dirty="0" err="1"/>
              <a:t>cifrului</a:t>
            </a:r>
            <a:r>
              <a:rPr lang="en-US" dirty="0"/>
              <a:t> </a:t>
            </a:r>
            <a:r>
              <a:rPr lang="en-US" dirty="0" err="1"/>
              <a:t>Feistel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următorul</a:t>
            </a:r>
            <a:r>
              <a:rPr lang="en-US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81150" y="2114550"/>
                <a:ext cx="10210799" cy="3777622"/>
              </a:xfrm>
            </p:spPr>
            <p:txBody>
              <a:bodyPr>
                <a:normAutofit/>
              </a:bodyPr>
              <a:lstStyle/>
              <a:p>
                <a:r>
                  <a:rPr lang="ro-MD" sz="2800" dirty="0"/>
                  <a:t>1. </a:t>
                </a:r>
                <a:r>
                  <a:rPr lang="en-US" sz="2800" dirty="0" err="1"/>
                  <a:t>Împarte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textul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clar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în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doua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blocuri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egale</a:t>
                </a:r>
                <a:r>
                  <a:rPr lang="en-US" sz="280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) </a:t>
                </a:r>
                <a:endParaRPr lang="ro-MD" sz="2800" dirty="0"/>
              </a:p>
              <a:p>
                <a:r>
                  <a:rPr lang="en-US" sz="2800" dirty="0"/>
                  <a:t>2. </a:t>
                </a:r>
                <a:r>
                  <a:rPr lang="en-US" sz="2800" dirty="0" err="1"/>
                  <a:t>Pentru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fiecare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rundă</a:t>
                </a:r>
                <a:r>
                  <a:rPr lang="en-US" sz="2800" dirty="0"/>
                  <a:t> </a:t>
                </a:r>
                <a:r>
                  <a:rPr lang="en-US" sz="2800" b="1" i="1" dirty="0" err="1">
                    <a:solidFill>
                      <a:srgbClr val="FF0000"/>
                    </a:solidFill>
                  </a:rPr>
                  <a:t>i</a:t>
                </a:r>
                <a:r>
                  <a:rPr lang="en-US" sz="2800" b="1" i="1" dirty="0">
                    <a:solidFill>
                      <a:srgbClr val="FF0000"/>
                    </a:solidFill>
                  </a:rPr>
                  <a:t>=1,2,...,n, </a:t>
                </a:r>
                <a:r>
                  <a:rPr lang="en-US" sz="2800" dirty="0" err="1"/>
                  <a:t>calculează</a:t>
                </a:r>
                <a:r>
                  <a:rPr lang="en-US" sz="2800" dirty="0"/>
                  <a:t>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dirty="0"/>
                  <a:t> +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−1,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)</a:t>
                </a:r>
              </a:p>
              <a:p>
                <a:pPr marL="0" indent="0" algn="just">
                  <a:buNone/>
                </a:pPr>
                <a:r>
                  <a:rPr lang="en-US" sz="2800" dirty="0" err="1"/>
                  <a:t>unde</a:t>
                </a:r>
                <a:r>
                  <a:rPr lang="en-US" sz="2800" dirty="0"/>
                  <a:t> f </a:t>
                </a:r>
                <a:r>
                  <a:rPr lang="en-US" sz="2800" dirty="0" err="1"/>
                  <a:t>este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funcţia</a:t>
                </a:r>
                <a:r>
                  <a:rPr lang="en-US" sz="2800" dirty="0"/>
                  <a:t>, de </a:t>
                </a:r>
                <a:r>
                  <a:rPr lang="en-US" sz="2800" dirty="0" err="1"/>
                  <a:t>obicei</a:t>
                </a:r>
                <a:r>
                  <a:rPr lang="en-US" sz="2800" dirty="0"/>
                  <a:t> tot XOR, </a:t>
                </a:r>
                <a:r>
                  <a:rPr lang="en-US" sz="2800" dirty="0" err="1"/>
                  <a:t>şi</a:t>
                </a:r>
                <a:r>
                  <a:rPr lang="en-US" sz="2800" dirty="0"/>
                  <a:t> Ki  </a:t>
                </a:r>
                <a:r>
                  <a:rPr lang="en-US" sz="2800" dirty="0" err="1"/>
                  <a:t>este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subcheia</a:t>
                </a:r>
                <a:r>
                  <a:rPr lang="en-US" sz="2800" dirty="0"/>
                  <a:t>. </a:t>
                </a:r>
              </a:p>
              <a:p>
                <a:pPr marL="0" indent="0" algn="ctr">
                  <a:buNone/>
                </a:pPr>
                <a:r>
                  <a:rPr lang="en-US" sz="2800" dirty="0" err="1"/>
                  <a:t>Atunci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textul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cifrat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va</a:t>
                </a:r>
                <a:r>
                  <a:rPr lang="en-US" sz="2800" dirty="0"/>
                  <a:t> fi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81150" y="2114550"/>
                <a:ext cx="10210799" cy="3777622"/>
              </a:xfrm>
              <a:blipFill>
                <a:blip r:embed="rId3"/>
                <a:stretch>
                  <a:fillRect l="-1194" t="-1774" r="-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0111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19250" y="304800"/>
                <a:ext cx="10287000" cy="5606422"/>
              </a:xfrm>
            </p:spPr>
            <p:txBody>
              <a:bodyPr anchor="ctr">
                <a:normAutofit/>
              </a:bodyPr>
              <a:lstStyle/>
              <a:p>
                <a:r>
                  <a:rPr lang="ro-MD" sz="2800" dirty="0"/>
                  <a:t>3</a:t>
                </a:r>
                <a:r>
                  <a:rPr lang="ro-MD" dirty="0"/>
                  <a:t>.</a:t>
                </a:r>
                <a:r>
                  <a:rPr lang="en-US" dirty="0"/>
                  <a:t> </a:t>
                </a:r>
                <a:r>
                  <a:rPr lang="en-US" sz="2800" dirty="0" err="1"/>
                  <a:t>Repetarea</a:t>
                </a:r>
                <a:r>
                  <a:rPr lang="en-US" sz="2800" dirty="0"/>
                  <a:t>. </a:t>
                </a:r>
                <a:r>
                  <a:rPr lang="en-US" sz="2800" dirty="0" err="1"/>
                  <a:t>Indiferent</a:t>
                </a:r>
                <a:r>
                  <a:rPr lang="en-US" sz="2800" dirty="0"/>
                  <a:t> de </a:t>
                </a:r>
                <a:r>
                  <a:rPr lang="en-US" sz="2800" dirty="0" err="1"/>
                  <a:t>natura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funcţiei</a:t>
                </a:r>
                <a:r>
                  <a:rPr lang="en-US" sz="2800" dirty="0"/>
                  <a:t> 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f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decifrarea</a:t>
                </a:r>
                <a:r>
                  <a:rPr lang="en-US" sz="2800" dirty="0"/>
                  <a:t> se face </a:t>
                </a:r>
                <a:r>
                  <a:rPr lang="en-US" sz="2800" dirty="0" err="1"/>
                  <a:t>prin</a:t>
                </a:r>
                <a:r>
                  <a:rPr lang="en-US" sz="2800" dirty="0"/>
                  <a:t>:</a:t>
                </a:r>
                <a:endParaRPr lang="ro-MD" sz="28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endParaRPr lang="ro-MD" sz="28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+f(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)</a:t>
                </a:r>
              </a:p>
              <a:p>
                <a:pPr marL="0" indent="0">
                  <a:buNone/>
                </a:pPr>
                <a:endParaRPr lang="ro-MD" sz="2800" dirty="0"/>
              </a:p>
              <a:p>
                <a:pPr algn="just"/>
                <a:r>
                  <a:rPr lang="en-US" sz="2800" dirty="0"/>
                  <a:t>Un </a:t>
                </a:r>
                <a:r>
                  <a:rPr lang="en-US" sz="2800" dirty="0" err="1"/>
                  <a:t>avantaj</a:t>
                </a:r>
                <a:r>
                  <a:rPr lang="en-US" sz="2800" dirty="0"/>
                  <a:t> al </a:t>
                </a:r>
                <a:r>
                  <a:rPr lang="en-US" sz="2800" dirty="0" err="1"/>
                  <a:t>acestui</a:t>
                </a:r>
                <a:r>
                  <a:rPr lang="en-US" sz="2800" dirty="0"/>
                  <a:t> model </a:t>
                </a:r>
                <a:r>
                  <a:rPr lang="en-US" sz="2800" dirty="0" err="1"/>
                  <a:t>este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că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funcţia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utilizată</a:t>
                </a:r>
                <a:r>
                  <a:rPr lang="en-US" sz="2800" dirty="0"/>
                  <a:t> nu </a:t>
                </a:r>
                <a:r>
                  <a:rPr lang="en-US" sz="2800" dirty="0" err="1"/>
                  <a:t>trebuie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neapărat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să</a:t>
                </a:r>
                <a:r>
                  <a:rPr lang="en-US" sz="2800" dirty="0"/>
                  <a:t> fie </a:t>
                </a:r>
                <a:r>
                  <a:rPr lang="en-US" sz="2800" dirty="0" err="1"/>
                  <a:t>inversabilă</a:t>
                </a:r>
                <a:r>
                  <a:rPr lang="en-US" sz="2800" dirty="0"/>
                  <a:t> </a:t>
                </a:r>
                <a:r>
                  <a:rPr lang="en-US" sz="2800" dirty="0" err="1"/>
                  <a:t>şi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poate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să</a:t>
                </a:r>
                <a:r>
                  <a:rPr lang="en-US" sz="2800" dirty="0"/>
                  <a:t> fie </a:t>
                </a:r>
                <a:r>
                  <a:rPr lang="en-US" sz="2800" dirty="0" err="1"/>
                  <a:t>foarte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complexă</a:t>
                </a:r>
                <a:r>
                  <a:rPr lang="en-US" sz="2800" dirty="0"/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19250" y="304800"/>
                <a:ext cx="10287000" cy="5606422"/>
              </a:xfrm>
              <a:blipFill>
                <a:blip r:embed="rId3"/>
                <a:stretch>
                  <a:fillRect l="-1126" r="-1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263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740" y="228600"/>
            <a:ext cx="55678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22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504C-9728-40EC-A2D6-9E9141A40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150" y="685800"/>
            <a:ext cx="9923462" cy="5225422"/>
          </a:xfrm>
        </p:spPr>
        <p:txBody>
          <a:bodyPr anchor="ctr"/>
          <a:lstStyle/>
          <a:p>
            <a:r>
              <a:rPr lang="en-US" sz="2800" dirty="0"/>
              <a:t>Feistel </a:t>
            </a:r>
            <a:r>
              <a:rPr lang="en-US" sz="2800" dirty="0" err="1"/>
              <a:t>debalansat</a:t>
            </a:r>
            <a:r>
              <a:rPr lang="en-US" sz="2800" dirty="0"/>
              <a:t>, care </a:t>
            </a:r>
            <a:r>
              <a:rPr lang="en-US" sz="2800" dirty="0" err="1"/>
              <a:t>utilizează</a:t>
            </a:r>
            <a:r>
              <a:rPr lang="en-US" sz="2800" dirty="0"/>
              <a:t> o </a:t>
            </a:r>
            <a:r>
              <a:rPr lang="en-US" sz="2800" dirty="0" err="1"/>
              <a:t>structură</a:t>
            </a:r>
            <a:r>
              <a:rPr lang="en-US" sz="2800" dirty="0"/>
              <a:t> </a:t>
            </a:r>
            <a:r>
              <a:rPr lang="en-US" sz="2800" dirty="0" err="1"/>
              <a:t>modificată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care L</a:t>
            </a:r>
            <a:r>
              <a:rPr lang="en-US" sz="2000" dirty="0"/>
              <a:t>0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R</a:t>
            </a:r>
            <a:r>
              <a:rPr lang="en-US" sz="2000" dirty="0"/>
              <a:t>0</a:t>
            </a:r>
            <a:r>
              <a:rPr lang="en-US" sz="2800" dirty="0"/>
              <a:t> nu sunt </a:t>
            </a:r>
            <a:r>
              <a:rPr lang="en-US" sz="2800" dirty="0" err="1"/>
              <a:t>egale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lungime</a:t>
            </a:r>
            <a:r>
              <a:rPr lang="en-US" sz="2800" dirty="0"/>
              <a:t>. Un </a:t>
            </a:r>
            <a:r>
              <a:rPr lang="en-US" sz="2800" dirty="0" err="1"/>
              <a:t>exemplu</a:t>
            </a:r>
            <a:r>
              <a:rPr lang="en-US" sz="2800" dirty="0"/>
              <a:t> de </a:t>
            </a:r>
            <a:r>
              <a:rPr lang="en-US" sz="2800" dirty="0" err="1"/>
              <a:t>asemenea</a:t>
            </a:r>
            <a:r>
              <a:rPr lang="en-US" sz="2800" dirty="0"/>
              <a:t> </a:t>
            </a:r>
            <a:r>
              <a:rPr lang="en-US" sz="2800" dirty="0" err="1"/>
              <a:t>cifru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Skipjack. </a:t>
            </a:r>
          </a:p>
        </p:txBody>
      </p:sp>
    </p:spTree>
    <p:extLst>
      <p:ext uri="{BB962C8B-B14F-4D97-AF65-F5344CB8AC3E}">
        <p14:creationId xmlns:p14="http://schemas.microsoft.com/office/powerpoint/2010/main" val="179922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504081"/>
              </p:ext>
            </p:extLst>
          </p:nvPr>
        </p:nvGraphicFramePr>
        <p:xfrm>
          <a:off x="1597025" y="695325"/>
          <a:ext cx="9907588" cy="5216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171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807" y="545690"/>
            <a:ext cx="9737805" cy="5365532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Obiectivul</a:t>
            </a:r>
            <a:r>
              <a:rPr lang="en-US" sz="2800" dirty="0"/>
              <a:t> </a:t>
            </a:r>
            <a:r>
              <a:rPr lang="en-US" sz="2800" dirty="0" err="1"/>
              <a:t>criptografic</a:t>
            </a:r>
            <a:r>
              <a:rPr lang="en-US" sz="2800" dirty="0"/>
              <a:t> din </a:t>
            </a:r>
            <a:r>
              <a:rPr lang="en-US" sz="2800" dirty="0" err="1"/>
              <a:t>actuala</a:t>
            </a:r>
            <a:r>
              <a:rPr lang="en-US" sz="2800" dirty="0"/>
              <a:t> </a:t>
            </a:r>
            <a:r>
              <a:rPr lang="en-US" sz="2800" dirty="0" err="1"/>
              <a:t>perioadă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de a </a:t>
            </a:r>
            <a:r>
              <a:rPr lang="en-US" sz="2800" dirty="0" err="1"/>
              <a:t>concepe</a:t>
            </a:r>
            <a:r>
              <a:rPr lang="en-US" sz="2800" dirty="0"/>
              <a:t> </a:t>
            </a:r>
            <a:r>
              <a:rPr lang="en-US" sz="2800" dirty="0" err="1"/>
              <a:t>algoritmi</a:t>
            </a:r>
            <a:r>
              <a:rPr lang="en-US" sz="2800" dirty="0"/>
              <a:t> de </a:t>
            </a:r>
            <a:r>
              <a:rPr lang="en-US" sz="2800" dirty="0" err="1"/>
              <a:t>criptare</a:t>
            </a:r>
            <a:r>
              <a:rPr lang="en-US" sz="2800" dirty="0"/>
              <a:t> </a:t>
            </a:r>
            <a:r>
              <a:rPr lang="en-US" sz="2800" dirty="0" err="1"/>
              <a:t>atât</a:t>
            </a:r>
            <a:r>
              <a:rPr lang="en-US" sz="2800" dirty="0"/>
              <a:t> de </a:t>
            </a:r>
            <a:r>
              <a:rPr lang="en-US" sz="2800" dirty="0" err="1"/>
              <a:t>complecşi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de </a:t>
            </a:r>
            <a:r>
              <a:rPr lang="en-US" sz="2800" dirty="0" err="1"/>
              <a:t>ireversibili</a:t>
            </a:r>
            <a:r>
              <a:rPr lang="en-US" sz="2800" dirty="0"/>
              <a:t> </a:t>
            </a:r>
            <a:r>
              <a:rPr lang="en-US" sz="2800" dirty="0" err="1"/>
              <a:t>încât</a:t>
            </a:r>
            <a:r>
              <a:rPr lang="en-US" sz="2800" dirty="0"/>
              <a:t> </a:t>
            </a:r>
            <a:r>
              <a:rPr lang="en-US" sz="2800" dirty="0" err="1"/>
              <a:t>atacatorul</a:t>
            </a:r>
            <a:r>
              <a:rPr lang="en-US" sz="2800" dirty="0"/>
              <a:t> (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criptanalistul</a:t>
            </a:r>
            <a:r>
              <a:rPr lang="en-US" sz="2800" dirty="0"/>
              <a:t>), </a:t>
            </a:r>
            <a:r>
              <a:rPr lang="en-US" sz="2800" dirty="0" err="1"/>
              <a:t>chiar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situaţia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care are la </a:t>
            </a:r>
            <a:r>
              <a:rPr lang="en-US" sz="2800" dirty="0" err="1"/>
              <a:t>dispoziţie</a:t>
            </a:r>
            <a:r>
              <a:rPr lang="en-US" sz="2800" dirty="0"/>
              <a:t> </a:t>
            </a:r>
            <a:r>
              <a:rPr lang="en-US" sz="2800" dirty="0" err="1"/>
              <a:t>cantităţi</a:t>
            </a:r>
            <a:r>
              <a:rPr lang="en-US" sz="2800" dirty="0"/>
              <a:t> </a:t>
            </a:r>
            <a:r>
              <a:rPr lang="en-US" sz="2800" dirty="0" err="1"/>
              <a:t>mari</a:t>
            </a:r>
            <a:r>
              <a:rPr lang="en-US" sz="2800" dirty="0"/>
              <a:t> de text </a:t>
            </a:r>
            <a:r>
              <a:rPr lang="en-US" sz="2800" dirty="0" err="1"/>
              <a:t>criptat</a:t>
            </a:r>
            <a:r>
              <a:rPr lang="en-US" sz="2800" dirty="0"/>
              <a:t> la </a:t>
            </a:r>
            <a:r>
              <a:rPr lang="en-US" sz="2800" dirty="0" err="1"/>
              <a:t>alegerea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, </a:t>
            </a:r>
            <a:r>
              <a:rPr lang="en-US" sz="2800" dirty="0" err="1"/>
              <a:t>să</a:t>
            </a:r>
            <a:r>
              <a:rPr lang="en-US" sz="2800" dirty="0"/>
              <a:t> nu </a:t>
            </a:r>
            <a:r>
              <a:rPr lang="en-US" sz="2800" dirty="0" err="1"/>
              <a:t>poată</a:t>
            </a:r>
            <a:r>
              <a:rPr lang="en-US" sz="2800" dirty="0"/>
              <a:t> face </a:t>
            </a:r>
            <a:r>
              <a:rPr lang="en-US" sz="2800" dirty="0" err="1"/>
              <a:t>nimic</a:t>
            </a:r>
            <a:r>
              <a:rPr lang="en-US" sz="2800" dirty="0"/>
              <a:t> </a:t>
            </a:r>
            <a:r>
              <a:rPr lang="en-US" sz="2800" dirty="0" err="1"/>
              <a:t>fără</a:t>
            </a:r>
            <a:r>
              <a:rPr lang="en-US" sz="2800" dirty="0"/>
              <a:t> </a:t>
            </a:r>
            <a:r>
              <a:rPr lang="en-US" sz="2800" dirty="0" err="1"/>
              <a:t>cheia</a:t>
            </a:r>
            <a:r>
              <a:rPr lang="en-US" sz="2800" dirty="0"/>
              <a:t> </a:t>
            </a:r>
            <a:r>
              <a:rPr lang="en-US" sz="2800" dirty="0" err="1"/>
              <a:t>secretă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651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лилиния 10"/>
          <p:cNvSpPr/>
          <p:nvPr/>
        </p:nvSpPr>
        <p:spPr>
          <a:xfrm rot="8495290">
            <a:off x="6087830" y="3763909"/>
            <a:ext cx="2551876" cy="733345"/>
          </a:xfrm>
          <a:custGeom>
            <a:avLst/>
            <a:gdLst>
              <a:gd name="connsiteX0" fmla="*/ 0 w 2551876"/>
              <a:gd name="connsiteY0" fmla="*/ 146669 h 733345"/>
              <a:gd name="connsiteX1" fmla="*/ 2185204 w 2551876"/>
              <a:gd name="connsiteY1" fmla="*/ 146669 h 733345"/>
              <a:gd name="connsiteX2" fmla="*/ 2185204 w 2551876"/>
              <a:gd name="connsiteY2" fmla="*/ 0 h 733345"/>
              <a:gd name="connsiteX3" fmla="*/ 2551876 w 2551876"/>
              <a:gd name="connsiteY3" fmla="*/ 366673 h 733345"/>
              <a:gd name="connsiteX4" fmla="*/ 2185204 w 2551876"/>
              <a:gd name="connsiteY4" fmla="*/ 733345 h 733345"/>
              <a:gd name="connsiteX5" fmla="*/ 2185204 w 2551876"/>
              <a:gd name="connsiteY5" fmla="*/ 586676 h 733345"/>
              <a:gd name="connsiteX6" fmla="*/ 0 w 2551876"/>
              <a:gd name="connsiteY6" fmla="*/ 586676 h 733345"/>
              <a:gd name="connsiteX7" fmla="*/ 0 w 2551876"/>
              <a:gd name="connsiteY7" fmla="*/ 146669 h 733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51876" h="733345">
                <a:moveTo>
                  <a:pt x="0" y="146669"/>
                </a:moveTo>
                <a:lnTo>
                  <a:pt x="2185204" y="146669"/>
                </a:lnTo>
                <a:lnTo>
                  <a:pt x="2185204" y="0"/>
                </a:lnTo>
                <a:lnTo>
                  <a:pt x="2551876" y="366673"/>
                </a:lnTo>
                <a:lnTo>
                  <a:pt x="2185204" y="733345"/>
                </a:lnTo>
                <a:lnTo>
                  <a:pt x="2185204" y="586676"/>
                </a:lnTo>
                <a:lnTo>
                  <a:pt x="0" y="586676"/>
                </a:lnTo>
                <a:lnTo>
                  <a:pt x="0" y="14666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146667" rIns="220003" bIns="146670" numCol="1" spcCol="1270" anchor="ctr" anchorCtr="0">
            <a:noAutofit/>
          </a:bodyPr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3100" kern="1200"/>
          </a:p>
        </p:txBody>
      </p:sp>
      <p:grpSp>
        <p:nvGrpSpPr>
          <p:cNvPr id="5" name="Группа 4"/>
          <p:cNvGrpSpPr/>
          <p:nvPr/>
        </p:nvGrpSpPr>
        <p:grpSpPr>
          <a:xfrm>
            <a:off x="1597219" y="438535"/>
            <a:ext cx="9907199" cy="5406253"/>
            <a:chOff x="1597219" y="438535"/>
            <a:chExt cx="9907199" cy="5406253"/>
          </a:xfrm>
        </p:grpSpPr>
        <p:sp>
          <p:nvSpPr>
            <p:cNvPr id="6" name="Полилиния 5"/>
            <p:cNvSpPr/>
            <p:nvPr/>
          </p:nvSpPr>
          <p:spPr>
            <a:xfrm>
              <a:off x="1597219" y="438535"/>
              <a:ext cx="4781667" cy="1971358"/>
            </a:xfrm>
            <a:custGeom>
              <a:avLst/>
              <a:gdLst>
                <a:gd name="connsiteX0" fmla="*/ 0 w 4781667"/>
                <a:gd name="connsiteY0" fmla="*/ 985679 h 1971358"/>
                <a:gd name="connsiteX1" fmla="*/ 2390834 w 4781667"/>
                <a:gd name="connsiteY1" fmla="*/ 0 h 1971358"/>
                <a:gd name="connsiteX2" fmla="*/ 4781668 w 4781667"/>
                <a:gd name="connsiteY2" fmla="*/ 985679 h 1971358"/>
                <a:gd name="connsiteX3" fmla="*/ 2390834 w 4781667"/>
                <a:gd name="connsiteY3" fmla="*/ 1971358 h 1971358"/>
                <a:gd name="connsiteX4" fmla="*/ 0 w 4781667"/>
                <a:gd name="connsiteY4" fmla="*/ 985679 h 197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1667" h="1971358">
                  <a:moveTo>
                    <a:pt x="0" y="985679"/>
                  </a:moveTo>
                  <a:cubicBezTo>
                    <a:pt x="0" y="441304"/>
                    <a:pt x="1070413" y="0"/>
                    <a:pt x="2390834" y="0"/>
                  </a:cubicBezTo>
                  <a:cubicBezTo>
                    <a:pt x="3711255" y="0"/>
                    <a:pt x="4781668" y="441304"/>
                    <a:pt x="4781668" y="985679"/>
                  </a:cubicBezTo>
                  <a:cubicBezTo>
                    <a:pt x="4781668" y="1530054"/>
                    <a:pt x="3711255" y="1971358"/>
                    <a:pt x="2390834" y="1971358"/>
                  </a:cubicBezTo>
                  <a:cubicBezTo>
                    <a:pt x="1070413" y="1971358"/>
                    <a:pt x="0" y="1530054"/>
                    <a:pt x="0" y="98567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6139" tIns="344579" rIns="756139" bIns="344579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b="1" kern="1200" dirty="0" err="1"/>
                <a:t>Cifruri</a:t>
              </a:r>
              <a:r>
                <a:rPr lang="en-US" sz="4400" b="1" kern="1200" dirty="0"/>
                <a:t> bloc</a:t>
              </a:r>
              <a:endParaRPr lang="ru-RU" sz="4400" b="1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679818" y="4350006"/>
              <a:ext cx="1143387" cy="1143387"/>
            </a:xfrm>
            <a:custGeom>
              <a:avLst/>
              <a:gdLst>
                <a:gd name="connsiteX0" fmla="*/ 151556 w 1143387"/>
                <a:gd name="connsiteY0" fmla="*/ 437231 h 1143387"/>
                <a:gd name="connsiteX1" fmla="*/ 437231 w 1143387"/>
                <a:gd name="connsiteY1" fmla="*/ 437231 h 1143387"/>
                <a:gd name="connsiteX2" fmla="*/ 437231 w 1143387"/>
                <a:gd name="connsiteY2" fmla="*/ 151556 h 1143387"/>
                <a:gd name="connsiteX3" fmla="*/ 706156 w 1143387"/>
                <a:gd name="connsiteY3" fmla="*/ 151556 h 1143387"/>
                <a:gd name="connsiteX4" fmla="*/ 706156 w 1143387"/>
                <a:gd name="connsiteY4" fmla="*/ 437231 h 1143387"/>
                <a:gd name="connsiteX5" fmla="*/ 991831 w 1143387"/>
                <a:gd name="connsiteY5" fmla="*/ 437231 h 1143387"/>
                <a:gd name="connsiteX6" fmla="*/ 991831 w 1143387"/>
                <a:gd name="connsiteY6" fmla="*/ 706156 h 1143387"/>
                <a:gd name="connsiteX7" fmla="*/ 706156 w 1143387"/>
                <a:gd name="connsiteY7" fmla="*/ 706156 h 1143387"/>
                <a:gd name="connsiteX8" fmla="*/ 706156 w 1143387"/>
                <a:gd name="connsiteY8" fmla="*/ 991831 h 1143387"/>
                <a:gd name="connsiteX9" fmla="*/ 437231 w 1143387"/>
                <a:gd name="connsiteY9" fmla="*/ 991831 h 1143387"/>
                <a:gd name="connsiteX10" fmla="*/ 437231 w 1143387"/>
                <a:gd name="connsiteY10" fmla="*/ 706156 h 1143387"/>
                <a:gd name="connsiteX11" fmla="*/ 151556 w 1143387"/>
                <a:gd name="connsiteY11" fmla="*/ 706156 h 1143387"/>
                <a:gd name="connsiteX12" fmla="*/ 151556 w 1143387"/>
                <a:gd name="connsiteY12" fmla="*/ 437231 h 1143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43387" h="1143387">
                  <a:moveTo>
                    <a:pt x="151556" y="437231"/>
                  </a:moveTo>
                  <a:lnTo>
                    <a:pt x="437231" y="437231"/>
                  </a:lnTo>
                  <a:lnTo>
                    <a:pt x="437231" y="151556"/>
                  </a:lnTo>
                  <a:lnTo>
                    <a:pt x="706156" y="151556"/>
                  </a:lnTo>
                  <a:lnTo>
                    <a:pt x="706156" y="437231"/>
                  </a:lnTo>
                  <a:lnTo>
                    <a:pt x="991831" y="437231"/>
                  </a:lnTo>
                  <a:lnTo>
                    <a:pt x="991831" y="706156"/>
                  </a:lnTo>
                  <a:lnTo>
                    <a:pt x="706156" y="706156"/>
                  </a:lnTo>
                  <a:lnTo>
                    <a:pt x="706156" y="991831"/>
                  </a:lnTo>
                  <a:lnTo>
                    <a:pt x="437231" y="991831"/>
                  </a:lnTo>
                  <a:lnTo>
                    <a:pt x="437231" y="706156"/>
                  </a:lnTo>
                  <a:lnTo>
                    <a:pt x="151556" y="706156"/>
                  </a:lnTo>
                  <a:lnTo>
                    <a:pt x="151556" y="43723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556" tIns="437231" rIns="151556" bIns="437231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9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597219" y="3873430"/>
              <a:ext cx="4781667" cy="1971358"/>
            </a:xfrm>
            <a:custGeom>
              <a:avLst/>
              <a:gdLst>
                <a:gd name="connsiteX0" fmla="*/ 0 w 4781667"/>
                <a:gd name="connsiteY0" fmla="*/ 985679 h 1971358"/>
                <a:gd name="connsiteX1" fmla="*/ 2390834 w 4781667"/>
                <a:gd name="connsiteY1" fmla="*/ 0 h 1971358"/>
                <a:gd name="connsiteX2" fmla="*/ 4781668 w 4781667"/>
                <a:gd name="connsiteY2" fmla="*/ 985679 h 1971358"/>
                <a:gd name="connsiteX3" fmla="*/ 2390834 w 4781667"/>
                <a:gd name="connsiteY3" fmla="*/ 1971358 h 1971358"/>
                <a:gd name="connsiteX4" fmla="*/ 0 w 4781667"/>
                <a:gd name="connsiteY4" fmla="*/ 985679 h 1971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1667" h="1971358">
                  <a:moveTo>
                    <a:pt x="0" y="985679"/>
                  </a:moveTo>
                  <a:cubicBezTo>
                    <a:pt x="0" y="441304"/>
                    <a:pt x="1070413" y="0"/>
                    <a:pt x="2390834" y="0"/>
                  </a:cubicBezTo>
                  <a:cubicBezTo>
                    <a:pt x="3711255" y="0"/>
                    <a:pt x="4781668" y="441304"/>
                    <a:pt x="4781668" y="985679"/>
                  </a:cubicBezTo>
                  <a:cubicBezTo>
                    <a:pt x="4781668" y="1530054"/>
                    <a:pt x="3711255" y="1971358"/>
                    <a:pt x="2390834" y="1971358"/>
                  </a:cubicBezTo>
                  <a:cubicBezTo>
                    <a:pt x="1070413" y="1971358"/>
                    <a:pt x="0" y="1530054"/>
                    <a:pt x="0" y="98567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6139" tIns="344579" rIns="756139" bIns="344579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b="1" kern="1200" dirty="0" err="1"/>
                <a:t>Cifruri</a:t>
              </a:r>
              <a:r>
                <a:rPr lang="en-US" sz="4400" b="1" kern="1200" dirty="0"/>
                <a:t> flux(</a:t>
              </a:r>
              <a:r>
                <a:rPr lang="ro-RO" sz="4400" b="1" kern="1200" dirty="0"/>
                <a:t>șir</a:t>
              </a:r>
              <a:r>
                <a:rPr lang="en-US" sz="4400" b="1" kern="1200" dirty="0"/>
                <a:t>)</a:t>
              </a:r>
              <a:endParaRPr lang="ru-RU" sz="4400" b="1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 rot="12001423">
              <a:off x="5991065" y="2000071"/>
              <a:ext cx="2551876" cy="733345"/>
            </a:xfrm>
            <a:custGeom>
              <a:avLst/>
              <a:gdLst>
                <a:gd name="connsiteX0" fmla="*/ 0 w 2551876"/>
                <a:gd name="connsiteY0" fmla="*/ 146669 h 733345"/>
                <a:gd name="connsiteX1" fmla="*/ 2185204 w 2551876"/>
                <a:gd name="connsiteY1" fmla="*/ 146669 h 733345"/>
                <a:gd name="connsiteX2" fmla="*/ 2185204 w 2551876"/>
                <a:gd name="connsiteY2" fmla="*/ 0 h 733345"/>
                <a:gd name="connsiteX3" fmla="*/ 2551876 w 2551876"/>
                <a:gd name="connsiteY3" fmla="*/ 366673 h 733345"/>
                <a:gd name="connsiteX4" fmla="*/ 2185204 w 2551876"/>
                <a:gd name="connsiteY4" fmla="*/ 733345 h 733345"/>
                <a:gd name="connsiteX5" fmla="*/ 2185204 w 2551876"/>
                <a:gd name="connsiteY5" fmla="*/ 586676 h 733345"/>
                <a:gd name="connsiteX6" fmla="*/ 0 w 2551876"/>
                <a:gd name="connsiteY6" fmla="*/ 586676 h 733345"/>
                <a:gd name="connsiteX7" fmla="*/ 0 w 2551876"/>
                <a:gd name="connsiteY7" fmla="*/ 146669 h 733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1876" h="733345">
                  <a:moveTo>
                    <a:pt x="0" y="146669"/>
                  </a:moveTo>
                  <a:lnTo>
                    <a:pt x="2185204" y="146669"/>
                  </a:lnTo>
                  <a:lnTo>
                    <a:pt x="2185204" y="0"/>
                  </a:lnTo>
                  <a:lnTo>
                    <a:pt x="2551876" y="366673"/>
                  </a:lnTo>
                  <a:lnTo>
                    <a:pt x="2185204" y="733345"/>
                  </a:lnTo>
                  <a:lnTo>
                    <a:pt x="2185204" y="586676"/>
                  </a:lnTo>
                  <a:lnTo>
                    <a:pt x="0" y="586676"/>
                  </a:lnTo>
                  <a:lnTo>
                    <a:pt x="0" y="14666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46667" rIns="220003" bIns="14667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100" kern="120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7561702" y="1170304"/>
              <a:ext cx="3942716" cy="3942716"/>
            </a:xfrm>
            <a:custGeom>
              <a:avLst/>
              <a:gdLst>
                <a:gd name="connsiteX0" fmla="*/ 0 w 3942716"/>
                <a:gd name="connsiteY0" fmla="*/ 1971358 h 3942716"/>
                <a:gd name="connsiteX1" fmla="*/ 1971358 w 3942716"/>
                <a:gd name="connsiteY1" fmla="*/ 0 h 3942716"/>
                <a:gd name="connsiteX2" fmla="*/ 3942716 w 3942716"/>
                <a:gd name="connsiteY2" fmla="*/ 1971358 h 3942716"/>
                <a:gd name="connsiteX3" fmla="*/ 1971358 w 3942716"/>
                <a:gd name="connsiteY3" fmla="*/ 3942716 h 3942716"/>
                <a:gd name="connsiteX4" fmla="*/ 0 w 3942716"/>
                <a:gd name="connsiteY4" fmla="*/ 1971358 h 3942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42716" h="3942716">
                  <a:moveTo>
                    <a:pt x="0" y="1971358"/>
                  </a:moveTo>
                  <a:cubicBezTo>
                    <a:pt x="0" y="882607"/>
                    <a:pt x="882607" y="0"/>
                    <a:pt x="1971358" y="0"/>
                  </a:cubicBezTo>
                  <a:cubicBezTo>
                    <a:pt x="3060109" y="0"/>
                    <a:pt x="3942716" y="882607"/>
                    <a:pt x="3942716" y="1971358"/>
                  </a:cubicBezTo>
                  <a:cubicBezTo>
                    <a:pt x="3942716" y="3060109"/>
                    <a:pt x="3060109" y="3942716"/>
                    <a:pt x="1971358" y="3942716"/>
                  </a:cubicBezTo>
                  <a:cubicBezTo>
                    <a:pt x="882607" y="3942716"/>
                    <a:pt x="0" y="3060109"/>
                    <a:pt x="0" y="197135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087" tIns="637087" rIns="637087" bIns="637087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o-RO" sz="4700" b="1" kern="1200" dirty="0"/>
                <a:t>Sisteme simetrice</a:t>
              </a:r>
              <a:endParaRPr lang="ru-RU" sz="47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162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325" y="526942"/>
            <a:ext cx="9908287" cy="5384280"/>
          </a:xfrm>
        </p:spPr>
        <p:txBody>
          <a:bodyPr anchor="ctr">
            <a:normAutofit/>
          </a:bodyPr>
          <a:lstStyle/>
          <a:p>
            <a:pPr algn="just"/>
            <a:r>
              <a:rPr lang="ro-RO" sz="2800" dirty="0"/>
              <a:t>1. 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</a:rPr>
              <a:t>Cifrurile</a:t>
            </a:r>
            <a:r>
              <a:rPr lang="fr-FR" sz="2800" dirty="0"/>
              <a:t>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flux</a:t>
            </a:r>
            <a:r>
              <a:rPr lang="fr-FR" sz="2800" dirty="0"/>
              <a:t> pot </a:t>
            </a:r>
            <a:r>
              <a:rPr lang="fr-FR" sz="2800" dirty="0" err="1"/>
              <a:t>cripta</a:t>
            </a:r>
            <a:r>
              <a:rPr lang="fr-FR" sz="2800" dirty="0"/>
              <a:t> un </a:t>
            </a:r>
            <a:r>
              <a:rPr lang="fr-FR" sz="2800" dirty="0" err="1"/>
              <a:t>singur</a:t>
            </a:r>
            <a:r>
              <a:rPr lang="fr-FR" sz="2800" dirty="0"/>
              <a:t> bit de </a:t>
            </a:r>
            <a:r>
              <a:rPr lang="fr-FR" sz="2800" dirty="0" err="1"/>
              <a:t>text</a:t>
            </a:r>
            <a:r>
              <a:rPr lang="fr-FR" sz="2800" dirty="0"/>
              <a:t> </a:t>
            </a:r>
            <a:r>
              <a:rPr lang="fr-FR" sz="2800" dirty="0" err="1"/>
              <a:t>clar</a:t>
            </a:r>
            <a:r>
              <a:rPr lang="fr-FR" sz="2800" dirty="0"/>
              <a:t> la un </a:t>
            </a:r>
            <a:r>
              <a:rPr lang="ro-RO" sz="2800" dirty="0"/>
              <a:t>                        </a:t>
            </a:r>
            <a:r>
              <a:rPr lang="fr-FR" sz="2800" dirty="0"/>
              <a:t>moment </a:t>
            </a:r>
            <a:r>
              <a:rPr lang="fr-FR" sz="2800" dirty="0" err="1"/>
              <a:t>dat</a:t>
            </a:r>
            <a:r>
              <a:rPr lang="ro-RO" sz="2800" dirty="0"/>
              <a:t>;</a:t>
            </a:r>
          </a:p>
          <a:p>
            <a:pPr algn="just"/>
            <a:r>
              <a:rPr lang="ro-RO" sz="2800" dirty="0"/>
              <a:t>2. </a:t>
            </a:r>
            <a:r>
              <a:rPr lang="ro-RO" sz="2800" b="1" dirty="0" err="1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ifrurile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bloc</a:t>
            </a:r>
            <a:r>
              <a:rPr lang="en-US" sz="2800" dirty="0"/>
              <a:t> </a:t>
            </a:r>
            <a:r>
              <a:rPr lang="en-US" sz="2800" dirty="0" err="1"/>
              <a:t>criptează</a:t>
            </a:r>
            <a:r>
              <a:rPr lang="en-US" sz="2800" dirty="0"/>
              <a:t> </a:t>
            </a:r>
            <a:r>
              <a:rPr lang="en-US" sz="2800" dirty="0" err="1"/>
              <a:t>mai</a:t>
            </a:r>
            <a:r>
              <a:rPr lang="en-US" sz="2800" dirty="0"/>
              <a:t> </a:t>
            </a:r>
            <a:r>
              <a:rPr lang="en-US" sz="2800" dirty="0" err="1"/>
              <a:t>mulţi</a:t>
            </a:r>
            <a:r>
              <a:rPr lang="en-US" sz="2800" dirty="0"/>
              <a:t> </a:t>
            </a:r>
            <a:r>
              <a:rPr lang="en-US" sz="2800" dirty="0" err="1"/>
              <a:t>biţi</a:t>
            </a:r>
            <a:r>
              <a:rPr lang="en-US" sz="2800" dirty="0"/>
              <a:t> (64, 128, 256 </a:t>
            </a:r>
            <a:r>
              <a:rPr lang="en-US" sz="2800" dirty="0" err="1"/>
              <a:t>sau</a:t>
            </a:r>
            <a:r>
              <a:rPr lang="en-US" sz="2800" dirty="0"/>
              <a:t> alt </a:t>
            </a:r>
            <a:r>
              <a:rPr lang="en-US" sz="2800" dirty="0" err="1"/>
              <a:t>număr</a:t>
            </a:r>
            <a:r>
              <a:rPr lang="en-US" sz="2800" dirty="0"/>
              <a:t> de </a:t>
            </a:r>
            <a:r>
              <a:rPr lang="en-US" sz="2800" dirty="0" err="1"/>
              <a:t>biţi</a:t>
            </a:r>
            <a:r>
              <a:rPr lang="en-US" sz="2800" dirty="0"/>
              <a:t>) la un moment </a:t>
            </a:r>
            <a:r>
              <a:rPr lang="en-US" sz="2800" dirty="0" err="1"/>
              <a:t>dat</a:t>
            </a:r>
            <a:r>
              <a:rPr lang="ro-RO" sz="2800" dirty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381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36652"/>
            <a:ext cx="8911687" cy="677748"/>
          </a:xfrm>
        </p:spPr>
        <p:txBody>
          <a:bodyPr/>
          <a:lstStyle/>
          <a:p>
            <a:r>
              <a:rPr lang="en-US" b="1" dirty="0" err="1"/>
              <a:t>Algoritmii</a:t>
            </a:r>
            <a:r>
              <a:rPr lang="en-US" b="1" dirty="0"/>
              <a:t> de tip bloc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7322" y="1115878"/>
            <a:ext cx="9877290" cy="4795344"/>
          </a:xfrm>
        </p:spPr>
        <p:txBody>
          <a:bodyPr/>
          <a:lstStyle/>
          <a:p>
            <a:pPr algn="just"/>
            <a:r>
              <a:rPr lang="en-US" sz="2800" dirty="0" err="1"/>
              <a:t>criptează</a:t>
            </a:r>
            <a:r>
              <a:rPr lang="en-US" sz="2800" dirty="0"/>
              <a:t> </a:t>
            </a:r>
            <a:r>
              <a:rPr lang="en-US" sz="2800" dirty="0" err="1"/>
              <a:t>mesajul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blocuri</a:t>
            </a:r>
            <a:r>
              <a:rPr lang="en-US" sz="2800" dirty="0"/>
              <a:t> de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sz="2800" dirty="0"/>
              <a:t> de </a:t>
            </a:r>
            <a:r>
              <a:rPr lang="en-US" sz="2800" dirty="0" err="1"/>
              <a:t>biţi</a:t>
            </a:r>
            <a:r>
              <a:rPr lang="en-US" sz="2800" dirty="0"/>
              <a:t>. Se </a:t>
            </a:r>
            <a:r>
              <a:rPr lang="en-US" sz="2800" dirty="0" err="1"/>
              <a:t>aplică</a:t>
            </a:r>
            <a:r>
              <a:rPr lang="en-US" sz="2800" dirty="0"/>
              <a:t> o </a:t>
            </a:r>
            <a:r>
              <a:rPr lang="en-US" sz="2800" dirty="0" err="1"/>
              <a:t>funcţie</a:t>
            </a:r>
            <a:r>
              <a:rPr lang="en-US" sz="2800" dirty="0"/>
              <a:t> </a:t>
            </a:r>
            <a:r>
              <a:rPr lang="en-US" sz="2800" dirty="0" err="1"/>
              <a:t>matematică</a:t>
            </a:r>
            <a:r>
              <a:rPr lang="en-US" sz="2800" dirty="0"/>
              <a:t> </a:t>
            </a:r>
            <a:r>
              <a:rPr lang="en-US" sz="2800" dirty="0" err="1"/>
              <a:t>între</a:t>
            </a:r>
            <a:r>
              <a:rPr lang="en-US" sz="2800" dirty="0"/>
              <a:t> un bloc de </a:t>
            </a:r>
            <a:r>
              <a:rPr lang="en-US" sz="2800" dirty="0" err="1"/>
              <a:t>biţi</a:t>
            </a:r>
            <a:r>
              <a:rPr lang="en-US" sz="2800" dirty="0"/>
              <a:t> </a:t>
            </a:r>
            <a:r>
              <a:rPr lang="en-US" sz="2800" dirty="0" err="1"/>
              <a:t>ai</a:t>
            </a:r>
            <a:r>
              <a:rPr lang="en-US" sz="2800" dirty="0"/>
              <a:t>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clar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cheie</a:t>
            </a:r>
            <a:r>
              <a:rPr lang="en-US" sz="2800" dirty="0"/>
              <a:t> (care </a:t>
            </a:r>
            <a:r>
              <a:rPr lang="en-US" sz="2800" dirty="0" err="1"/>
              <a:t>poate</a:t>
            </a:r>
            <a:r>
              <a:rPr lang="en-US" sz="2800" dirty="0"/>
              <a:t> </a:t>
            </a:r>
            <a:r>
              <a:rPr lang="en-US" sz="2800" dirty="0" err="1"/>
              <a:t>varia</a:t>
            </a:r>
            <a:r>
              <a:rPr lang="en-US" sz="2800" dirty="0"/>
              <a:t> ca </a:t>
            </a:r>
            <a:r>
              <a:rPr lang="en-US" sz="2800" dirty="0" err="1"/>
              <a:t>mărime</a:t>
            </a:r>
            <a:r>
              <a:rPr lang="en-US" sz="2800" dirty="0"/>
              <a:t>), </a:t>
            </a:r>
            <a:r>
              <a:rPr lang="en-US" sz="2800" dirty="0" err="1"/>
              <a:t>rezultând</a:t>
            </a:r>
            <a:r>
              <a:rPr lang="en-US" sz="2800" dirty="0"/>
              <a:t> </a:t>
            </a:r>
            <a:r>
              <a:rPr lang="en-US" sz="2800" dirty="0" err="1"/>
              <a:t>acelaşi</a:t>
            </a:r>
            <a:r>
              <a:rPr lang="en-US" sz="2800" dirty="0"/>
              <a:t> </a:t>
            </a:r>
            <a:r>
              <a:rPr lang="en-US" sz="2800" dirty="0" err="1"/>
              <a:t>număr</a:t>
            </a:r>
            <a:r>
              <a:rPr lang="en-US" sz="2800" dirty="0"/>
              <a:t> de </a:t>
            </a:r>
            <a:r>
              <a:rPr lang="en-US" sz="2800" dirty="0" err="1"/>
              <a:t>biţi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mesajul</a:t>
            </a:r>
            <a:r>
              <a:rPr lang="en-US" sz="2800" dirty="0"/>
              <a:t> </a:t>
            </a:r>
            <a:r>
              <a:rPr lang="en-US" sz="2800" dirty="0" err="1"/>
              <a:t>criptat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80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325" y="185980"/>
            <a:ext cx="9908287" cy="6400800"/>
          </a:xfrm>
        </p:spPr>
        <p:txBody>
          <a:bodyPr anchor="ctr">
            <a:normAutofit/>
          </a:bodyPr>
          <a:lstStyle/>
          <a:p>
            <a:pPr algn="just"/>
            <a:r>
              <a:rPr lang="en-US" sz="2800" dirty="0" err="1"/>
              <a:t>ştiind</a:t>
            </a:r>
            <a:r>
              <a:rPr lang="en-US" sz="2800" dirty="0"/>
              <a:t> un bloc de </a:t>
            </a:r>
            <a:r>
              <a:rPr lang="en-US" sz="2800" dirty="0" err="1"/>
              <a:t>biţi</a:t>
            </a:r>
            <a:r>
              <a:rPr lang="en-US" sz="2800" dirty="0"/>
              <a:t> </a:t>
            </a:r>
            <a:r>
              <a:rPr lang="en-US" sz="2800" dirty="0" err="1"/>
              <a:t>ai</a:t>
            </a:r>
            <a:r>
              <a:rPr lang="en-US" sz="2800" dirty="0"/>
              <a:t>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clar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cheia</a:t>
            </a:r>
            <a:r>
              <a:rPr lang="en-US" sz="2800" dirty="0"/>
              <a:t> de </a:t>
            </a:r>
            <a:r>
              <a:rPr lang="en-US" sz="2800" dirty="0" err="1"/>
              <a:t>criptare</a:t>
            </a:r>
            <a:r>
              <a:rPr lang="en-US" sz="2800" dirty="0"/>
              <a:t>, </a:t>
            </a:r>
            <a:r>
              <a:rPr lang="en-US" sz="2800" dirty="0" err="1"/>
              <a:t>sistemul</a:t>
            </a:r>
            <a:r>
              <a:rPr lang="en-US" sz="2800" dirty="0"/>
              <a:t> </a:t>
            </a:r>
            <a:r>
              <a:rPr lang="en-US" sz="2800" dirty="0" err="1"/>
              <a:t>să</a:t>
            </a:r>
            <a:r>
              <a:rPr lang="en-US" sz="2800" dirty="0"/>
              <a:t> </a:t>
            </a:r>
            <a:r>
              <a:rPr lang="en-US" sz="2800" dirty="0" err="1"/>
              <a:t>poată</a:t>
            </a:r>
            <a:r>
              <a:rPr lang="en-US" sz="2800" dirty="0"/>
              <a:t> genera rapid un bloc al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criptat</a:t>
            </a:r>
            <a:r>
              <a:rPr lang="en-US" sz="2800" dirty="0"/>
              <a:t>; </a:t>
            </a:r>
            <a:endParaRPr lang="ro-RO" sz="2800" dirty="0"/>
          </a:p>
          <a:p>
            <a:pPr algn="just"/>
            <a:r>
              <a:rPr lang="en-US" sz="2800" dirty="0" err="1"/>
              <a:t>ştiind</a:t>
            </a:r>
            <a:r>
              <a:rPr lang="en-US" sz="2800" dirty="0"/>
              <a:t> un bloc de </a:t>
            </a:r>
            <a:r>
              <a:rPr lang="en-US" sz="2800" dirty="0" err="1"/>
              <a:t>biţi</a:t>
            </a:r>
            <a:r>
              <a:rPr lang="en-US" sz="2800" dirty="0"/>
              <a:t> </a:t>
            </a:r>
            <a:r>
              <a:rPr lang="en-US" sz="2800" dirty="0" err="1"/>
              <a:t>ai</a:t>
            </a:r>
            <a:r>
              <a:rPr lang="en-US" sz="2800" dirty="0"/>
              <a:t>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criptat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</a:t>
            </a:r>
            <a:r>
              <a:rPr lang="en-US" sz="2800" dirty="0" err="1"/>
              <a:t>cheia</a:t>
            </a:r>
            <a:r>
              <a:rPr lang="en-US" sz="2800" dirty="0"/>
              <a:t> de </a:t>
            </a:r>
            <a:r>
              <a:rPr lang="en-US" sz="2800" dirty="0" err="1"/>
              <a:t>criptare</a:t>
            </a:r>
            <a:r>
              <a:rPr lang="en-US" sz="2800" dirty="0"/>
              <a:t>/</a:t>
            </a:r>
            <a:r>
              <a:rPr lang="en-US" sz="2800" dirty="0" err="1"/>
              <a:t>decriptare</a:t>
            </a:r>
            <a:r>
              <a:rPr lang="en-US" sz="2800" dirty="0"/>
              <a:t>, </a:t>
            </a:r>
            <a:r>
              <a:rPr lang="en-US" sz="2800" dirty="0" err="1"/>
              <a:t>sistemul</a:t>
            </a:r>
            <a:r>
              <a:rPr lang="en-US" sz="2800" dirty="0"/>
              <a:t> </a:t>
            </a:r>
            <a:r>
              <a:rPr lang="en-US" sz="2800" dirty="0" err="1"/>
              <a:t>să</a:t>
            </a:r>
            <a:r>
              <a:rPr lang="en-US" sz="2800" dirty="0"/>
              <a:t> </a:t>
            </a:r>
            <a:r>
              <a:rPr lang="en-US" sz="2800" dirty="0" err="1"/>
              <a:t>poată</a:t>
            </a:r>
            <a:r>
              <a:rPr lang="en-US" sz="2800" dirty="0"/>
              <a:t> genera rapid un bloc al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clar</a:t>
            </a:r>
            <a:r>
              <a:rPr lang="en-US" sz="2800" dirty="0"/>
              <a:t>; </a:t>
            </a:r>
            <a:endParaRPr lang="ro-RO" sz="2800" dirty="0"/>
          </a:p>
          <a:p>
            <a:pPr algn="just"/>
            <a:r>
              <a:rPr lang="en-US" sz="2800" dirty="0" err="1"/>
              <a:t>ştiind</a:t>
            </a:r>
            <a:r>
              <a:rPr lang="en-US" sz="2800" dirty="0"/>
              <a:t> </a:t>
            </a:r>
            <a:r>
              <a:rPr lang="en-US" sz="2800" dirty="0" err="1"/>
              <a:t>blocurile</a:t>
            </a:r>
            <a:r>
              <a:rPr lang="en-US" sz="2800" dirty="0"/>
              <a:t>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clar</a:t>
            </a:r>
            <a:r>
              <a:rPr lang="en-US" sz="2800" dirty="0"/>
              <a:t> </a:t>
            </a:r>
            <a:r>
              <a:rPr lang="en-US" sz="2800" dirty="0" err="1"/>
              <a:t>şi</a:t>
            </a:r>
            <a:r>
              <a:rPr lang="en-US" sz="2800" dirty="0"/>
              <a:t> ale </a:t>
            </a:r>
            <a:r>
              <a:rPr lang="en-US" sz="2800" dirty="0" err="1"/>
              <a:t>textului</a:t>
            </a:r>
            <a:r>
              <a:rPr lang="en-US" sz="2800" dirty="0"/>
              <a:t> </a:t>
            </a:r>
            <a:r>
              <a:rPr lang="en-US" sz="2800" dirty="0" err="1"/>
              <a:t>cifrat</a:t>
            </a:r>
            <a:r>
              <a:rPr lang="en-US" sz="2800" dirty="0"/>
              <a:t> ale </a:t>
            </a:r>
            <a:r>
              <a:rPr lang="en-US" sz="2800" dirty="0" err="1"/>
              <a:t>sistemului</a:t>
            </a:r>
            <a:r>
              <a:rPr lang="en-US" sz="2800" dirty="0"/>
              <a:t> </a:t>
            </a:r>
            <a:r>
              <a:rPr lang="en-US" sz="2800" dirty="0" err="1"/>
              <a:t>să</a:t>
            </a:r>
            <a:r>
              <a:rPr lang="en-US" sz="2800" dirty="0"/>
              <a:t> fie </a:t>
            </a:r>
            <a:r>
              <a:rPr lang="en-US" sz="2800" dirty="0" err="1"/>
              <a:t>dificil</a:t>
            </a:r>
            <a:r>
              <a:rPr lang="en-US" sz="2800" dirty="0"/>
              <a:t> </a:t>
            </a:r>
            <a:r>
              <a:rPr lang="en-US" sz="2800" dirty="0" err="1"/>
              <a:t>să</a:t>
            </a:r>
            <a:r>
              <a:rPr lang="en-US" sz="2800" dirty="0"/>
              <a:t> </a:t>
            </a:r>
            <a:r>
              <a:rPr lang="en-US" sz="2800" dirty="0" err="1"/>
              <a:t>genereze</a:t>
            </a:r>
            <a:r>
              <a:rPr lang="en-US" sz="2800" dirty="0"/>
              <a:t> </a:t>
            </a:r>
            <a:r>
              <a:rPr lang="en-US" sz="2800" dirty="0" err="1"/>
              <a:t>cheia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109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1154"/>
            <a:ext cx="8911687" cy="677748"/>
          </a:xfrm>
        </p:spPr>
        <p:txBody>
          <a:bodyPr/>
          <a:lstStyle/>
          <a:p>
            <a:r>
              <a:rPr lang="en-US" b="1" dirty="0" err="1"/>
              <a:t>Reţeaua</a:t>
            </a:r>
            <a:r>
              <a:rPr lang="en-US" b="1" dirty="0"/>
              <a:t> </a:t>
            </a:r>
            <a:r>
              <a:rPr lang="en-US" b="1" dirty="0" err="1"/>
              <a:t>Feistel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642820" y="1270861"/>
                <a:ext cx="9861792" cy="4640361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Horst </a:t>
                </a:r>
                <a:r>
                  <a:rPr lang="en-US" sz="2800" dirty="0" err="1"/>
                  <a:t>Feistel</a:t>
                </a:r>
                <a:r>
                  <a:rPr lang="en-US" sz="2800" dirty="0"/>
                  <a:t> (30.01.1915 – 14.11.1990) – </a:t>
                </a:r>
                <a:r>
                  <a:rPr lang="en-US" sz="2800" dirty="0" err="1"/>
                  <a:t>unul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dintre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întemeietorii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criptografiei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moderne</a:t>
                </a:r>
                <a:r>
                  <a:rPr lang="en-US" sz="2800" dirty="0"/>
                  <a:t>.</a:t>
                </a:r>
                <a:endParaRPr lang="ro-RO" sz="2800" dirty="0"/>
              </a:p>
              <a:p>
                <a:endParaRPr lang="ro-RO" sz="2800" dirty="0"/>
              </a:p>
              <a:p>
                <a:r>
                  <a:rPr lang="en-US" sz="2800" dirty="0" err="1"/>
                  <a:t>pentru</a:t>
                </a:r>
                <a:r>
                  <a:rPr lang="en-US" sz="2800" dirty="0"/>
                  <a:t> un </a:t>
                </a:r>
                <a:r>
                  <a:rPr lang="en-US" sz="2800" dirty="0" err="1"/>
                  <a:t>cifru</a:t>
                </a:r>
                <a:r>
                  <a:rPr lang="en-US" sz="2800" dirty="0"/>
                  <a:t> bloc de </a:t>
                </a:r>
                <a:r>
                  <a:rPr lang="en-US" sz="2800" dirty="0" err="1"/>
                  <a:t>substituţie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arbitrar</a:t>
                </a:r>
                <a:r>
                  <a:rPr lang="en-US" sz="2800" dirty="0"/>
                  <a:t> de </a:t>
                </a:r>
                <a:r>
                  <a:rPr lang="en-US" sz="2800" b="1" dirty="0">
                    <a:solidFill>
                      <a:schemeClr val="accent1">
                        <a:lumMod val="75000"/>
                      </a:schemeClr>
                    </a:solidFill>
                  </a:rPr>
                  <a:t>n</a:t>
                </a:r>
                <a:r>
                  <a:rPr lang="ro-RO" sz="2800" dirty="0"/>
                  <a:t> </a:t>
                </a:r>
                <a:r>
                  <a:rPr lang="en-US" sz="2800" dirty="0"/>
                  <a:t>- </a:t>
                </a:r>
                <a:r>
                  <a:rPr lang="en-US" sz="2800" dirty="0" err="1"/>
                  <a:t>biţi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dimensiunea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cheii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este</a:t>
                </a:r>
                <a:r>
                  <a:rPr lang="ro-RO" sz="2800" dirty="0"/>
                  <a:t> </a:t>
                </a:r>
                <a:r>
                  <a:rPr lang="ro-RO" sz="2800" b="1" dirty="0">
                    <a:solidFill>
                      <a:schemeClr val="accent1">
                        <a:lumMod val="75000"/>
                      </a:schemeClr>
                    </a:solidFill>
                  </a:rPr>
                  <a:t>n *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o-RO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o-RO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ro-RO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800" dirty="0"/>
                  <a:t>. </a:t>
                </a:r>
                <a:r>
                  <a:rPr lang="en-US" sz="2800" dirty="0" err="1"/>
                  <a:t>Pentru</a:t>
                </a:r>
                <a:r>
                  <a:rPr lang="en-US" sz="2800" dirty="0"/>
                  <a:t> un bloc de 64 de </a:t>
                </a:r>
                <a:r>
                  <a:rPr lang="en-US" sz="2800" dirty="0" err="1"/>
                  <a:t>biţi</a:t>
                </a:r>
                <a:r>
                  <a:rPr lang="en-US" sz="2800" dirty="0"/>
                  <a:t>, care e o </a:t>
                </a:r>
                <a:r>
                  <a:rPr lang="en-US" sz="2800" dirty="0" err="1"/>
                  <a:t>dimensiune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necesară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pentru</a:t>
                </a:r>
                <a:r>
                  <a:rPr lang="en-US" sz="2800" dirty="0"/>
                  <a:t> a </a:t>
                </a:r>
                <a:r>
                  <a:rPr lang="en-US" sz="2800" dirty="0" err="1"/>
                  <a:t>zădărnici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atacurile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statistice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dimensiunea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cheii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este</a:t>
                </a:r>
                <a:r>
                  <a:rPr lang="en-US" sz="2800" dirty="0"/>
                  <a:t> </a:t>
                </a:r>
                <a:endParaRPr lang="ro-RO" sz="2800" dirty="0"/>
              </a:p>
              <a:p>
                <a:pPr marL="0" indent="0" algn="ctr">
                  <a:buNone/>
                </a:pPr>
                <a:r>
                  <a:rPr lang="en-US" sz="2800" dirty="0"/>
                  <a:t>64·264 = 270 = 1021 </a:t>
                </a:r>
                <a:r>
                  <a:rPr lang="en-US" sz="2800" dirty="0" err="1"/>
                  <a:t>biţi</a:t>
                </a:r>
                <a:endParaRPr lang="ro-RO" sz="2800" dirty="0"/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2820" y="1270861"/>
                <a:ext cx="9861792" cy="4640361"/>
              </a:xfrm>
              <a:blipFill>
                <a:blip r:embed="rId3"/>
                <a:stretch>
                  <a:fillRect l="-1112" t="-13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49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40211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654</TotalTime>
  <Words>883</Words>
  <Application>Microsoft Office PowerPoint</Application>
  <PresentationFormat>Широкоэкранный</PresentationFormat>
  <Paragraphs>60</Paragraphs>
  <Slides>18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Wingdings 3</vt:lpstr>
      <vt:lpstr>Wisp</vt:lpstr>
      <vt:lpstr>Algoritmi simetrici de criptare. Cifruri bloc. Reţeaua Feistel</vt:lpstr>
      <vt:lpstr>Презентация PowerPoint</vt:lpstr>
      <vt:lpstr>Презентация PowerPoint</vt:lpstr>
      <vt:lpstr>Презентация PowerPoint</vt:lpstr>
      <vt:lpstr>Презентация PowerPoint</vt:lpstr>
      <vt:lpstr>Algoritmii de tip bloc</vt:lpstr>
      <vt:lpstr>Презентация PowerPoint</vt:lpstr>
      <vt:lpstr>Reţeaua Feistel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Modul de operare al cifrului Feistel este următorul: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Algoritmi simetrici de criptare. Cifruri bloc. Reţeaua Feistel</dc:title>
  <dc:creator>Admin</dc:creator>
  <cp:lastModifiedBy>Admin</cp:lastModifiedBy>
  <cp:revision>22</cp:revision>
  <dcterms:created xsi:type="dcterms:W3CDTF">2018-09-11T14:46:25Z</dcterms:created>
  <dcterms:modified xsi:type="dcterms:W3CDTF">2018-09-18T07:49:28Z</dcterms:modified>
</cp:coreProperties>
</file>