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B2A3"/>
    <a:srgbClr val="01A7F1"/>
    <a:srgbClr val="08ECB0"/>
    <a:srgbClr val="4FA6AF"/>
    <a:srgbClr val="000000"/>
    <a:srgbClr val="840000"/>
    <a:srgbClr val="6A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795" autoAdjust="0"/>
  </p:normalViewPr>
  <p:slideViewPr>
    <p:cSldViewPr snapToGrid="0" showGuides="1">
      <p:cViewPr varScale="1">
        <p:scale>
          <a:sx n="120" d="100"/>
          <a:sy n="120" d="100"/>
        </p:scale>
        <p:origin x="1206" y="3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82"/>
    </p:cViewPr>
  </p:sorterViewPr>
  <p:notesViewPr>
    <p:cSldViewPr snapToGrid="0" showGuides="1">
      <p:cViewPr varScale="1">
        <p:scale>
          <a:sx n="99" d="100"/>
          <a:sy n="99" d="100"/>
        </p:scale>
        <p:origin x="34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CBF73-AD07-480E-8350-E50285151380}" type="doc">
      <dgm:prSet loTypeId="urn:microsoft.com/office/officeart/2005/8/layout/cycle1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B71D8C-FA64-4A9E-84B7-DE29511B09F3}">
      <dgm:prSet phldrT="[Text]" custT="1"/>
      <dgm:spPr/>
      <dgm:t>
        <a:bodyPr/>
        <a:lstStyle/>
        <a:p>
          <a:r>
            <a:rPr lang="en-US" sz="2400" smtClean="0"/>
            <a:t>Autentificarea </a:t>
          </a:r>
          <a:endParaRPr lang="en-US" sz="2400" dirty="0"/>
        </a:p>
      </dgm:t>
    </dgm:pt>
    <dgm:pt modelId="{94DD6DF9-9D49-4FF1-808B-46EF83E6CB60}" type="parTrans" cxnId="{EF9F3D3F-DEC2-4C96-8080-E9D55D3C90D6}">
      <dgm:prSet/>
      <dgm:spPr/>
      <dgm:t>
        <a:bodyPr/>
        <a:lstStyle/>
        <a:p>
          <a:endParaRPr lang="en-US" sz="2400"/>
        </a:p>
      </dgm:t>
    </dgm:pt>
    <dgm:pt modelId="{84B7C579-2850-485E-8E21-BCBB41CA03D3}" type="sibTrans" cxnId="{EF9F3D3F-DEC2-4C96-8080-E9D55D3C90D6}">
      <dgm:prSet/>
      <dgm:spPr/>
      <dgm:t>
        <a:bodyPr/>
        <a:lstStyle/>
        <a:p>
          <a:endParaRPr lang="en-US" sz="2400"/>
        </a:p>
      </dgm:t>
    </dgm:pt>
    <dgm:pt modelId="{1E07DDAB-8050-4112-8C4C-A9FBDD1E372A}">
      <dgm:prSet phldrT="[Text]" custT="1"/>
      <dgm:spPr/>
      <dgm:t>
        <a:bodyPr/>
        <a:lstStyle/>
        <a:p>
          <a:r>
            <a:rPr lang="en-US" sz="2400" dirty="0" err="1" smtClean="0"/>
            <a:t>Semn</a:t>
          </a:r>
          <a:r>
            <a:rPr lang="ro-MD" sz="2400" dirty="0" err="1" smtClean="0"/>
            <a:t>ături</a:t>
          </a:r>
          <a:r>
            <a:rPr lang="ro-MD" sz="2400" dirty="0" smtClean="0"/>
            <a:t> </a:t>
          </a:r>
          <a:endParaRPr lang="en-US" sz="2400" dirty="0"/>
        </a:p>
      </dgm:t>
    </dgm:pt>
    <dgm:pt modelId="{90967811-C64C-4A7D-9DD6-B41F15A40F38}" type="parTrans" cxnId="{19F0D632-E393-43DC-A203-2F9A5B37EDC6}">
      <dgm:prSet/>
      <dgm:spPr/>
      <dgm:t>
        <a:bodyPr/>
        <a:lstStyle/>
        <a:p>
          <a:endParaRPr lang="en-US" sz="2400"/>
        </a:p>
      </dgm:t>
    </dgm:pt>
    <dgm:pt modelId="{6865685A-1F95-4F7A-96B2-861F7B4F383F}" type="sibTrans" cxnId="{19F0D632-E393-43DC-A203-2F9A5B37EDC6}">
      <dgm:prSet/>
      <dgm:spPr/>
      <dgm:t>
        <a:bodyPr/>
        <a:lstStyle/>
        <a:p>
          <a:endParaRPr lang="en-US" sz="2400"/>
        </a:p>
      </dgm:t>
    </dgm:pt>
    <dgm:pt modelId="{A572917D-108E-435D-9EA9-BB4A14540FC3}">
      <dgm:prSet phldrT="[Text]" custT="1"/>
      <dgm:spPr/>
      <dgm:t>
        <a:bodyPr/>
        <a:lstStyle/>
        <a:p>
          <a:r>
            <a:rPr lang="ro-MD" sz="2400" dirty="0" smtClean="0"/>
            <a:t>Autorizarea </a:t>
          </a:r>
          <a:endParaRPr lang="en-US" sz="2400" dirty="0"/>
        </a:p>
      </dgm:t>
    </dgm:pt>
    <dgm:pt modelId="{4EC96860-62FF-4573-9A5A-8BAA287F2263}" type="parTrans" cxnId="{9A1FDEBA-0BB5-4DC5-9BAD-F71E3F488040}">
      <dgm:prSet/>
      <dgm:spPr/>
      <dgm:t>
        <a:bodyPr/>
        <a:lstStyle/>
        <a:p>
          <a:endParaRPr lang="en-US" sz="2400"/>
        </a:p>
      </dgm:t>
    </dgm:pt>
    <dgm:pt modelId="{33C1ED8E-279A-4DD4-BCB2-FB712BE5F262}" type="sibTrans" cxnId="{9A1FDEBA-0BB5-4DC5-9BAD-F71E3F488040}">
      <dgm:prSet/>
      <dgm:spPr/>
      <dgm:t>
        <a:bodyPr/>
        <a:lstStyle/>
        <a:p>
          <a:endParaRPr lang="en-US" sz="2400"/>
        </a:p>
      </dgm:t>
    </dgm:pt>
    <dgm:pt modelId="{5EC6E0DF-968E-4A49-93E7-8C714CC502AE}">
      <dgm:prSet phldrT="[Text]" custT="1"/>
      <dgm:spPr/>
      <dgm:t>
        <a:bodyPr/>
        <a:lstStyle/>
        <a:p>
          <a:r>
            <a:rPr lang="ro-MD" sz="2400" dirty="0" smtClean="0"/>
            <a:t>Validarea</a:t>
          </a:r>
          <a:endParaRPr lang="en-US" sz="2400" dirty="0"/>
        </a:p>
      </dgm:t>
    </dgm:pt>
    <dgm:pt modelId="{8519028A-B5D4-4371-893F-315B9EB6AF79}" type="parTrans" cxnId="{222C7192-9B42-4D38-9797-208FEA6D3D9A}">
      <dgm:prSet/>
      <dgm:spPr/>
      <dgm:t>
        <a:bodyPr/>
        <a:lstStyle/>
        <a:p>
          <a:endParaRPr lang="en-US" sz="2400"/>
        </a:p>
      </dgm:t>
    </dgm:pt>
    <dgm:pt modelId="{680A41C3-5A86-4469-8323-63C65392F007}" type="sibTrans" cxnId="{222C7192-9B42-4D38-9797-208FEA6D3D9A}">
      <dgm:prSet/>
      <dgm:spPr/>
      <dgm:t>
        <a:bodyPr/>
        <a:lstStyle/>
        <a:p>
          <a:endParaRPr lang="en-US" sz="2400"/>
        </a:p>
      </dgm:t>
    </dgm:pt>
    <dgm:pt modelId="{41CB95E9-D905-491C-8A9E-ACD36E65C017}">
      <dgm:prSet phldrT="[Text]" custT="1"/>
      <dgm:spPr/>
      <dgm:t>
        <a:bodyPr/>
        <a:lstStyle/>
        <a:p>
          <a:r>
            <a:rPr lang="ro-MD" sz="2400" dirty="0" smtClean="0"/>
            <a:t>Certificarea </a:t>
          </a:r>
          <a:endParaRPr lang="en-US" sz="2400" dirty="0"/>
        </a:p>
      </dgm:t>
    </dgm:pt>
    <dgm:pt modelId="{8CA3B78F-2676-4992-AC9B-28D110E9BF91}" type="parTrans" cxnId="{4991E4AB-B632-470E-8EDC-B28C0854E974}">
      <dgm:prSet/>
      <dgm:spPr/>
      <dgm:t>
        <a:bodyPr/>
        <a:lstStyle/>
        <a:p>
          <a:endParaRPr lang="en-US" sz="2400"/>
        </a:p>
      </dgm:t>
    </dgm:pt>
    <dgm:pt modelId="{7F0055C2-CB60-46F2-B85B-9DCAC729437E}" type="sibTrans" cxnId="{4991E4AB-B632-470E-8EDC-B28C0854E974}">
      <dgm:prSet/>
      <dgm:spPr/>
      <dgm:t>
        <a:bodyPr/>
        <a:lstStyle/>
        <a:p>
          <a:endParaRPr lang="en-US" sz="2400"/>
        </a:p>
      </dgm:t>
    </dgm:pt>
    <dgm:pt modelId="{EF195928-8CB7-4764-8212-92466C877B18}">
      <dgm:prSet custT="1"/>
      <dgm:spPr/>
      <dgm:t>
        <a:bodyPr/>
        <a:lstStyle/>
        <a:p>
          <a:r>
            <a:rPr lang="ro-MD" sz="2400" dirty="0" smtClean="0"/>
            <a:t>Revocarea</a:t>
          </a:r>
          <a:endParaRPr lang="en-US" sz="2400" dirty="0"/>
        </a:p>
      </dgm:t>
    </dgm:pt>
    <dgm:pt modelId="{C3E51FDC-A053-48B3-826F-3F390977AE00}" type="parTrans" cxnId="{DA83299B-A259-4EA0-9D48-DE7276C0D5F2}">
      <dgm:prSet/>
      <dgm:spPr/>
      <dgm:t>
        <a:bodyPr/>
        <a:lstStyle/>
        <a:p>
          <a:endParaRPr lang="en-US" sz="2400"/>
        </a:p>
      </dgm:t>
    </dgm:pt>
    <dgm:pt modelId="{D3DCCF8A-294B-4FEB-8415-9989768A3FBE}" type="sibTrans" cxnId="{DA83299B-A259-4EA0-9D48-DE7276C0D5F2}">
      <dgm:prSet/>
      <dgm:spPr/>
      <dgm:t>
        <a:bodyPr/>
        <a:lstStyle/>
        <a:p>
          <a:endParaRPr lang="en-US" sz="2400"/>
        </a:p>
      </dgm:t>
    </dgm:pt>
    <dgm:pt modelId="{EA29D26D-5529-4997-9291-6A5E4869577E}" type="pres">
      <dgm:prSet presAssocID="{1C2CBF73-AD07-480E-8350-E502851513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4FA8974-A81C-47F0-9061-E81DCB3ABE2A}" type="pres">
      <dgm:prSet presAssocID="{E8B71D8C-FA64-4A9E-84B7-DE29511B09F3}" presName="dummy" presStyleCnt="0"/>
      <dgm:spPr/>
      <dgm:t>
        <a:bodyPr/>
        <a:lstStyle/>
        <a:p>
          <a:endParaRPr lang="it-IT"/>
        </a:p>
      </dgm:t>
    </dgm:pt>
    <dgm:pt modelId="{1D0DF87E-A99B-4DF8-8DFB-98089A82852B}" type="pres">
      <dgm:prSet presAssocID="{E8B71D8C-FA64-4A9E-84B7-DE29511B09F3}" presName="node" presStyleLbl="revTx" presStyleIdx="0" presStyleCnt="6" custScaleX="282645" custScaleY="56017" custRadScaleRad="99089" custRadScaleInc="404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BF4F5C-8FA6-44CB-978B-76D65706E0A3}" type="pres">
      <dgm:prSet presAssocID="{84B7C579-2850-485E-8E21-BCBB41CA03D3}" presName="sibTrans" presStyleLbl="node1" presStyleIdx="0" presStyleCnt="6"/>
      <dgm:spPr/>
      <dgm:t>
        <a:bodyPr/>
        <a:lstStyle/>
        <a:p>
          <a:endParaRPr lang="it-IT"/>
        </a:p>
      </dgm:t>
    </dgm:pt>
    <dgm:pt modelId="{CCB450D4-47C5-46ED-AB43-620EB1D2F58E}" type="pres">
      <dgm:prSet presAssocID="{1E07DDAB-8050-4112-8C4C-A9FBDD1E372A}" presName="dummy" presStyleCnt="0"/>
      <dgm:spPr/>
      <dgm:t>
        <a:bodyPr/>
        <a:lstStyle/>
        <a:p>
          <a:endParaRPr lang="it-IT"/>
        </a:p>
      </dgm:t>
    </dgm:pt>
    <dgm:pt modelId="{7CB6BBA5-B09E-48FF-BCF1-29E8CD41E11A}" type="pres">
      <dgm:prSet presAssocID="{1E07DDAB-8050-4112-8C4C-A9FBDD1E372A}" presName="node" presStyleLbl="revTx" presStyleIdx="1" presStyleCnt="6" custScaleX="178248" custScaleY="696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F83822-3C78-4B3C-89DF-1FABCB6C7EE6}" type="pres">
      <dgm:prSet presAssocID="{6865685A-1F95-4F7A-96B2-861F7B4F383F}" presName="sibTrans" presStyleLbl="node1" presStyleIdx="1" presStyleCnt="6"/>
      <dgm:spPr/>
      <dgm:t>
        <a:bodyPr/>
        <a:lstStyle/>
        <a:p>
          <a:endParaRPr lang="it-IT"/>
        </a:p>
      </dgm:t>
    </dgm:pt>
    <dgm:pt modelId="{7A61B91A-786B-4514-8B77-97E5677D07C6}" type="pres">
      <dgm:prSet presAssocID="{A572917D-108E-435D-9EA9-BB4A14540FC3}" presName="dummy" presStyleCnt="0"/>
      <dgm:spPr/>
      <dgm:t>
        <a:bodyPr/>
        <a:lstStyle/>
        <a:p>
          <a:endParaRPr lang="it-IT"/>
        </a:p>
      </dgm:t>
    </dgm:pt>
    <dgm:pt modelId="{EBE9C0D5-79F9-452D-B1DC-48D7D1496C63}" type="pres">
      <dgm:prSet presAssocID="{A572917D-108E-435D-9EA9-BB4A14540FC3}" presName="node" presStyleLbl="revTx" presStyleIdx="2" presStyleCnt="6" custScaleX="230315" custScaleY="59164" custRadScaleRad="102010" custRadScaleInc="-628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ACE306-E9FE-4523-99AA-B945E8898BD3}" type="pres">
      <dgm:prSet presAssocID="{33C1ED8E-279A-4DD4-BCB2-FB712BE5F262}" presName="sibTrans" presStyleLbl="node1" presStyleIdx="2" presStyleCnt="6"/>
      <dgm:spPr/>
      <dgm:t>
        <a:bodyPr/>
        <a:lstStyle/>
        <a:p>
          <a:endParaRPr lang="it-IT"/>
        </a:p>
      </dgm:t>
    </dgm:pt>
    <dgm:pt modelId="{DD085D8D-6D24-4B2F-86D0-305218725D2E}" type="pres">
      <dgm:prSet presAssocID="{5EC6E0DF-968E-4A49-93E7-8C714CC502AE}" presName="dummy" presStyleCnt="0"/>
      <dgm:spPr/>
      <dgm:t>
        <a:bodyPr/>
        <a:lstStyle/>
        <a:p>
          <a:endParaRPr lang="it-IT"/>
        </a:p>
      </dgm:t>
    </dgm:pt>
    <dgm:pt modelId="{3AA18377-2298-4F24-849F-175A264B5061}" type="pres">
      <dgm:prSet presAssocID="{5EC6E0DF-968E-4A49-93E7-8C714CC502AE}" presName="node" presStyleLbl="revTx" presStyleIdx="3" presStyleCnt="6" custScaleX="182597" custScaleY="54368" custRadScaleRad="104430" custRadScaleInc="904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6732F3-DC0D-43BF-9200-C2A2D7DBEFBB}" type="pres">
      <dgm:prSet presAssocID="{680A41C3-5A86-4469-8323-63C65392F007}" presName="sibTrans" presStyleLbl="node1" presStyleIdx="3" presStyleCnt="6"/>
      <dgm:spPr/>
      <dgm:t>
        <a:bodyPr/>
        <a:lstStyle/>
        <a:p>
          <a:endParaRPr lang="it-IT"/>
        </a:p>
      </dgm:t>
    </dgm:pt>
    <dgm:pt modelId="{C6AE1A21-1F9E-4CAE-80DA-9F0AD9F1BD98}" type="pres">
      <dgm:prSet presAssocID="{EF195928-8CB7-4764-8212-92466C877B18}" presName="dummy" presStyleCnt="0"/>
      <dgm:spPr/>
      <dgm:t>
        <a:bodyPr/>
        <a:lstStyle/>
        <a:p>
          <a:endParaRPr lang="it-IT"/>
        </a:p>
      </dgm:t>
    </dgm:pt>
    <dgm:pt modelId="{B7E5E61A-1612-4E56-9EBC-7E7C8025DE04}" type="pres">
      <dgm:prSet presAssocID="{EF195928-8CB7-4764-8212-92466C877B18}" presName="node" presStyleLbl="revTx" presStyleIdx="4" presStyleCnt="6" custScaleX="229830" custScaleY="423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F1BA00-54B3-484A-AB4C-5797CB622EE2}" type="pres">
      <dgm:prSet presAssocID="{D3DCCF8A-294B-4FEB-8415-9989768A3FBE}" presName="sibTrans" presStyleLbl="node1" presStyleIdx="4" presStyleCnt="6"/>
      <dgm:spPr/>
      <dgm:t>
        <a:bodyPr/>
        <a:lstStyle/>
        <a:p>
          <a:endParaRPr lang="it-IT"/>
        </a:p>
      </dgm:t>
    </dgm:pt>
    <dgm:pt modelId="{CA319931-8012-4C0F-B7C9-CF74EF63CACC}" type="pres">
      <dgm:prSet presAssocID="{41CB95E9-D905-491C-8A9E-ACD36E65C017}" presName="dummy" presStyleCnt="0"/>
      <dgm:spPr/>
      <dgm:t>
        <a:bodyPr/>
        <a:lstStyle/>
        <a:p>
          <a:endParaRPr lang="it-IT"/>
        </a:p>
      </dgm:t>
    </dgm:pt>
    <dgm:pt modelId="{EB0D5C8D-568A-4A95-AB5C-EDFDF2036A73}" type="pres">
      <dgm:prSet presAssocID="{41CB95E9-D905-491C-8A9E-ACD36E65C017}" presName="node" presStyleLbl="revTx" presStyleIdx="5" presStyleCnt="6" custScaleX="192860" custScaleY="54419" custRadScaleRad="101451" custRadScaleInc="-289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B7A779-F680-489B-BFFD-0041311C0F19}" type="pres">
      <dgm:prSet presAssocID="{7F0055C2-CB60-46F2-B85B-9DCAC729437E}" presName="sibTrans" presStyleLbl="node1" presStyleIdx="5" presStyleCnt="6"/>
      <dgm:spPr/>
      <dgm:t>
        <a:bodyPr/>
        <a:lstStyle/>
        <a:p>
          <a:endParaRPr lang="it-IT"/>
        </a:p>
      </dgm:t>
    </dgm:pt>
  </dgm:ptLst>
  <dgm:cxnLst>
    <dgm:cxn modelId="{FAE1B37D-5855-4D2F-96FB-60E8AEEC7176}" type="presOf" srcId="{7F0055C2-CB60-46F2-B85B-9DCAC729437E}" destId="{5BB7A779-F680-489B-BFFD-0041311C0F19}" srcOrd="0" destOrd="0" presId="urn:microsoft.com/office/officeart/2005/8/layout/cycle1"/>
    <dgm:cxn modelId="{4AF7EE7C-DC03-4337-A2F6-D03014533BFD}" type="presOf" srcId="{D3DCCF8A-294B-4FEB-8415-9989768A3FBE}" destId="{67F1BA00-54B3-484A-AB4C-5797CB622EE2}" srcOrd="0" destOrd="0" presId="urn:microsoft.com/office/officeart/2005/8/layout/cycle1"/>
    <dgm:cxn modelId="{14013256-EA38-4BFC-AA73-4B94D538E6A0}" type="presOf" srcId="{EF195928-8CB7-4764-8212-92466C877B18}" destId="{B7E5E61A-1612-4E56-9EBC-7E7C8025DE04}" srcOrd="0" destOrd="0" presId="urn:microsoft.com/office/officeart/2005/8/layout/cycle1"/>
    <dgm:cxn modelId="{209CD0E5-F269-4265-B020-ADD089EE98B5}" type="presOf" srcId="{33C1ED8E-279A-4DD4-BCB2-FB712BE5F262}" destId="{93ACE306-E9FE-4523-99AA-B945E8898BD3}" srcOrd="0" destOrd="0" presId="urn:microsoft.com/office/officeart/2005/8/layout/cycle1"/>
    <dgm:cxn modelId="{9A1FDEBA-0BB5-4DC5-9BAD-F71E3F488040}" srcId="{1C2CBF73-AD07-480E-8350-E50285151380}" destId="{A572917D-108E-435D-9EA9-BB4A14540FC3}" srcOrd="2" destOrd="0" parTransId="{4EC96860-62FF-4573-9A5A-8BAA287F2263}" sibTransId="{33C1ED8E-279A-4DD4-BCB2-FB712BE5F262}"/>
    <dgm:cxn modelId="{089AD539-1680-4B7B-BBEC-C6F3E3159A1E}" type="presOf" srcId="{1C2CBF73-AD07-480E-8350-E50285151380}" destId="{EA29D26D-5529-4997-9291-6A5E4869577E}" srcOrd="0" destOrd="0" presId="urn:microsoft.com/office/officeart/2005/8/layout/cycle1"/>
    <dgm:cxn modelId="{B38FA57F-7BFC-447B-B954-4C967CC10747}" type="presOf" srcId="{6865685A-1F95-4F7A-96B2-861F7B4F383F}" destId="{64F83822-3C78-4B3C-89DF-1FABCB6C7EE6}" srcOrd="0" destOrd="0" presId="urn:microsoft.com/office/officeart/2005/8/layout/cycle1"/>
    <dgm:cxn modelId="{4991E4AB-B632-470E-8EDC-B28C0854E974}" srcId="{1C2CBF73-AD07-480E-8350-E50285151380}" destId="{41CB95E9-D905-491C-8A9E-ACD36E65C017}" srcOrd="5" destOrd="0" parTransId="{8CA3B78F-2676-4992-AC9B-28D110E9BF91}" sibTransId="{7F0055C2-CB60-46F2-B85B-9DCAC729437E}"/>
    <dgm:cxn modelId="{DA83299B-A259-4EA0-9D48-DE7276C0D5F2}" srcId="{1C2CBF73-AD07-480E-8350-E50285151380}" destId="{EF195928-8CB7-4764-8212-92466C877B18}" srcOrd="4" destOrd="0" parTransId="{C3E51FDC-A053-48B3-826F-3F390977AE00}" sibTransId="{D3DCCF8A-294B-4FEB-8415-9989768A3FBE}"/>
    <dgm:cxn modelId="{82ED3205-868A-4E6B-B0CF-8C2A3F2A2470}" type="presOf" srcId="{A572917D-108E-435D-9EA9-BB4A14540FC3}" destId="{EBE9C0D5-79F9-452D-B1DC-48D7D1496C63}" srcOrd="0" destOrd="0" presId="urn:microsoft.com/office/officeart/2005/8/layout/cycle1"/>
    <dgm:cxn modelId="{AF45DC58-728C-4049-899B-DD4B84A1100B}" type="presOf" srcId="{84B7C579-2850-485E-8E21-BCBB41CA03D3}" destId="{1DBF4F5C-8FA6-44CB-978B-76D65706E0A3}" srcOrd="0" destOrd="0" presId="urn:microsoft.com/office/officeart/2005/8/layout/cycle1"/>
    <dgm:cxn modelId="{427B36AE-47A3-4939-8644-F146D42F66BD}" type="presOf" srcId="{1E07DDAB-8050-4112-8C4C-A9FBDD1E372A}" destId="{7CB6BBA5-B09E-48FF-BCF1-29E8CD41E11A}" srcOrd="0" destOrd="0" presId="urn:microsoft.com/office/officeart/2005/8/layout/cycle1"/>
    <dgm:cxn modelId="{081FFF0B-72CE-48E9-BD0D-714E51544464}" type="presOf" srcId="{E8B71D8C-FA64-4A9E-84B7-DE29511B09F3}" destId="{1D0DF87E-A99B-4DF8-8DFB-98089A82852B}" srcOrd="0" destOrd="0" presId="urn:microsoft.com/office/officeart/2005/8/layout/cycle1"/>
    <dgm:cxn modelId="{2475C042-0019-4023-9BF3-1F4925913983}" type="presOf" srcId="{5EC6E0DF-968E-4A49-93E7-8C714CC502AE}" destId="{3AA18377-2298-4F24-849F-175A264B5061}" srcOrd="0" destOrd="0" presId="urn:microsoft.com/office/officeart/2005/8/layout/cycle1"/>
    <dgm:cxn modelId="{E8E887C9-DD0B-4E81-973E-557C81C7D4F8}" type="presOf" srcId="{41CB95E9-D905-491C-8A9E-ACD36E65C017}" destId="{EB0D5C8D-568A-4A95-AB5C-EDFDF2036A73}" srcOrd="0" destOrd="0" presId="urn:microsoft.com/office/officeart/2005/8/layout/cycle1"/>
    <dgm:cxn modelId="{19F0D632-E393-43DC-A203-2F9A5B37EDC6}" srcId="{1C2CBF73-AD07-480E-8350-E50285151380}" destId="{1E07DDAB-8050-4112-8C4C-A9FBDD1E372A}" srcOrd="1" destOrd="0" parTransId="{90967811-C64C-4A7D-9DD6-B41F15A40F38}" sibTransId="{6865685A-1F95-4F7A-96B2-861F7B4F383F}"/>
    <dgm:cxn modelId="{222C7192-9B42-4D38-9797-208FEA6D3D9A}" srcId="{1C2CBF73-AD07-480E-8350-E50285151380}" destId="{5EC6E0DF-968E-4A49-93E7-8C714CC502AE}" srcOrd="3" destOrd="0" parTransId="{8519028A-B5D4-4371-893F-315B9EB6AF79}" sibTransId="{680A41C3-5A86-4469-8323-63C65392F007}"/>
    <dgm:cxn modelId="{9B5DAB03-C3CD-4869-B48D-75BF85689B60}" type="presOf" srcId="{680A41C3-5A86-4469-8323-63C65392F007}" destId="{516732F3-DC0D-43BF-9200-C2A2D7DBEFBB}" srcOrd="0" destOrd="0" presId="urn:microsoft.com/office/officeart/2005/8/layout/cycle1"/>
    <dgm:cxn modelId="{EF9F3D3F-DEC2-4C96-8080-E9D55D3C90D6}" srcId="{1C2CBF73-AD07-480E-8350-E50285151380}" destId="{E8B71D8C-FA64-4A9E-84B7-DE29511B09F3}" srcOrd="0" destOrd="0" parTransId="{94DD6DF9-9D49-4FF1-808B-46EF83E6CB60}" sibTransId="{84B7C579-2850-485E-8E21-BCBB41CA03D3}"/>
    <dgm:cxn modelId="{05891C48-C765-44D5-B847-677A129414B0}" type="presParOf" srcId="{EA29D26D-5529-4997-9291-6A5E4869577E}" destId="{04FA8974-A81C-47F0-9061-E81DCB3ABE2A}" srcOrd="0" destOrd="0" presId="urn:microsoft.com/office/officeart/2005/8/layout/cycle1"/>
    <dgm:cxn modelId="{9FD936F8-5B28-4571-AC22-2B05E8929AA1}" type="presParOf" srcId="{EA29D26D-5529-4997-9291-6A5E4869577E}" destId="{1D0DF87E-A99B-4DF8-8DFB-98089A82852B}" srcOrd="1" destOrd="0" presId="urn:microsoft.com/office/officeart/2005/8/layout/cycle1"/>
    <dgm:cxn modelId="{A2D93205-09CD-432E-A69C-EBB25869BD1C}" type="presParOf" srcId="{EA29D26D-5529-4997-9291-6A5E4869577E}" destId="{1DBF4F5C-8FA6-44CB-978B-76D65706E0A3}" srcOrd="2" destOrd="0" presId="urn:microsoft.com/office/officeart/2005/8/layout/cycle1"/>
    <dgm:cxn modelId="{4AD364D9-35B9-4210-A8E1-940475DA8715}" type="presParOf" srcId="{EA29D26D-5529-4997-9291-6A5E4869577E}" destId="{CCB450D4-47C5-46ED-AB43-620EB1D2F58E}" srcOrd="3" destOrd="0" presId="urn:microsoft.com/office/officeart/2005/8/layout/cycle1"/>
    <dgm:cxn modelId="{7FBE86A1-C250-4643-B4F9-A027834F2F44}" type="presParOf" srcId="{EA29D26D-5529-4997-9291-6A5E4869577E}" destId="{7CB6BBA5-B09E-48FF-BCF1-29E8CD41E11A}" srcOrd="4" destOrd="0" presId="urn:microsoft.com/office/officeart/2005/8/layout/cycle1"/>
    <dgm:cxn modelId="{9D726475-44DA-41AA-9C80-203DCBA73331}" type="presParOf" srcId="{EA29D26D-5529-4997-9291-6A5E4869577E}" destId="{64F83822-3C78-4B3C-89DF-1FABCB6C7EE6}" srcOrd="5" destOrd="0" presId="urn:microsoft.com/office/officeart/2005/8/layout/cycle1"/>
    <dgm:cxn modelId="{675D4A9B-F0F6-4899-8B44-E4F28CE7A651}" type="presParOf" srcId="{EA29D26D-5529-4997-9291-6A5E4869577E}" destId="{7A61B91A-786B-4514-8B77-97E5677D07C6}" srcOrd="6" destOrd="0" presId="urn:microsoft.com/office/officeart/2005/8/layout/cycle1"/>
    <dgm:cxn modelId="{C4BBC2F1-23A7-496D-8D7F-D6D777D74782}" type="presParOf" srcId="{EA29D26D-5529-4997-9291-6A5E4869577E}" destId="{EBE9C0D5-79F9-452D-B1DC-48D7D1496C63}" srcOrd="7" destOrd="0" presId="urn:microsoft.com/office/officeart/2005/8/layout/cycle1"/>
    <dgm:cxn modelId="{EAD0F314-2CFB-4F8D-AE2C-F9A560B97172}" type="presParOf" srcId="{EA29D26D-5529-4997-9291-6A5E4869577E}" destId="{93ACE306-E9FE-4523-99AA-B945E8898BD3}" srcOrd="8" destOrd="0" presId="urn:microsoft.com/office/officeart/2005/8/layout/cycle1"/>
    <dgm:cxn modelId="{7C0BA490-3166-4BED-99E2-2FA5AFAE2FBB}" type="presParOf" srcId="{EA29D26D-5529-4997-9291-6A5E4869577E}" destId="{DD085D8D-6D24-4B2F-86D0-305218725D2E}" srcOrd="9" destOrd="0" presId="urn:microsoft.com/office/officeart/2005/8/layout/cycle1"/>
    <dgm:cxn modelId="{7DAFED4F-AA4E-4BAD-A661-9843A9803D19}" type="presParOf" srcId="{EA29D26D-5529-4997-9291-6A5E4869577E}" destId="{3AA18377-2298-4F24-849F-175A264B5061}" srcOrd="10" destOrd="0" presId="urn:microsoft.com/office/officeart/2005/8/layout/cycle1"/>
    <dgm:cxn modelId="{84522DBF-0498-48EC-B234-3C7DEDC9BAEA}" type="presParOf" srcId="{EA29D26D-5529-4997-9291-6A5E4869577E}" destId="{516732F3-DC0D-43BF-9200-C2A2D7DBEFBB}" srcOrd="11" destOrd="0" presId="urn:microsoft.com/office/officeart/2005/8/layout/cycle1"/>
    <dgm:cxn modelId="{093DF119-BA62-4329-AC8F-4E3E453FAE26}" type="presParOf" srcId="{EA29D26D-5529-4997-9291-6A5E4869577E}" destId="{C6AE1A21-1F9E-4CAE-80DA-9F0AD9F1BD98}" srcOrd="12" destOrd="0" presId="urn:microsoft.com/office/officeart/2005/8/layout/cycle1"/>
    <dgm:cxn modelId="{60A07F52-27BB-4452-BDB8-B2F73F20B218}" type="presParOf" srcId="{EA29D26D-5529-4997-9291-6A5E4869577E}" destId="{B7E5E61A-1612-4E56-9EBC-7E7C8025DE04}" srcOrd="13" destOrd="0" presId="urn:microsoft.com/office/officeart/2005/8/layout/cycle1"/>
    <dgm:cxn modelId="{A790F9E2-8A12-4E81-9927-369426E3B720}" type="presParOf" srcId="{EA29D26D-5529-4997-9291-6A5E4869577E}" destId="{67F1BA00-54B3-484A-AB4C-5797CB622EE2}" srcOrd="14" destOrd="0" presId="urn:microsoft.com/office/officeart/2005/8/layout/cycle1"/>
    <dgm:cxn modelId="{A10845D7-9BCE-41D5-859A-8F588678C904}" type="presParOf" srcId="{EA29D26D-5529-4997-9291-6A5E4869577E}" destId="{CA319931-8012-4C0F-B7C9-CF74EF63CACC}" srcOrd="15" destOrd="0" presId="urn:microsoft.com/office/officeart/2005/8/layout/cycle1"/>
    <dgm:cxn modelId="{4E67B42C-F84A-4BE4-942C-0F9255799B85}" type="presParOf" srcId="{EA29D26D-5529-4997-9291-6A5E4869577E}" destId="{EB0D5C8D-568A-4A95-AB5C-EDFDF2036A73}" srcOrd="16" destOrd="0" presId="urn:microsoft.com/office/officeart/2005/8/layout/cycle1"/>
    <dgm:cxn modelId="{A8CE9D53-A247-422F-B1AD-726737E203B0}" type="presParOf" srcId="{EA29D26D-5529-4997-9291-6A5E4869577E}" destId="{5BB7A779-F680-489B-BFFD-0041311C0F19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DF87E-A99B-4DF8-8DFB-98089A82852B}">
      <dsp:nvSpPr>
        <dsp:cNvPr id="0" name=""/>
        <dsp:cNvSpPr/>
      </dsp:nvSpPr>
      <dsp:spPr>
        <a:xfrm>
          <a:off x="4035062" y="394806"/>
          <a:ext cx="2645702" cy="52434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Autentificarea </a:t>
          </a:r>
          <a:endParaRPr lang="en-US" sz="2400" kern="1200" dirty="0"/>
        </a:p>
      </dsp:txBody>
      <dsp:txXfrm>
        <a:off x="4035062" y="394806"/>
        <a:ext cx="2645702" cy="524347"/>
      </dsp:txXfrm>
    </dsp:sp>
    <dsp:sp modelId="{1DBF4F5C-8FA6-44CB-978B-76D65706E0A3}">
      <dsp:nvSpPr>
        <dsp:cNvPr id="0" name=""/>
        <dsp:cNvSpPr/>
      </dsp:nvSpPr>
      <dsp:spPr>
        <a:xfrm>
          <a:off x="1801193" y="34828"/>
          <a:ext cx="4572365" cy="4572365"/>
        </a:xfrm>
        <a:prstGeom prst="circularArrow">
          <a:avLst>
            <a:gd name="adj1" fmla="val 3992"/>
            <a:gd name="adj2" fmla="val 250438"/>
            <a:gd name="adj3" fmla="val 20752497"/>
            <a:gd name="adj4" fmla="val 19070205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B6BBA5-B09E-48FF-BCF1-29E8CD41E11A}">
      <dsp:nvSpPr>
        <dsp:cNvPr id="0" name=""/>
        <dsp:cNvSpPr/>
      </dsp:nvSpPr>
      <dsp:spPr>
        <a:xfrm>
          <a:off x="5335716" y="1960113"/>
          <a:ext cx="1668492" cy="65152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Semn</a:t>
          </a:r>
          <a:r>
            <a:rPr lang="ro-MD" sz="2400" kern="1200" dirty="0" err="1" smtClean="0"/>
            <a:t>ături</a:t>
          </a:r>
          <a:r>
            <a:rPr lang="ro-MD" sz="2400" kern="1200" dirty="0" smtClean="0"/>
            <a:t> </a:t>
          </a:r>
          <a:endParaRPr lang="en-US" sz="2400" kern="1200" dirty="0"/>
        </a:p>
      </dsp:txBody>
      <dsp:txXfrm>
        <a:off x="5335716" y="1960113"/>
        <a:ext cx="1668492" cy="651529"/>
      </dsp:txXfrm>
    </dsp:sp>
    <dsp:sp modelId="{64F83822-3C78-4B3C-89DF-1FABCB6C7EE6}">
      <dsp:nvSpPr>
        <dsp:cNvPr id="0" name=""/>
        <dsp:cNvSpPr/>
      </dsp:nvSpPr>
      <dsp:spPr>
        <a:xfrm>
          <a:off x="1783456" y="86793"/>
          <a:ext cx="4572365" cy="4572365"/>
        </a:xfrm>
        <a:prstGeom prst="circularArrow">
          <a:avLst>
            <a:gd name="adj1" fmla="val 3992"/>
            <a:gd name="adj2" fmla="val 250438"/>
            <a:gd name="adj3" fmla="val 1863868"/>
            <a:gd name="adj4" fmla="val 393725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9C0D5-79F9-452D-B1DC-48D7D1496C63}">
      <dsp:nvSpPr>
        <dsp:cNvPr id="0" name=""/>
        <dsp:cNvSpPr/>
      </dsp:nvSpPr>
      <dsp:spPr>
        <a:xfrm>
          <a:off x="4444752" y="3577965"/>
          <a:ext cx="2155866" cy="55380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Autorizarea </a:t>
          </a:r>
          <a:endParaRPr lang="en-US" sz="2400" kern="1200" dirty="0"/>
        </a:p>
      </dsp:txBody>
      <dsp:txXfrm>
        <a:off x="4444752" y="3577965"/>
        <a:ext cx="2155866" cy="553805"/>
      </dsp:txXfrm>
    </dsp:sp>
    <dsp:sp modelId="{93ACE306-E9FE-4523-99AA-B945E8898BD3}">
      <dsp:nvSpPr>
        <dsp:cNvPr id="0" name=""/>
        <dsp:cNvSpPr/>
      </dsp:nvSpPr>
      <dsp:spPr>
        <a:xfrm>
          <a:off x="1745843" y="78533"/>
          <a:ext cx="4572365" cy="4572365"/>
        </a:xfrm>
        <a:prstGeom prst="circularArrow">
          <a:avLst>
            <a:gd name="adj1" fmla="val 3992"/>
            <a:gd name="adj2" fmla="val 250438"/>
            <a:gd name="adj3" fmla="val 7465376"/>
            <a:gd name="adj4" fmla="val 3467475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18377-2298-4F24-849F-175A264B5061}">
      <dsp:nvSpPr>
        <dsp:cNvPr id="0" name=""/>
        <dsp:cNvSpPr/>
      </dsp:nvSpPr>
      <dsp:spPr>
        <a:xfrm>
          <a:off x="1603692" y="3488034"/>
          <a:ext cx="1709201" cy="5089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Validarea</a:t>
          </a:r>
          <a:endParaRPr lang="en-US" sz="2400" kern="1200" dirty="0"/>
        </a:p>
      </dsp:txBody>
      <dsp:txXfrm>
        <a:off x="1603692" y="3488034"/>
        <a:ext cx="1709201" cy="508912"/>
      </dsp:txXfrm>
    </dsp:sp>
    <dsp:sp modelId="{516732F3-DC0D-43BF-9200-C2A2D7DBEFBB}">
      <dsp:nvSpPr>
        <dsp:cNvPr id="0" name=""/>
        <dsp:cNvSpPr/>
      </dsp:nvSpPr>
      <dsp:spPr>
        <a:xfrm>
          <a:off x="1804767" y="193993"/>
          <a:ext cx="4572365" cy="4572365"/>
        </a:xfrm>
        <a:prstGeom prst="circularArrow">
          <a:avLst>
            <a:gd name="adj1" fmla="val 3992"/>
            <a:gd name="adj2" fmla="val 250438"/>
            <a:gd name="adj3" fmla="val 10543024"/>
            <a:gd name="adj4" fmla="val 9068725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5E61A-1612-4E56-9EBC-7E7C8025DE04}">
      <dsp:nvSpPr>
        <dsp:cNvPr id="0" name=""/>
        <dsp:cNvSpPr/>
      </dsp:nvSpPr>
      <dsp:spPr>
        <a:xfrm>
          <a:off x="917415" y="2087608"/>
          <a:ext cx="2151326" cy="39653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Revocarea</a:t>
          </a:r>
          <a:endParaRPr lang="en-US" sz="2400" kern="1200" dirty="0"/>
        </a:p>
      </dsp:txBody>
      <dsp:txXfrm>
        <a:off x="917415" y="2087608"/>
        <a:ext cx="2151326" cy="396539"/>
      </dsp:txXfrm>
    </dsp:sp>
    <dsp:sp modelId="{67F1BA00-54B3-484A-AB4C-5797CB622EE2}">
      <dsp:nvSpPr>
        <dsp:cNvPr id="0" name=""/>
        <dsp:cNvSpPr/>
      </dsp:nvSpPr>
      <dsp:spPr>
        <a:xfrm>
          <a:off x="1799401" y="-48907"/>
          <a:ext cx="4572365" cy="4572365"/>
        </a:xfrm>
        <a:prstGeom prst="circularArrow">
          <a:avLst>
            <a:gd name="adj1" fmla="val 3992"/>
            <a:gd name="adj2" fmla="val 250438"/>
            <a:gd name="adj3" fmla="val 13109677"/>
            <a:gd name="adj4" fmla="val 11046575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0D5C8D-568A-4A95-AB5C-EDFDF2036A73}">
      <dsp:nvSpPr>
        <dsp:cNvPr id="0" name=""/>
        <dsp:cNvSpPr/>
      </dsp:nvSpPr>
      <dsp:spPr>
        <a:xfrm>
          <a:off x="1939948" y="312429"/>
          <a:ext cx="1805268" cy="50938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2400" kern="1200" dirty="0" smtClean="0"/>
            <a:t>Certificarea </a:t>
          </a:r>
          <a:endParaRPr lang="en-US" sz="2400" kern="1200" dirty="0"/>
        </a:p>
      </dsp:txBody>
      <dsp:txXfrm>
        <a:off x="1939948" y="312429"/>
        <a:ext cx="1805268" cy="509389"/>
      </dsp:txXfrm>
    </dsp:sp>
    <dsp:sp modelId="{5BB7A779-F680-489B-BFFD-0041311C0F19}">
      <dsp:nvSpPr>
        <dsp:cNvPr id="0" name=""/>
        <dsp:cNvSpPr/>
      </dsp:nvSpPr>
      <dsp:spPr>
        <a:xfrm>
          <a:off x="1731671" y="-8774"/>
          <a:ext cx="4572365" cy="4572365"/>
        </a:xfrm>
        <a:prstGeom prst="circularArrow">
          <a:avLst>
            <a:gd name="adj1" fmla="val 3992"/>
            <a:gd name="adj2" fmla="val 250438"/>
            <a:gd name="adj3" fmla="val 17488697"/>
            <a:gd name="adj4" fmla="val 15012016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1345" y="8842443"/>
            <a:ext cx="476655" cy="30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‹N›</a:t>
            </a:fld>
            <a:endParaRPr lang="en-US" altLang="it-IT"/>
          </a:p>
        </p:txBody>
      </p:sp>
      <p:sp>
        <p:nvSpPr>
          <p:cNvPr id="8" name="Segnaposto intestazione 1">
            <a:extLst/>
          </p:cNvPr>
          <p:cNvSpPr txBox="1">
            <a:spLocks/>
          </p:cNvSpPr>
          <p:nvPr/>
        </p:nvSpPr>
        <p:spPr>
          <a:xfrm>
            <a:off x="0" y="0"/>
            <a:ext cx="3475038" cy="73152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en-US" sz="1200" b="1">
                <a:latin typeface="ITC Lubalin Graph Std Book" charset="0"/>
                <a:ea typeface="MS PGothic" charset="0"/>
                <a:cs typeface="MS PGothic" charset="0"/>
              </a:rPr>
              <a:t>Progetto LMPI "Cryptographic Methods of Information Protection"</a:t>
            </a:r>
            <a:endParaRPr lang="it-IT" sz="1200" b="1" dirty="0">
              <a:latin typeface="ITC Lubalin Graph Std Book" charset="0"/>
              <a:ea typeface="MS PGothic" charset="0"/>
              <a:cs typeface="MS PGothic" charset="0"/>
            </a:endParaRPr>
          </a:p>
          <a:p>
            <a:pPr marL="355600">
              <a:defRPr/>
            </a:pPr>
            <a:r>
              <a:rPr lang="it-IT" sz="1200">
                <a:latin typeface="ITC Lubalin Graph Std Book" charset="0"/>
                <a:ea typeface="MS PGothic" charset="0"/>
                <a:cs typeface="MS PGothic" charset="0"/>
              </a:rPr>
              <a:t>Prof. </a:t>
            </a: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Adela Gorea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9" name="Segnaposto intestazione 1">
            <a:extLst/>
          </p:cNvPr>
          <p:cNvSpPr txBox="1">
            <a:spLocks/>
          </p:cNvSpPr>
          <p:nvPr/>
        </p:nvSpPr>
        <p:spPr>
          <a:xfrm>
            <a:off x="3365500" y="72192"/>
            <a:ext cx="3119521" cy="73152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>
                <a:latin typeface="ITC Lubalin Graph Std Book" pitchFamily="18" charset="0"/>
                <a:cs typeface="Arial" pitchFamily="34" charset="0"/>
              </a:rPr>
              <a:t>Lezione </a:t>
            </a:r>
            <a:r>
              <a:rPr lang="it-IT" altLang="it-IT" sz="1200" b="1" smtClean="0">
                <a:latin typeface="ITC Lubalin Graph Std Book" pitchFamily="18" charset="0"/>
                <a:cs typeface="Arial" pitchFamily="34" charset="0"/>
              </a:rPr>
              <a:t>00</a:t>
            </a:r>
            <a:r>
              <a:rPr lang="it-IT" altLang="it-IT" sz="1200" b="1">
                <a:latin typeface="ITC Lubalin Graph Std Book" pitchFamily="18" charset="0"/>
                <a:cs typeface="Arial" pitchFamily="34" charset="0"/>
              </a:rPr>
              <a:t/>
            </a:r>
            <a:br>
              <a:rPr lang="it-IT" altLang="it-IT" sz="1200" b="1">
                <a:latin typeface="ITC Lubalin Graph Std Book" pitchFamily="18" charset="0"/>
                <a:cs typeface="Arial" pitchFamily="34" charset="0"/>
              </a:rPr>
            </a:br>
            <a:r>
              <a:rPr lang="it-IT" altLang="it-IT" sz="1100">
                <a:latin typeface="ITC Lubalin Graph Std Book" pitchFamily="18" charset="0"/>
              </a:rPr>
              <a:t>NOŢIUNI DE BAZĂ ALE CRIPTOGRAFIEI</a:t>
            </a:r>
            <a:endParaRPr lang="it-IT" altLang="it-IT" sz="1100" dirty="0">
              <a:latin typeface="ITC Lubalin Graph Std Book" pitchFamily="18" charset="0"/>
              <a:cs typeface="Arial" pitchFamily="34" charset="0"/>
            </a:endParaRPr>
          </a:p>
        </p:txBody>
      </p:sp>
      <p:sp>
        <p:nvSpPr>
          <p:cNvPr id="10" name="Text Box 8">
            <a:extLst/>
          </p:cNvPr>
          <p:cNvSpPr txBox="1">
            <a:spLocks noChangeArrowheads="1"/>
          </p:cNvSpPr>
          <p:nvPr/>
        </p:nvSpPr>
        <p:spPr bwMode="auto">
          <a:xfrm>
            <a:off x="3365500" y="8558281"/>
            <a:ext cx="3492500" cy="28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Copyright ©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Università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Telematica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Internazionale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UNINETTUNO</a:t>
            </a:r>
            <a:endParaRPr lang="en-US" altLang="it-IT" sz="3700" dirty="0">
              <a:solidFill>
                <a:schemeClr val="bg2"/>
              </a:solidFill>
              <a:latin typeface="ITC Lubalin Graph Std Book" pitchFamily="18" charset="0"/>
            </a:endParaRPr>
          </a:p>
        </p:txBody>
      </p:sp>
      <p:pic>
        <p:nvPicPr>
          <p:cNvPr id="11" name="Picture 10" descr="logo_UT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462828"/>
            <a:ext cx="19700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1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C14E4-2A81-4FFE-9BD9-5F74A3AC46B9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3D394-7B91-4387-95B7-B47815BB1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9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criptograei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comunicare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securizata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autenti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utilizatorilor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securizarea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tranzactiilor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(e-cash)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1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Non-repudiere: Arm ca ca nu am solicitat bilete!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7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a o face </a:t>
            </a:r>
            <a:r>
              <a:rPr lang="en-US" dirty="0" err="1" smtClean="0"/>
              <a:t>inaccesibil˘a</a:t>
            </a:r>
            <a:r>
              <a:rPr lang="en-US" dirty="0" smtClean="0"/>
              <a:t> </a:t>
            </a:r>
            <a:r>
              <a:rPr lang="en-US" dirty="0" err="1" smtClean="0"/>
              <a:t>persoanelor</a:t>
            </a:r>
            <a:r>
              <a:rPr lang="en-US" dirty="0" smtClean="0"/>
              <a:t> / </a:t>
            </a:r>
            <a:r>
              <a:rPr lang="en-US" dirty="0" err="1" smtClean="0"/>
              <a:t>entit˘at¸ilor</a:t>
            </a:r>
            <a:r>
              <a:rPr lang="en-US" dirty="0" smtClean="0"/>
              <a:t> </a:t>
            </a:r>
            <a:r>
              <a:rPr lang="en-US" dirty="0" err="1" smtClean="0"/>
              <a:t>neautorizate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detecta</a:t>
            </a:r>
            <a:r>
              <a:rPr lang="en-US" dirty="0" smtClean="0"/>
              <a:t> ¸</a:t>
            </a:r>
            <a:r>
              <a:rPr lang="en-US" dirty="0" err="1" smtClean="0"/>
              <a:t>si</a:t>
            </a:r>
            <a:r>
              <a:rPr lang="en-US" dirty="0" smtClean="0"/>
              <a:t> eventual </a:t>
            </a:r>
            <a:r>
              <a:rPr lang="en-US" dirty="0" err="1" smtClean="0"/>
              <a:t>corecta</a:t>
            </a:r>
            <a:r>
              <a:rPr lang="en-US" dirty="0" smtClean="0"/>
              <a:t> </a:t>
            </a: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produse</a:t>
            </a:r>
            <a:r>
              <a:rPr lang="en-US" dirty="0" smtClean="0"/>
              <a:t> in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transmiterii</a:t>
            </a:r>
            <a:endParaRPr lang="ro-RO" dirty="0" smtClean="0"/>
          </a:p>
          <a:p>
            <a:r>
              <a:rPr lang="it-IT" dirty="0" smtClean="0"/>
              <a:t>pentru a o comprima in vederea reducerii spat¸iului necesar stoc</a:t>
            </a:r>
            <a:r>
              <a:rPr lang="ro-RO" dirty="0" smtClean="0"/>
              <a:t>ă</a:t>
            </a:r>
            <a:r>
              <a:rPr lang="it-IT" dirty="0" smtClean="0"/>
              <a:t>rii</a:t>
            </a:r>
            <a:endParaRPr lang="ro-R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comunicat¸ii</a:t>
            </a:r>
            <a:r>
              <a:rPr lang="en-US" dirty="0" smtClean="0"/>
              <a:t> </a:t>
            </a:r>
            <a:r>
              <a:rPr lang="en-US" dirty="0" err="1" smtClean="0"/>
              <a:t>securitatea</a:t>
            </a:r>
            <a:r>
              <a:rPr lang="en-US" dirty="0" smtClean="0"/>
              <a:t> </a:t>
            </a:r>
            <a:r>
              <a:rPr lang="en-US" dirty="0" err="1" smtClean="0"/>
              <a:t>fi¸sierelor</a:t>
            </a:r>
            <a:r>
              <a:rPr lang="en-US" dirty="0" smtClean="0"/>
              <a:t>, </a:t>
            </a:r>
            <a:r>
              <a:rPr lang="en-US" dirty="0" err="1" smtClean="0"/>
              <a:t>bazelor</a:t>
            </a:r>
            <a:r>
              <a:rPr lang="en-US" dirty="0" smtClean="0"/>
              <a:t> de date transfer </a:t>
            </a:r>
            <a:r>
              <a:rPr lang="en-US" dirty="0" err="1" smtClean="0"/>
              <a:t>monetar</a:t>
            </a:r>
            <a:r>
              <a:rPr lang="en-US" dirty="0" smtClean="0"/>
              <a:t> electronic </a:t>
            </a:r>
            <a:r>
              <a:rPr lang="en-US" dirty="0" err="1" smtClean="0"/>
              <a:t>comert</a:t>
            </a:r>
            <a:r>
              <a:rPr lang="en-US" dirty="0" smtClean="0"/>
              <a:t>¸ electronic </a:t>
            </a:r>
            <a:r>
              <a:rPr lang="en-US" dirty="0" err="1" smtClean="0"/>
              <a:t>semn˘ari</a:t>
            </a:r>
            <a:r>
              <a:rPr lang="en-US" dirty="0" smtClean="0"/>
              <a:t> </a:t>
            </a:r>
            <a:r>
              <a:rPr lang="en-US" dirty="0" err="1" smtClean="0"/>
              <a:t>contracte</a:t>
            </a:r>
            <a:r>
              <a:rPr lang="en-US" dirty="0" smtClean="0"/>
              <a:t> e-mail parole, PIN control </a:t>
            </a:r>
            <a:r>
              <a:rPr lang="en-US" dirty="0" err="1" smtClean="0"/>
              <a:t>acces</a:t>
            </a:r>
            <a:r>
              <a:rPr lang="en-US" dirty="0" smtClean="0"/>
              <a:t> </a:t>
            </a:r>
            <a:r>
              <a:rPr lang="en-US" dirty="0" err="1" smtClean="0"/>
              <a:t>protocoale</a:t>
            </a:r>
            <a:r>
              <a:rPr lang="en-US" dirty="0" smtClean="0"/>
              <a:t> de </a:t>
            </a:r>
            <a:r>
              <a:rPr lang="en-US" dirty="0" err="1" smtClean="0"/>
              <a:t>securitate</a:t>
            </a:r>
            <a:r>
              <a:rPr lang="en-US" dirty="0" smtClean="0"/>
              <a:t> </a:t>
            </a:r>
            <a:r>
              <a:rPr lang="en-US" dirty="0" err="1" smtClean="0"/>
              <a:t>vot</a:t>
            </a:r>
            <a:r>
              <a:rPr lang="en-US" dirty="0" smtClean="0"/>
              <a:t> electronic </a:t>
            </a:r>
            <a:r>
              <a:rPr lang="en-US" dirty="0" err="1" smtClean="0"/>
              <a:t>protect¸ia</a:t>
            </a:r>
            <a:r>
              <a:rPr lang="en-US" dirty="0" smtClean="0"/>
              <a:t> copyright-</a:t>
            </a:r>
            <a:r>
              <a:rPr lang="en-US" dirty="0" err="1" smtClean="0"/>
              <a:t>ului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structură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 cinci componente (</a:t>
            </a:r>
            <a:r>
              <a:rPr lang="it-IT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–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spaţiul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 mod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obişnuit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={0,1});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spaţiul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funcţiilor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</a:p>
          <a:p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{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injectivă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funcţiilor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dependentă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un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))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spaţiul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text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37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aplicării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1.1.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bun,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trebuie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indeplinească trei criterii (enunţate de Francis Bacon in sec. XVII):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apartine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uşor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ro-RO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apartine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uşor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imposibil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cunoaşte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trebuie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complicat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presupune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utilizatorii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timp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acceptabil pentru calcule). In criteriul 3 „imposibilitatea” e inlocuită in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dificultatea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presupune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interceptor de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asemenea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defineşte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sub o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”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Bacon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adăuga şi o a patra regulă: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trebuie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un text banal,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suspiciuni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Rolul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criptosistem</a:t>
            </a:r>
            <a:r>
              <a:rPr lang="en-US" dirty="0" smtClean="0"/>
              <a:t> de a </a:t>
            </a:r>
            <a:r>
              <a:rPr lang="en-US" dirty="0" err="1" smtClean="0"/>
              <a:t>preveni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detecta</a:t>
            </a:r>
            <a:r>
              <a:rPr lang="en-US" dirty="0" smtClean="0"/>
              <a:t> </a:t>
            </a:r>
            <a:r>
              <a:rPr lang="en-US" dirty="0" err="1" smtClean="0"/>
              <a:t>activităţile</a:t>
            </a:r>
            <a:r>
              <a:rPr lang="en-US" dirty="0" smtClean="0"/>
              <a:t> </a:t>
            </a:r>
            <a:r>
              <a:rPr lang="en-US" dirty="0" err="1" smtClean="0"/>
              <a:t>nepermise</a:t>
            </a:r>
            <a:r>
              <a:rPr lang="en-US" dirty="0" smtClean="0"/>
              <a:t> </a:t>
            </a:r>
            <a:r>
              <a:rPr lang="en-US" dirty="0" err="1" smtClean="0"/>
              <a:t>dintr</a:t>
            </a:r>
            <a:r>
              <a:rPr lang="en-US" dirty="0" smtClean="0"/>
              <a:t>-un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informatic</a:t>
            </a:r>
            <a:r>
              <a:rPr lang="en-US" dirty="0" smtClean="0"/>
              <a:t>: – </a:t>
            </a:r>
            <a:r>
              <a:rPr lang="en-US" dirty="0" err="1" smtClean="0"/>
              <a:t>consultarea</a:t>
            </a:r>
            <a:r>
              <a:rPr lang="en-US" dirty="0" smtClean="0"/>
              <a:t> </a:t>
            </a:r>
            <a:r>
              <a:rPr lang="en-US" dirty="0" err="1" smtClean="0"/>
              <a:t>neavizată</a:t>
            </a:r>
            <a:r>
              <a:rPr lang="en-US" dirty="0" smtClean="0"/>
              <a:t> a </a:t>
            </a:r>
            <a:r>
              <a:rPr lang="en-US" dirty="0" err="1" smtClean="0"/>
              <a:t>datelor</a:t>
            </a:r>
            <a:r>
              <a:rPr lang="en-US" dirty="0" smtClean="0"/>
              <a:t> </a:t>
            </a:r>
            <a:r>
              <a:rPr lang="en-US" dirty="0" err="1" smtClean="0"/>
              <a:t>transmise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stocate</a:t>
            </a:r>
            <a:r>
              <a:rPr lang="en-US" dirty="0" smtClean="0"/>
              <a:t>. – </a:t>
            </a:r>
            <a:r>
              <a:rPr lang="en-US" dirty="0" err="1" smtClean="0"/>
              <a:t>inserarea</a:t>
            </a:r>
            <a:r>
              <a:rPr lang="en-US" dirty="0" smtClean="0"/>
              <a:t> de </a:t>
            </a:r>
            <a:r>
              <a:rPr lang="en-US" dirty="0" err="1" smtClean="0"/>
              <a:t>mesaje</a:t>
            </a:r>
            <a:r>
              <a:rPr lang="en-US" dirty="0" smtClean="0"/>
              <a:t> false – </a:t>
            </a:r>
            <a:r>
              <a:rPr lang="en-US" dirty="0" err="1" smtClean="0"/>
              <a:t>modificarea</a:t>
            </a:r>
            <a:r>
              <a:rPr lang="en-US" dirty="0" smtClean="0"/>
              <a:t>, </a:t>
            </a:r>
            <a:r>
              <a:rPr lang="en-US" dirty="0" err="1" smtClean="0"/>
              <a:t>ştergerea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distrugerea</a:t>
            </a:r>
            <a:r>
              <a:rPr lang="en-US" dirty="0" smtClean="0"/>
              <a:t> </a:t>
            </a:r>
            <a:r>
              <a:rPr lang="en-US" dirty="0" err="1" smtClean="0"/>
              <a:t>mesajelor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 –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traficului</a:t>
            </a:r>
            <a:r>
              <a:rPr lang="en-US" dirty="0" smtClean="0"/>
              <a:t> – </a:t>
            </a:r>
            <a:r>
              <a:rPr lang="en-US" dirty="0" err="1" smtClean="0"/>
              <a:t>conectările</a:t>
            </a:r>
            <a:r>
              <a:rPr lang="en-US" dirty="0" smtClean="0"/>
              <a:t> </a:t>
            </a:r>
            <a:r>
              <a:rPr lang="en-US" dirty="0" err="1" smtClean="0"/>
              <a:t>neautorizate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2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Cifrurile</a:t>
            </a:r>
            <a:r>
              <a:rPr lang="en-US" dirty="0" smtClean="0"/>
              <a:t> </a:t>
            </a:r>
            <a:r>
              <a:rPr lang="en-US" dirty="0" err="1" smtClean="0"/>
              <a:t>clasice</a:t>
            </a:r>
            <a:r>
              <a:rPr lang="en-US" dirty="0" smtClean="0"/>
              <a:t> </a:t>
            </a:r>
            <a:r>
              <a:rPr lang="en-US" dirty="0" err="1" smtClean="0"/>
              <a:t>foloseau</a:t>
            </a:r>
            <a:r>
              <a:rPr lang="en-US" dirty="0" smtClean="0"/>
              <a:t> </a:t>
            </a:r>
            <a:r>
              <a:rPr lang="en-US" dirty="0" err="1" smtClean="0"/>
              <a:t>substituţia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transpoziţia</a:t>
            </a:r>
            <a:r>
              <a:rPr lang="en-US" dirty="0" smtClean="0"/>
              <a:t>. </a:t>
            </a:r>
            <a:r>
              <a:rPr lang="en-US" dirty="0" err="1" smtClean="0"/>
              <a:t>Printre</a:t>
            </a:r>
            <a:r>
              <a:rPr lang="en-US" dirty="0" smtClean="0"/>
              <a:t> </a:t>
            </a:r>
            <a:r>
              <a:rPr lang="en-US" dirty="0" err="1" smtClean="0"/>
              <a:t>metodele</a:t>
            </a:r>
            <a:endParaRPr lang="en-US" dirty="0" smtClean="0"/>
          </a:p>
          <a:p>
            <a:r>
              <a:rPr lang="en-US" dirty="0" err="1" smtClean="0"/>
              <a:t>moderne</a:t>
            </a:r>
            <a:r>
              <a:rPr lang="en-US" dirty="0" smtClean="0"/>
              <a:t> de </a:t>
            </a:r>
            <a:r>
              <a:rPr lang="en-US" dirty="0" err="1" smtClean="0"/>
              <a:t>criptare</a:t>
            </a:r>
            <a:r>
              <a:rPr lang="en-US" dirty="0" smtClean="0"/>
              <a:t> </a:t>
            </a:r>
            <a:r>
              <a:rPr lang="en-US" dirty="0" err="1" smtClean="0"/>
              <a:t>deosebim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direcţii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: </a:t>
            </a:r>
            <a:r>
              <a:rPr lang="en-US" dirty="0" err="1" smtClean="0"/>
              <a:t>sistemele</a:t>
            </a:r>
            <a:r>
              <a:rPr lang="en-US" dirty="0" smtClean="0"/>
              <a:t> cu </a:t>
            </a:r>
            <a:r>
              <a:rPr lang="en-US" dirty="0" err="1" smtClean="0"/>
              <a:t>cheie</a:t>
            </a:r>
            <a:endParaRPr lang="en-US" dirty="0" smtClean="0"/>
          </a:p>
          <a:p>
            <a:r>
              <a:rPr lang="en-US" dirty="0" err="1" smtClean="0"/>
              <a:t>secretă</a:t>
            </a:r>
            <a:r>
              <a:rPr lang="en-US" dirty="0" smtClean="0"/>
              <a:t> (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simetrice</a:t>
            </a:r>
            <a:r>
              <a:rPr lang="en-US" dirty="0" smtClean="0"/>
              <a:t>)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bijectivă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cu </a:t>
            </a:r>
            <a:r>
              <a:rPr lang="en-US" dirty="0" err="1" smtClean="0"/>
              <a:t>chei</a:t>
            </a:r>
            <a:endParaRPr lang="en-US" dirty="0" smtClean="0"/>
          </a:p>
          <a:p>
            <a:r>
              <a:rPr lang="en-US" dirty="0" err="1" smtClean="0"/>
              <a:t>publice</a:t>
            </a:r>
            <a:r>
              <a:rPr lang="en-US" dirty="0" smtClean="0"/>
              <a:t> (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 </a:t>
            </a:r>
            <a:r>
              <a:rPr lang="en-US" dirty="0" err="1" smtClean="0"/>
              <a:t>asimetrice</a:t>
            </a:r>
            <a:r>
              <a:rPr lang="en-US" dirty="0" smtClean="0"/>
              <a:t>) – </a:t>
            </a:r>
            <a:r>
              <a:rPr lang="en-US" dirty="0" err="1" smtClean="0"/>
              <a:t>sistemele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ek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bijectivă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4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a o face </a:t>
            </a:r>
            <a:r>
              <a:rPr lang="en-US" dirty="0" err="1" smtClean="0"/>
              <a:t>inaccesibil˘a</a:t>
            </a:r>
            <a:r>
              <a:rPr lang="en-US" dirty="0" smtClean="0"/>
              <a:t> </a:t>
            </a:r>
            <a:r>
              <a:rPr lang="en-US" dirty="0" err="1" smtClean="0"/>
              <a:t>persoanelor</a:t>
            </a:r>
            <a:r>
              <a:rPr lang="en-US" dirty="0" smtClean="0"/>
              <a:t> / </a:t>
            </a:r>
            <a:r>
              <a:rPr lang="en-US" dirty="0" err="1" smtClean="0"/>
              <a:t>entit˘at¸ilor</a:t>
            </a:r>
            <a:r>
              <a:rPr lang="en-US" dirty="0" smtClean="0"/>
              <a:t> </a:t>
            </a:r>
            <a:r>
              <a:rPr lang="en-US" dirty="0" err="1" smtClean="0"/>
              <a:t>neautorizate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detecta</a:t>
            </a:r>
            <a:r>
              <a:rPr lang="en-US" dirty="0" smtClean="0"/>
              <a:t> ¸</a:t>
            </a:r>
            <a:r>
              <a:rPr lang="en-US" dirty="0" err="1" smtClean="0"/>
              <a:t>si</a:t>
            </a:r>
            <a:r>
              <a:rPr lang="en-US" dirty="0" smtClean="0"/>
              <a:t> eventual </a:t>
            </a:r>
            <a:r>
              <a:rPr lang="en-US" dirty="0" err="1" smtClean="0"/>
              <a:t>corecta</a:t>
            </a:r>
            <a:r>
              <a:rPr lang="en-US" dirty="0" smtClean="0"/>
              <a:t> </a:t>
            </a:r>
            <a:r>
              <a:rPr lang="en-US" dirty="0" err="1" smtClean="0"/>
              <a:t>erorile</a:t>
            </a:r>
            <a:r>
              <a:rPr lang="en-US" dirty="0" smtClean="0"/>
              <a:t> </a:t>
            </a:r>
            <a:r>
              <a:rPr lang="en-US" dirty="0" err="1" smtClean="0"/>
              <a:t>produse</a:t>
            </a:r>
            <a:r>
              <a:rPr lang="en-US" dirty="0" smtClean="0"/>
              <a:t> in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transmiterii</a:t>
            </a:r>
            <a:endParaRPr lang="ro-RO" dirty="0" smtClean="0"/>
          </a:p>
          <a:p>
            <a:r>
              <a:rPr lang="it-IT" dirty="0" smtClean="0"/>
              <a:t>pentru a o comprima in vederea reducerii spat¸iului necesar stoc</a:t>
            </a:r>
            <a:r>
              <a:rPr lang="ro-RO" dirty="0" smtClean="0"/>
              <a:t>ă</a:t>
            </a:r>
            <a:r>
              <a:rPr lang="it-IT" dirty="0" smtClean="0"/>
              <a:t>rii</a:t>
            </a:r>
            <a:endParaRPr lang="ro-R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46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81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</a:rPr>
              <a:t>Cump</a:t>
            </a:r>
            <a:r>
              <a:rPr lang="ro-RO" dirty="0" smtClean="0">
                <a:solidFill>
                  <a:schemeClr val="tx1"/>
                </a:solidFill>
                <a:latin typeface="+mn-lt"/>
              </a:rPr>
              <a:t>ă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rarea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online a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unui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bilet</a:t>
            </a:r>
            <a:r>
              <a:rPr lang="ro-RO" dirty="0" smtClean="0">
                <a:solidFill>
                  <a:schemeClr val="tx1"/>
                </a:solidFill>
                <a:latin typeface="+mn-lt"/>
              </a:rPr>
              <a:t>:</a:t>
            </a:r>
            <a:br>
              <a:rPr lang="ro-RO" dirty="0" smtClean="0">
                <a:solidFill>
                  <a:schemeClr val="tx1"/>
                </a:solidFill>
                <a:latin typeface="+mn-lt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Vreau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cumpar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bilete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electronic.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Disponibilitate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Nu se poate accesa pagina web!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Con</a:t>
            </a:r>
            <a:r>
              <a:rPr lang="ro-RO" b="1" dirty="0" smtClean="0">
                <a:solidFill>
                  <a:schemeClr val="bg1"/>
                </a:solidFill>
              </a:rPr>
              <a:t>fe</a:t>
            </a:r>
            <a:r>
              <a:rPr lang="it-IT" b="1" dirty="0" smtClean="0">
                <a:solidFill>
                  <a:schemeClr val="bg1"/>
                </a:solidFill>
              </a:rPr>
              <a:t>den</a:t>
            </a:r>
            <a:r>
              <a:rPr lang="ro-RO" b="1" dirty="0" smtClean="0">
                <a:solidFill>
                  <a:schemeClr val="bg1"/>
                </a:solidFill>
              </a:rPr>
              <a:t>ț</a:t>
            </a:r>
            <a:r>
              <a:rPr lang="it-IT" b="1" dirty="0" smtClean="0">
                <a:solidFill>
                  <a:schemeClr val="bg1"/>
                </a:solidFill>
              </a:rPr>
              <a:t>ialitate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aa CCV (Card Code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modica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Autenti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Biletul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invalid!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4817-CFFA-4E4D-9D42-9BDA03E372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1188" y="728663"/>
            <a:ext cx="7921625" cy="49688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1642733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003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4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576293"/>
          </a:xfrm>
          <a:prstGeom prst="rect">
            <a:avLst/>
          </a:prstGeom>
          <a:gradFill>
            <a:gsLst>
              <a:gs pos="0">
                <a:srgbClr val="18B2A3">
                  <a:lumMod val="23000"/>
                  <a:lumOff val="77000"/>
                  <a:alpha val="4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lIns="900000" tIns="72000" rIns="720000" bIns="72000">
            <a:sp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2040940"/>
            <a:ext cx="7921625" cy="3656597"/>
          </a:xfrm>
          <a:prstGeom prst="rect">
            <a:avLst/>
          </a:prstGeom>
        </p:spPr>
        <p:txBody>
          <a:bodyPr anchor="t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7339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5" cy="4968874"/>
          </a:xfrm>
          <a:prstGeom prst="rect">
            <a:avLst/>
          </a:prstGeom>
        </p:spPr>
        <p:txBody>
          <a:bodyPr anchor="ctr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7489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92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rtlCol="0"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rtlCol="0"/>
          <a:lstStyle/>
          <a:p>
            <a:fld id="{D6FB7D9D-8FEB-4C68-AF9D-8340329AE840}" type="slidenum">
              <a:rPr lang="es-ES" altLang="en-US" smtClean="0"/>
              <a:pPr/>
              <a:t>‹N›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874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pic>
        <p:nvPicPr>
          <p:cNvPr id="4" name="Picture 6" descr="Celestia-R1---OverlayTitleH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4"/>
          <a:stretch/>
        </p:blipFill>
        <p:spPr>
          <a:xfrm rot="10800000"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1188" y="728663"/>
            <a:ext cx="7921625" cy="49688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86761851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1796391"/>
            <a:ext cx="7921625" cy="3656597"/>
          </a:xfrm>
          <a:prstGeom prst="rect">
            <a:avLst/>
          </a:prstGeom>
        </p:spPr>
        <p:txBody>
          <a:bodyPr anchor="t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607071"/>
          </a:xfrm>
          <a:prstGeom prst="rect">
            <a:avLst/>
          </a:prstGeom>
          <a:gradFill>
            <a:gsLst>
              <a:gs pos="0">
                <a:srgbClr val="18B2A3">
                  <a:lumMod val="23000"/>
                  <a:lumOff val="77000"/>
                  <a:alpha val="4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lIns="900000" tIns="72000" rIns="720000" bIns="72000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8027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5" cy="4300536"/>
          </a:xfrm>
          <a:prstGeom prst="rect">
            <a:avLst/>
          </a:prstGeom>
        </p:spPr>
        <p:txBody>
          <a:bodyPr anchor="ctr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235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1150881" y="473483"/>
            <a:ext cx="6842235" cy="96191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None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A6526F3-AB34-4785-ADCD-BB7A620A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11191" r="25507" b="33888"/>
          <a:stretch/>
        </p:blipFill>
        <p:spPr>
          <a:xfrm>
            <a:off x="1150881" y="1435395"/>
            <a:ext cx="6842235" cy="4262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42133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2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0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2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83">
            <a:off x="88871" y="260541"/>
            <a:ext cx="9392556" cy="69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160">
          <p15:clr>
            <a:srgbClr val="F26B43"/>
          </p15:clr>
        </p15:guide>
        <p15:guide id="0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728663"/>
            <a:ext cx="7921625" cy="3137943"/>
          </a:xfrm>
        </p:spPr>
        <p:txBody>
          <a:bodyPr/>
          <a:lstStyle/>
          <a:p>
            <a:r>
              <a:rPr lang="it-IT" dirty="0" smtClean="0"/>
              <a:t>NOŢIUNI DE BAZĂ ALE CRIPTOGRAFIEI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2"/>
          <a:stretch/>
        </p:blipFill>
        <p:spPr>
          <a:xfrm>
            <a:off x="0" y="3213100"/>
            <a:ext cx="9144000" cy="3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1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66953" t="3056" r="1135" b="16233"/>
          <a:stretch/>
        </p:blipFill>
        <p:spPr>
          <a:xfrm>
            <a:off x="3417887" y="1758116"/>
            <a:ext cx="2308225" cy="3787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188" y="728663"/>
            <a:ext cx="7933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  <a:tabLst>
                <a:tab pos="682625" algn="l"/>
              </a:tabLst>
            </a:pPr>
            <a:r>
              <a:rPr lang="it-IT" sz="2800" dirty="0" smtClean="0"/>
              <a:t>Un </a:t>
            </a:r>
            <a:r>
              <a:rPr lang="it-IT" sz="2800" dirty="0"/>
              <a:t>artist bun anun</a:t>
            </a:r>
            <a:r>
              <a:rPr lang="ro-RO" sz="2800" dirty="0"/>
              <a:t>ță</a:t>
            </a:r>
            <a:r>
              <a:rPr lang="it-IT" sz="2800" dirty="0"/>
              <a:t> un concert. </a:t>
            </a:r>
            <a:endParaRPr lang="ro-RO" sz="2800" dirty="0"/>
          </a:p>
          <a:p>
            <a:pPr marL="742950" indent="-742950">
              <a:buFont typeface="+mj-lt"/>
              <a:buAutoNum type="arabicPeriod"/>
              <a:tabLst>
                <a:tab pos="682625" algn="l"/>
              </a:tabLst>
            </a:pPr>
            <a:r>
              <a:rPr lang="it-IT" sz="2800" dirty="0"/>
              <a:t>Biletele sunt puse </a:t>
            </a:r>
            <a:r>
              <a:rPr lang="ro-RO" sz="2800" dirty="0"/>
              <a:t>î</a:t>
            </a:r>
            <a:r>
              <a:rPr lang="it-IT" sz="2800" dirty="0"/>
              <a:t>n v</a:t>
            </a:r>
            <a:r>
              <a:rPr lang="ro-RO" sz="2800" dirty="0"/>
              <a:t>â</a:t>
            </a:r>
            <a:r>
              <a:rPr lang="it-IT" sz="2800" dirty="0"/>
              <a:t>nzare online.</a:t>
            </a:r>
            <a:endParaRPr lang="en-US" sz="2800" dirty="0"/>
          </a:p>
          <a:p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200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7" y="728662"/>
            <a:ext cx="7921625" cy="49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3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7" y="728663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9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7" y="728662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50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7" y="728663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8" y="728663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03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8" y="728662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8" y="728662"/>
            <a:ext cx="7921625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0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11188" y="1796391"/>
            <a:ext cx="6967484" cy="3656597"/>
          </a:xfrm>
        </p:spPr>
        <p:txBody>
          <a:bodyPr/>
          <a:lstStyle/>
          <a:p>
            <a:r>
              <a:rPr lang="it-IT" sz="3000" dirty="0" err="1" smtClean="0"/>
              <a:t>Enumerați</a:t>
            </a:r>
            <a:r>
              <a:rPr lang="it-IT" sz="3000" dirty="0" smtClean="0"/>
              <a:t> care </a:t>
            </a:r>
            <a:r>
              <a:rPr lang="it-IT" sz="3000" dirty="0" err="1" smtClean="0"/>
              <a:t>sunt</a:t>
            </a:r>
            <a:r>
              <a:rPr lang="it-IT" sz="3000" dirty="0" smtClean="0"/>
              <a:t> </a:t>
            </a:r>
            <a:r>
              <a:rPr lang="it-IT" sz="3000" dirty="0" err="1" smtClean="0"/>
              <a:t>motivile</a:t>
            </a:r>
            <a:r>
              <a:rPr lang="it-IT" sz="3000" dirty="0"/>
              <a:t> </a:t>
            </a:r>
            <a:r>
              <a:rPr lang="it-IT" sz="3000" dirty="0" err="1" smtClean="0"/>
              <a:t>pentru</a:t>
            </a:r>
            <a:r>
              <a:rPr lang="it-IT" sz="3000" dirty="0"/>
              <a:t> </a:t>
            </a:r>
            <a:r>
              <a:rPr lang="it-IT" sz="3000" dirty="0" smtClean="0"/>
              <a:t>a „codifica” </a:t>
            </a:r>
            <a:r>
              <a:rPr lang="it-IT" sz="3000" dirty="0" err="1" smtClean="0"/>
              <a:t>informația</a:t>
            </a:r>
            <a:r>
              <a:rPr lang="it-IT" sz="3000" dirty="0" smtClean="0"/>
              <a:t>?</a:t>
            </a:r>
            <a:endParaRPr lang="it-IT" sz="3000" dirty="0"/>
          </a:p>
          <a:p>
            <a:endParaRPr lang="it-IT" sz="3000" dirty="0" smtClean="0"/>
          </a:p>
          <a:p>
            <a:r>
              <a:rPr lang="it-IT" sz="3000" dirty="0" err="1" smtClean="0"/>
              <a:t>Dați</a:t>
            </a:r>
            <a:r>
              <a:rPr lang="it-IT" sz="3000" dirty="0" smtClean="0"/>
              <a:t> </a:t>
            </a:r>
            <a:r>
              <a:rPr lang="it-IT" sz="3000" dirty="0" err="1" smtClean="0"/>
              <a:t>exemple</a:t>
            </a:r>
            <a:r>
              <a:rPr lang="it-IT" sz="3000" dirty="0" smtClean="0"/>
              <a:t> de </a:t>
            </a:r>
            <a:r>
              <a:rPr lang="it-IT" sz="3000" dirty="0" err="1" smtClean="0"/>
              <a:t>aplicații</a:t>
            </a:r>
            <a:r>
              <a:rPr lang="it-IT" sz="3000" dirty="0" smtClean="0"/>
              <a:t> </a:t>
            </a:r>
            <a:r>
              <a:rPr lang="it-IT" sz="3000" dirty="0" err="1" smtClean="0"/>
              <a:t>unde</a:t>
            </a:r>
            <a:r>
              <a:rPr lang="it-IT" sz="3000" dirty="0" smtClean="0"/>
              <a:t> are </a:t>
            </a:r>
            <a:r>
              <a:rPr lang="it-IT" sz="3000" dirty="0" err="1" smtClean="0"/>
              <a:t>loc</a:t>
            </a:r>
            <a:r>
              <a:rPr lang="it-IT" sz="3000" dirty="0" smtClean="0"/>
              <a:t> </a:t>
            </a:r>
            <a:r>
              <a:rPr lang="it-IT" sz="3000" dirty="0" err="1" smtClean="0"/>
              <a:t>criptarea</a:t>
            </a:r>
            <a:r>
              <a:rPr lang="it-IT" sz="3000" dirty="0" smtClean="0"/>
              <a:t> </a:t>
            </a:r>
            <a:r>
              <a:rPr lang="it-IT" sz="3000" dirty="0" err="1" smtClean="0"/>
              <a:t>datelor</a:t>
            </a:r>
            <a:r>
              <a:rPr lang="it-IT" sz="3000" dirty="0" smtClean="0"/>
              <a:t>?</a:t>
            </a:r>
            <a:br>
              <a:rPr lang="it-IT" sz="3000" dirty="0" smtClean="0"/>
            </a:br>
            <a:endParaRPr lang="it-IT" sz="30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Întrebare</a:t>
            </a:r>
            <a:r>
              <a:rPr lang="it-IT" dirty="0"/>
              <a:t> de control</a:t>
            </a:r>
          </a:p>
        </p:txBody>
      </p:sp>
    </p:spTree>
    <p:extLst>
      <p:ext uri="{BB962C8B-B14F-4D97-AF65-F5344CB8AC3E}">
        <p14:creationId xmlns:p14="http://schemas.microsoft.com/office/powerpoint/2010/main" val="3855682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5400" smtClean="0"/>
              <a:t>CRIPT</a:t>
            </a:r>
            <a:r>
              <a:rPr lang="en-US" sz="5400" smtClean="0"/>
              <a:t>AREA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3190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967648" y="1978948"/>
            <a:ext cx="7921625" cy="3656597"/>
          </a:xfrm>
        </p:spPr>
        <p:txBody>
          <a:bodyPr/>
          <a:lstStyle/>
          <a:p>
            <a:pPr marL="720725" indent="-720725"/>
            <a:r>
              <a:rPr lang="en-US" altLang="en-US" sz="3600" dirty="0" smtClean="0"/>
              <a:t>No</a:t>
            </a:r>
            <a:r>
              <a:rPr lang="ro-RO" altLang="en-US" sz="3600" dirty="0" smtClean="0"/>
              <a:t>țiuni de bază</a:t>
            </a:r>
            <a:endParaRPr lang="it-IT" altLang="en-US" sz="3600" dirty="0" smtClean="0"/>
          </a:p>
          <a:p>
            <a:pPr marL="720725" indent="-720725"/>
            <a:endParaRPr lang="ro-RO" altLang="en-US" sz="1400" dirty="0" smtClean="0"/>
          </a:p>
          <a:p>
            <a:pPr marL="720725" indent="-720725"/>
            <a:r>
              <a:rPr lang="ro-RO" altLang="en-US" sz="3600" dirty="0" smtClean="0"/>
              <a:t>Studiu de caz</a:t>
            </a:r>
            <a:endParaRPr lang="it-IT" altLang="en-US" sz="3600" dirty="0" smtClean="0"/>
          </a:p>
          <a:p>
            <a:pPr marL="720725" indent="-720725"/>
            <a:endParaRPr lang="ro-RO" altLang="en-US" sz="1400" dirty="0" smtClean="0"/>
          </a:p>
          <a:p>
            <a:pPr marL="720725" indent="-720725"/>
            <a:r>
              <a:rPr lang="ro-RO" sz="3600" dirty="0" smtClean="0"/>
              <a:t>Criptarea</a:t>
            </a:r>
            <a:endParaRPr lang="ro-RO" altLang="en-US" sz="3600" dirty="0" smtClean="0"/>
          </a:p>
          <a:p>
            <a:endParaRPr lang="en-US" altLang="en-US" sz="3600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Repere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87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83" y="1458457"/>
            <a:ext cx="1009650" cy="142875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5588" y="3305969"/>
            <a:ext cx="1009650" cy="1428750"/>
          </a:xfrm>
          <a:prstGeom prst="rect">
            <a:avLst/>
          </a:prstGeom>
        </p:spPr>
      </p:pic>
      <p:sp>
        <p:nvSpPr>
          <p:cNvPr id="10" name="AutoShape 2" descr="data:image/svg+xml;base64,PD94bWwgdmVyc2lvbj0iMS4wIiBzdGFuZGFsb25lPSJubyI/Pgo8IURPQ1RZUEUgc3ZnIFBVQkxJ%0D%0AQyAiLS8vVzNDLy9EVEQgU1ZHIDEuMS8vRU4iICJodHRwOi8vd3d3LnczLm9yZy9HcmFwaGljcy9T%0D%0AVkcvMS4xL0RURC9zdmcxMS5kdGQiPgo8c3ZnIHdpZHRoPSIxMDAlIiBoZWlnaHQ9IjEwMCUiIHZp%0D%0AZXdCb3g9IjAgMCAxMjQxIDE3NDkiIHZlcnNpb249IjEuMSIgeG1sbnM9Imh0dHA6Ly93d3cudzMu%0D%0Ab3JnLzIwMDAvc3ZnIiB4bWxuczp4bGluaz0iaHR0cDovL3d3dy53My5vcmcvMTk5OS94bGluayIg%0D%0AeG1sOnNwYWNlPSJwcmVzZXJ2ZSIgc3R5bGU9ImZpbGwtcnVsZTpldmVub2RkO2NsaXAtcnVsZTpl%0D%0AdmVub2RkO3N0cm9rZS1saW5lY2FwOnJvdW5kO3N0cm9rZS1saW5lam9pbjpyb3VuZDtzdHJva2Ut%0D%0AbWl0ZXJsaW1pdDoxLjQxNDIxOyI+CiAgICA8ZyB0cmFuc2Zvcm09Im1hdHJpeCgyLjk5NzMzLDAs%0D%0AMCwyLjk5NzMzLC0xNTk3LjMzLC04MjEuMTg4KSI+CiAgICAgICAgPHBhdGggZD0iTTYwMC44NzEs%0D%0ANTA2LjMzNUM1OTAuNTkyLDUyMi4zOTcgNTkzLjYzNiw1MTguOTE1IDU4My4yNDksNTM5LjE3QzU3%0D%0ANC42NzksNDg5LjYyNCA1OTYuNTc2LDQwMi4xMzcgNjE3LjUzMSwzNTUuODcyQzYyMS41NTEsMzQ2%0D%0ALjk5NyA2NDMuMzk5LDMxNS41NyA2NzEuNzQzLDI5Ny4zMDNDNjg5Ljc3OCwyODUuNjc5IDcxOS42%0D%0AODksMjgwLjU3NCA3NTEuNTIyLDI4MC4zNjdDNzc4LjE5LDI4MC4xOTMgODA3LjkwOSwyODguMDA2%0D%0AIDgyMC4wNzIsMjkyLjkyQzg2MS44NzQsMzA5LjgxIDg4MC4wNjUsMzQ3LjQ3MSA4ODMuMzAzLDM1%0D%0ANC43MjNDOTA0LjUwMiw0MDIuMjA4IDkxOS43MDQsNDk2LjY5NyA4OTMuMDM4LDUzMi4xMzdDODkx%0D%0ALjkxOCw1MjUuMjI3IDg5MC45NjYsNTE5LjY3MSA4OTAuMDcsNTE1LjExNkM4ODUuMDE4LDYwMC4y%0D%0AMTUgODQxLjMwOSw2NzAuMzAxIDc4My4yNTcsNjkxLjgwM0M3ODMuNzg1LDcwOS4wNTkgNzgzLjgw%0D%0AMyw3MjcuMjQzIDc4OC4wODgsNzM3LjEwOUM3OTIuMDIsNzQ2LjE2NCA4MDcuNjc3LDc1My4wNTQg%0D%0AODE3LjkyOSw3NTguODVDODIwLjI3OCw3NTguMzA5IDgyMi42OTksNzU4LjAzNiA4MjUuMjIyLDc1%0D%0AOC4xMjVDODQ4LjA4LDc1OC45MzQgOTA1LjA4OSw3NjUuNzE5IDkxNS4yMTIsNzgxLjIxNEM5Mjgu%0D%0AMDM4LDgwMC44NDYgOTMyLjcwOSw4MzMuMDQxIDkwOS44OTMsODM2Ljk1OUM4ODEuODAzLDg0MS43%0D%0AODIgODE4LjkyNyw4NTAuNjkzIDc1Mi44NzQsODUwLjc3OUM2NzcuMTI4LDg1MC44NzcgNTk3LjU1%0D%0ALDg0MS40NjMgNTY3LjMyMyw4MzYuMzY3QzU0NC41NzIsODMyLjUzMiA1NTMuNTQsNzkyLjc0OSA1%0D%0ANzAuMzc4LDc3OS43MjdDNTg3LjIzMiw3NjYuNjkzIDY0NC45MDIsNzU5LjMxNCA2NjguNDQ0LDc1%0D%0AOC4xNjVDNjY4LjkzNSw3NTguMTQxIDY2OS40MjIsNzU4LjEzIDY2OS45MDYsNzU4LjEzM0M2Nzgu%0D%0ANzQyLDc1MC45MjcgNjk0LjA2MSw3NDMuMTk2IDY5OC4yNTYsNzQwLjIyOUM3MTEuNjc3LDczMC43%0D%0AMzcgNzEyLjk2NSw3MTEuNjA4IDcxMy4xMjUsNjkzLjU0MkM2NTAuNTU2LDY3My42OTMgNjAzLjQw%0D%0AMSw1OTcuODQ5IDYwMC44NzEsNTA2LjMzNVoiIHN0eWxlPSJmaWxsOmJsYWNrO3N0cm9rZS13aWR0%0D%0AaDo0LjE0cHg7c3Ryb2tlOmJsYWNrOyIvPgogICAgICAgIDxnIHRyYW5zZm9ybT0ibWF0cml4KDEu%0D%0AMTI1MTgsMCwwLDEuMDU1OTQsLTk3LjQ0NDksLTEwMy42NDUpIj4KICAgICAgICAgICAgPHBhdGgg%0D%0AZD0iTTcyNS4yOCw3MTguODE1QzcxMy43NDgsNzMyLjYwNyA3MjkuNzE1LDc4Mi4xODEgNzA3LjE3%0D%0ANSw3OTkuMTY3QzcwMS4xNzMsODAzLjY5IDY2OS41NTUsODE5LjkwMyA2NzcuNTg2LDgyNi45MTRD%0D%0ANjg1LjYxNyw4MzMuOTI0IDczMS40MzQsODQxLjMyOSA3NTUuMzYxLDg0MS4yMjhDNzc3Ljg0OCw4%0D%0ANDEuMTMzIDgxNS44NzUsODMzLjgxIDgyMS4xNSw4MjYuMzA4QzgyNi40MjYsODE4LjgwNSA3OTIu%0D%0ANzM4LDgxMC4yNiA3ODcuMDEyLDc5Ni4yMTJDNzc5LjU0OCw3NzcuODk2IDc4Ni42NTIsNzI5LjMx%0D%0AMSA3NzYuMzYzLDcxNi40MTFDNzY2LjA3NCw3MDMuNTEyIDczNi4yMTQsNzA1LjczNyA3MjUuMjgs%0D%0ANzE4LjgxNVoiIHN0eWxlPSJmaWxsOnVybCgjX0xpbmVhcjEpO3N0cm9rZS13aWR0aDoxLjE1cHg7%0D%0Ac3Ryb2tlOnJnYigyNTUsMjEwLDIxMCk7Ii8+CiAgICAgICAgPC9nPgogICAgICAgIDxnIHRyYW5z%0D%0AZm9ybT0ibWF0cml4KDAuODk0MjE0LDAsMCwxLDg0LjA3MTUsLTQyLjg1NTMpIj4KICAgICAgICAg%0D%0AICAgPGVsbGlwc2UgY3g9IjczOS44NTciIGN5PSI1NDEuNDQzIiByeD0iMTYyLjAzOSIgcnk9IjIw%0D%0AMC4wMjciIHN0eWxlPSJmaWxsOnVybCgjX1JhZGlhbDIpO3N0cm9rZS13aWR0aDoxLjM5cHg7c3Ry%0D%0Ab2tlOnJnYigyNDQsMTkzLDE5Myk7Ii8+CiAgICAgICAgPC9nPgogICAgICAgIDxnIHRyYW5zZm9y%0D%0AbT0ibWF0cml4KDEuMDA4NjksMCwwLDAuODIwNDUzLDIuNTIzNzUsMTAwLjk1NSkiPgogICAgICAg%0D%0AICAgICA8cGF0aCBkPSJNNjYwLjE4NSw4MDEuMDMyQzYzNi44NDYsODAyLjQzMyA1NzkuNjcyLDgx%0D%0AMS40MjcgNTYyLjk2NCw4MjcuMzEzQzU0Ni4yNzEsODQzLjE4NSA1MzcuMzgsODkxLjY3NCA1NTku%0D%0AOTM1LDg5Ni4zNDlDNTg5LjkwMiw5MDIuNTU5IDY2OC43OTQsOTE0LjAzNCA3NDMuODg4LDkxMy45%0D%0AMTRDODA5LjM3Miw5MTMuODA5IDg3MS43MDYsOTAyLjk0OCA4OTkuNTU0LDg5Ny4wN0M5MjIuMTc0%0D%0ALDg5Mi4yOTUgOTE3LjU0Myw4NTMuMDU0IDkwNC44MjgsODI5LjEyNkM4OTQuNzkyLDgxMC4yMzkg%0D%0AODM4LjI3NCw4MDEuOTcgODE1LjYxMyw4MDAuOTg0Qzc5OC4zNzUsODAwLjIzNCA3ODUuOTA0LDgy%0D%0AMC40OTYgNzY4Ljg2NCw4MjMuMjA5Qzc1MC4wOTUsODI2LjE5NyA3MjEuMTE1LDgyMi42MDcgNzAz%0D%0ALjAwMiw4MTguOTExQzY4Ny44NDgsODE1LjgxOSA2NzUuNjI0LDgwMC4xMDYgNjYwLjE4NSw4MDEu%0D%0AMDMyWiIgc3R5bGU9ImZpbGw6dXJsKCNfUmFkaWFsMyk7c3Ryb2tlLXdpZHRoOjAuODNweDtzdHJv%0D%0Aa2U6cmdiKDE0NSw0LDApOyIvPgogICAgICAgIDwvZz4KICAgICAgICA8cGF0aCBkPSJNNjE3LjUz%0D%0AMSwzNTUuODcyQzYyMS41NTEsMzQ2Ljk5NyA2NDMuMzk5LDMxNS41NyA2NzEuNzQzLDI5Ny4zMDND%0D%0ANjg5Ljc3OCwyODUuNjc5IDcxOS42ODksMjgwLjU3NCA3NTEuNTIyLDI4MC4zNjdDNzc4LjE5LDI4%0D%0AMC4xOTMgODA3LjkwOSwyODguMDA2IDgyMC4wNzIsMjkyLjkyQzg2MS44NzQsMzA5LjgxIDg4MC4w%0D%0ANjUsMzQ3LjQ3MSA4ODMuMzAzLDM1NC43MjNDOTA0LjUwMiw0MDIuMjA4IDkxOS43MDQsNDk2LjY5%0D%0ANyA4OTMuMDM4LDUzMi4xMzdDODgzLjgwMiw0NzUuMTQ2IDg4NS45MzksNTEwLjI5NSA4MzcuOTcx%0D%0ALDQzOS4wOTNDODQ4LjE2MSw1MzUuMjk1IDY2My4xNSw1MjAuNTYgNjQ3LjM3LDUxNi4xMjVDNjMx%0D%0ALjQ2MSw1MTEuNjU0IDY5Mi40MTUsNDk3LjM3MSA2NzAuMjU4LDQ0My44OTFDNjU0LjQyNiw0ODMu%0D%0ANTQ3IDYzMi45MTEsNDU3LjE0MSA2MTYuMDEzLDQ4My4wMjZDNTg3LjIsNTI3LjE2MSA1OTcuMDA4%0D%0ALDUxMi4zMzkgNTgzLjI0OSw1MzkuMTdDNTc0LjY3OSw0ODkuNjI0IDU5Ni41NzYsNDAyLjEzNyA2%0D%0AMTcuNTMxLDM1NS44NzJaIiBzdHlsZT0iZmlsbDp1cmwoI19SYWRpYWw0KTtzdHJva2Utd2lkdGg6%0D%0AMS4zOXB4O3N0cm9rZTpyZ2IoMTQ1LDAsMCk7Ii8+CiAgICA8L2c+CiAgICA8ZGVmcz4KICAgICAg%0D%0AICA8bGluZWFyR3JhZGllbnQgaWQ9Il9MaW5lYXIxIiB4MT0iMCIgeTE9IjAiIHgyPSIxIiB5Mj0i%0D%0AMCIgZ3JhZGllbnRVbml0cz0idXNlclNwYWNlT25Vc2UiIGdyYWRpZW50VHJhbnNmb3JtPSJtYXRy%0D%0AaXgoMTQ1LjQyMSwwLDAsMTMzLjQzNSw2NzYuMjg4LDc3NC41MTIpIj48c3RvcCBvZmZzZXQ9IjAl%0D%0AIiBzdHlsZT0ic3RvcC1jb2xvcjpyZ2IoMjU1LDIyOSwyMjkpO3N0b3Atb3BhY2l0eToxIi8+PHN0%0D%0Ab3Agb2Zmc2V0PSI0OSUiIHN0eWxlPSJzdG9wLWNvbG9yOnJnYigyNTUsMjEwLDIxMCk7c3RvcC1v%0D%0AcGFjaXR5OjEiLz48c3RvcCBvZmZzZXQ9IjQ5JSIgc3R5bGU9InN0b3AtY29sb3I6cmdiKDI1NSwy%0D%0AMTAsMjEwKTtzdG9wLW9wYWNpdHk6MSIvPjxzdG9wIG9mZnNldD0iNzQlIiBzdHlsZT0ic3RvcC1j%0D%0Ab2xvcjpyZ2IoMjU1LDIxNywyMTcpO3N0b3Atb3BhY2l0eToxIi8+PHN0b3Agb2Zmc2V0PSIxMDAl%0D%0AIiBzdHlsZT0ic3RvcC1jb2xvcjpyZ2IoMjU1LDIxOSwyMTkpO3N0b3Atb3BhY2l0eToxIi8+PC9s%0D%0AaW5lYXJHcmFkaWVudD4KICAgICAgICA8cmFkaWFsR3JhZGllbnQgaWQ9Il9SYWRpYWwyIiBjeD0i%0D%0AMCIgY3k9IjAiIHI9IjEiIGdyYWRpZW50VW5pdHM9InVzZXJTcGFjZU9uVXNlIiBncmFkaWVudFRy%0D%0AYW5zZm9ybT0ibWF0cml4KDEyLjY1NTIsMTU1LjAyNCwtMjM5LjMyNCwxNS42MjIxLDczNC4yOCw1%0D%0AMjQuMzQ1KSI+PHN0b3Agb2Zmc2V0PSIwJSIgc3R5bGU9InN0b3AtY29sb3I6cmdiKDI1NSwyMzAs%0D%0AMjMwKTtzdG9wLW9wYWNpdHk6MSIvPjxzdG9wIG9mZnNldD0iNTYlIiBzdHlsZT0ic3RvcC1jb2xv%0D%0AcjpyZ2IoMjU0LDIyNSwyMjUpO3N0b3Atb3BhY2l0eToxIi8+PHN0b3Agb2Zmc2V0PSIxMDAlIiBz%0D%0AdHlsZT0ic3RvcC1jb2xvcjpyZ2IoMjUwLDIwNiwyMDYpO3N0b3Atb3BhY2l0eToxIi8+PC9yYWRp%0D%0AYWxHcmFkaWVudD4KICAgICAgICA8cmFkaWFsR3JhZGllbnQgaWQ9Il9SYWRpYWwzIiBjeD0iMCIg%0D%0AY3k9IjAiIHI9IjEiIGdyYWRpZW50VW5pdHM9InVzZXJTcGFjZU9uVXNlIiBncmFkaWVudFRyYW5z%0D%0AZm9ybT0ibWF0cml4KDE4MC40NjUsLTQ4LjE5MjMsOS43NTg2MSw1NS4yMzQyLDczNi42MzYsODg5%0D%0ALjQ5MykiPjxzdG9wIG9mZnNldD0iMCUiIHN0eWxlPSJzdG9wLWNvbG9yOnJnYigxNDYsOSwwKTtz%0D%0AdG9wLW9wYWNpdHk6MSIvPjxzdG9wIG9mZnNldD0iNTYlIiBzdHlsZT0ic3RvcC1jb2xvcjpyZ2Io%0D%0AMTI5LDgsMCk7c3RvcC1vcGFjaXR5OjEiLz48c3RvcCBvZmZzZXQ9IjEwMCUiIHN0eWxlPSJzdG9w%0D%0ALWNvbG9yOnJnYig2MywyLDApO3N0b3Atb3BhY2l0eToxIi8+PC9yYWRpYWxHcmFkaWVudD4KICAg%0D%0AICAgICA8cmFkaWFsR3JhZGllbnQgaWQ9Il9SYWRpYWw0IiBjeD0iMCIgY3k9IjAiIHI9IjEiIGdy%0D%0AYWRpZW50VW5pdHM9InVzZXJTcGFjZU9uVXNlIiBncmFkaWVudFRyYW5zZm9ybT0ibWF0cml4KDE0%0D%0ANi4wMSw3OS40MzMsLTY4LjE0OTcsMTI1LjI2OSw3MjUuMDUzLDM2MC4zODEpIj48c3RvcCBvZmZz%0D%0AZXQ9IjAlIiBzdHlsZT0ic3RvcC1jb2xvcjpyZ2IoMjU1LDQ2LDQ2KTtzdG9wLW9wYWNpdHk6MSIv%0D%0APjxzdG9wIG9mZnNldD0iNDIlIiBzdHlsZT0ic3RvcC1jb2xvcjpyZ2IoMjI5LDMyLDMyKTtzdG9w%0D%0ALW9wYWNpdHk6MSIvPjxzdG9wIG9mZnNldD0iMTAwJSIgc3R5bGU9InN0b3AtY29sb3I6cmdiKDE3%0D%0AMywwLDApO3N0b3Atb3BhY2l0eToxIi8+PC9yYWRpYWxHcmFkaWVudD4KICAgIDwvZGVmcz4KPC9z%0D%0Admc+Cg=="/>
          <p:cNvSpPr>
            <a:spLocks noChangeAspect="1" noChangeArrowheads="1"/>
          </p:cNvSpPr>
          <p:nvPr/>
        </p:nvSpPr>
        <p:spPr bwMode="auto">
          <a:xfrm>
            <a:off x="3370710" y="4419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svg+xml;base64,PD94bWwgdmVyc2lvbj0iMS4wIiBzdGFuZGFsb25lPSJubyI/Pgo8IURPQ1RZUEUgc3ZnIFBVQkxJ%0D%0AQyAiLS8vVzNDLy9EVEQgU1ZHIDEuMS8vRU4iICJodHRwOi8vd3d3LnczLm9yZy9HcmFwaGljcy9T%0D%0AVkcvMS4xL0RURC9zdmcxMS5kdGQiPgo8c3ZnIHdpZHRoPSIxMDAlIiBoZWlnaHQ9IjEwMCUiIHZp%0D%0AZXdCb3g9IjAgMCAxMjQxIDE3NDkiIHZlcnNpb249IjEuMSIgeG1sbnM9Imh0dHA6Ly93d3cudzMu%0D%0Ab3JnLzIwMDAvc3ZnIiB4bWxuczp4bGluaz0iaHR0cDovL3d3dy53My5vcmcvMTk5OS94bGluayIg%0D%0AeG1sOnNwYWNlPSJwcmVzZXJ2ZSIgc3R5bGU9ImZpbGwtcnVsZTpldmVub2RkO2NsaXAtcnVsZTpl%0D%0AdmVub2RkO3N0cm9rZS1saW5lY2FwOnJvdW5kO3N0cm9rZS1saW5lam9pbjpyb3VuZDtzdHJva2Ut%0D%0AbWl0ZXJsaW1pdDoxLjQxNDIxOyI+CiAgICA8ZyB0cmFuc2Zvcm09Im1hdHJpeCgyLjk5NzMzLDAs%0D%0AMCwyLjk5NzMzLC0xNTk3LjMzLC04MjEuMTg4KSI+CiAgICAgICAgPHBhdGggZD0iTTYwMC44NzEs%0D%0ANTA2LjMzNUM1OTAuNTkyLDUyMi4zOTcgNTkzLjYzNiw1MTguOTE1IDU4My4yNDksNTM5LjE3QzU3%0D%0ANC42NzksNDg5LjYyNCA1OTYuNTc2LDQwMi4xMzcgNjE3LjUzMSwzNTUuODcyQzYyMS41NTEsMzQ2%0D%0ALjk5NyA2NDMuMzk5LDMxNS41NyA2NzEuNzQzLDI5Ny4zMDNDNjg5Ljc3OCwyODUuNjc5IDcxOS42%0D%0AODksMjgwLjU3NCA3NTEuNTIyLDI4MC4zNjdDNzc4LjE5LDI4MC4xOTMgODA3LjkwOSwyODguMDA2%0D%0AIDgyMC4wNzIsMjkyLjkyQzg2MS44NzQsMzA5LjgxIDg4MC4wNjUsMzQ3LjQ3MSA4ODMuMzAzLDM1%0D%0ANC43MjNDOTA0LjUwMiw0MDIuMjA4IDkxOS43MDQsNDk2LjY5NyA4OTMuMDM4LDUzMi4xMzdDODkx%0D%0ALjkxOCw1MjUuMjI3IDg5MC45NjYsNTE5LjY3MSA4OTAuMDcsNTE1LjExNkM4ODUuMDE4LDYwMC4y%0D%0AMTUgODQxLjMwOSw2NzAuMzAxIDc4My4yNTcsNjkxLjgwM0M3ODMuNzg1LDcwOS4wNTkgNzgzLjgw%0D%0AMyw3MjcuMjQzIDc4OC4wODgsNzM3LjEwOUM3OTIuMDIsNzQ2LjE2NCA4MDcuNjc3LDc1My4wNTQg%0D%0AODE3LjkyOSw3NTguODVDODIwLjI3OCw3NTguMzA5IDgyMi42OTksNzU4LjAzNiA4MjUuMjIyLDc1%0D%0AOC4xMjVDODQ4LjA4LDc1OC45MzQgOTA1LjA4OSw3NjUuNzE5IDkxNS4yMTIsNzgxLjIxNEM5Mjgu%0D%0AMDM4LDgwMC44NDYgOTMyLjcwOSw4MzMuMDQxIDkwOS44OTMsODM2Ljk1OUM4ODEuODAzLDg0MS43%0D%0AODIgODE4LjkyNyw4NTAuNjkzIDc1Mi44NzQsODUwLjc3OUM2NzcuMTI4LDg1MC44NzcgNTk3LjU1%0D%0ALDg0MS40NjMgNTY3LjMyMyw4MzYuMzY3QzU0NC41NzIsODMyLjUzMiA1NTMuNTQsNzkyLjc0OSA1%0D%0ANzAuMzc4LDc3OS43MjdDNTg3LjIzMiw3NjYuNjkzIDY0NC45MDIsNzU5LjMxNCA2NjguNDQ0LDc1%0D%0AOC4xNjVDNjY4LjkzNSw3NTguMTQxIDY2OS40MjIsNzU4LjEzIDY2OS45MDYsNzU4LjEzM0M2Nzgu%0D%0ANzQyLDc1MC45MjcgNjk0LjA2MSw3NDMuMTk2IDY5OC4yNTYsNzQwLjIyOUM3MTEuNjc3LDczMC43%0D%0AMzcgNzEyLjk2NSw3MTEuNjA4IDcxMy4xMjUsNjkzLjU0MkM2NTAuNTU2LDY3My42OTMgNjAzLjQw%0D%0AMSw1OTcuODQ5IDYwMC44NzEsNTA2LjMzNVoiIHN0eWxlPSJmaWxsOmJsYWNrO3N0cm9rZS13aWR0%0D%0AaDo0LjE0cHg7c3Ryb2tlOmJsYWNrOyIvPgogICAgICAgIDxnIHRyYW5zZm9ybT0ibWF0cml4KDEu%0D%0AMTI1MTgsMCwwLDEuMDU1OTQsLTk3LjQ0NDksLTEwMy42NDUpIj4KICAgICAgICAgICAgPHBhdGgg%0D%0AZD0iTTcyNS4yOCw3MTguODE1QzcxMy43NDgsNzMyLjYwNyA3MjkuNzE1LDc4Mi4xODEgNzA3LjE3%0D%0ANSw3OTkuMTY3QzcwMS4xNzMsODAzLjY5IDY2OS41NTUsODE5LjkwMyA2NzcuNTg2LDgyNi45MTRD%0D%0ANjg1LjYxNyw4MzMuOTI0IDczMS40MzQsODQxLjMyOSA3NTUuMzYxLDg0MS4yMjhDNzc3Ljg0OCw4%0D%0ANDEuMTMzIDgxNS44NzUsODMzLjgxIDgyMS4xNSw4MjYuMzA4QzgyNi40MjYsODE4LjgwNSA3OTIu%0D%0ANzM4LDgxMC4yNiA3ODcuMDEyLDc5Ni4yMTJDNzc5LjU0OCw3NzcuODk2IDc4Ni42NTIsNzI5LjMx%0D%0AMSA3NzYuMzYzLDcxNi40MTFDNzY2LjA3NCw3MDMuNTEyIDczNi4yMTQsNzA1LjczNyA3MjUuMjgs%0D%0ANzE4LjgxNVoiIHN0eWxlPSJmaWxsOnVybCgjX0xpbmVhcjEpO3N0cm9rZS13aWR0aDoxLjE1cHg7%0D%0Ac3Ryb2tlOnJnYigyNTUsMjEwLDIxMCk7Ii8+CiAgICAgICAgPC9nPgogICAgICAgIDxnIHRyYW5z%0D%0AZm9ybT0ibWF0cml4KDAuODk0MjE0LDAsMCwxLDg0LjA3MTUsLTQyLjg1NTMpIj4KICAgICAgICAg%0D%0AICAgPGVsbGlwc2UgY3g9IjczOS44NTciIGN5PSI1NDEuNDQzIiByeD0iMTYyLjAzOSIgcnk9IjIw%0D%0AMC4wMjciIHN0eWxlPSJmaWxsOnVybCgjX1JhZGlhbDIpO3N0cm9rZS13aWR0aDoxLjM5cHg7c3Ry%0D%0Ab2tlOnJnYigyNDQsMTkzLDE5Myk7Ii8+CiAgICAgICAgPC9nPgogICAgICAgIDxnIHRyYW5zZm9y%0D%0AbT0ibWF0cml4KDEuMDA4NjksMCwwLDAuODIwNDUzLDIuNTIzNzUsMTAwLjk1NSkiPgogICAgICAg%0D%0AICAgICA8cGF0aCBkPSJNNjYwLjE4NSw4MDEuMDMyQzYzNi44NDYsODAyLjQzMyA1NzkuNjcyLDgx%0D%0AMS40MjcgNTYyLjk2NCw4MjcuMzEzQzU0Ni4yNzEsODQzLjE4NSA1MzcuMzgsODkxLjY3NCA1NTku%0D%0AOTM1LDg5Ni4zNDlDNTg5LjkwMiw5MDIuNTU5IDY2OC43OTQsOTE0LjAzNCA3NDMuODg4LDkxMy45%0D%0AMTRDODA5LjM3Miw5MTMuODA5IDg3MS43MDYsOTAyLjk0OCA4OTkuNTU0LDg5Ny4wN0M5MjIuMTc0%0D%0ALDg5Mi4yOTUgOTE3LjU0Myw4NTMuMDU0IDkwNC44MjgsODI5LjEyNkM4OTQuNzkyLDgxMC4yMzkg%0D%0AODM4LjI3NCw4MDEuOTcgODE1LjYxMyw4MDAuOTg0Qzc5OC4zNzUsODAwLjIzNCA3ODUuOTA0LDgy%0D%0AMC40OTYgNzY4Ljg2NCw4MjMuMjA5Qzc1MC4wOTUsODI2LjE5NyA3MjEuMTE1LDgyMi42MDcgNzAz%0D%0ALjAwMiw4MTguOTExQzY4Ny44NDgsODE1LjgxOSA2NzUuNjI0LDgwMC4xMDYgNjYwLjE4NSw4MDEu%0D%0AMDMyWiIgc3R5bGU9ImZpbGw6dXJsKCNfUmFkaWFsMyk7c3Ryb2tlLXdpZHRoOjAuODNweDtzdHJv%0D%0Aa2U6cmdiKDE0NSw0LDApOyIvPgogICAgICAgIDwvZz4KICAgICAgICA8cGF0aCBkPSJNNjE3LjUz%0D%0AMSwzNTUuODcyQzYyMS41NTEsMzQ2Ljk5NyA2NDMuMzk5LDMxNS41NyA2NzEuNzQzLDI5Ny4zMDND%0D%0ANjg5Ljc3OCwyODUuNjc5IDcxOS42ODksMjgwLjU3NCA3NTEuNTIyLDI4MC4zNjdDNzc4LjE5LDI4%0D%0AMC4xOTMgODA3LjkwOSwyODguMDA2IDgyMC4wNzIsMjkyLjkyQzg2MS44NzQsMzA5LjgxIDg4MC4w%0D%0ANjUsMzQ3LjQ3MSA4ODMuMzAzLDM1NC43MjNDOTA0LjUwMiw0MDIuMjA4IDkxOS43MDQsNDk2LjY5%0D%0ANyA4OTMuMDM4LDUzMi4xMzdDODgzLjgwMiw0NzUuMTQ2IDg4NS45MzksNTEwLjI5NSA4MzcuOTcx%0D%0ALDQzOS4wOTNDODQ4LjE2MSw1MzUuMjk1IDY2My4xNSw1MjAuNTYgNjQ3LjM3LDUxNi4xMjVDNjMx%0D%0ALjQ2MSw1MTEuNjU0IDY5Mi40MTUsNDk3LjM3MSA2NzAuMjU4LDQ0My44OTFDNjU0LjQyNiw0ODMu%0D%0ANTQ3IDYzMi45MTEsNDU3LjE0MSA2MTYuMDEzLDQ4My4wMjZDNTg3LjIsNTI3LjE2MSA1OTcuMDA4%0D%0ALDUxMi4zMzkgNTgzLjI0OSw1MzkuMTdDNTc0LjY3OSw0ODkuNjI0IDU5Ni41NzYsNDAyLjEzNyA2%0D%0AMTcuNTMxLDM1NS44NzJaIiBzdHlsZT0iZmlsbDp1cmwoI19SYWRpYWw0KTtzdHJva2Utd2lkdGg6%0D%0AMS4zOXB4O3N0cm9rZTpyZ2IoMTQ1LDAsMCk7Ii8+CiAgICA8L2c+CiAgICA8ZGVmcz4KICAgICAg%0D%0AICA8bGluZWFyR3JhZGllbnQgaWQ9Il9MaW5lYXIxIiB4MT0iMCIgeTE9IjAiIHgyPSIxIiB5Mj0i%0D%0AMCIgZ3JhZGllbnRVbml0cz0idXNlclNwYWNlT25Vc2UiIGdyYWRpZW50VHJhbnNmb3JtPSJtYXRy%0D%0AaXgoMTQ1LjQyMSwwLDAsMTMzLjQzNSw2NzYuMjg4LDc3NC41MTIpIj48c3RvcCBvZmZzZXQ9IjAl%0D%0AIiBzdHlsZT0ic3RvcC1jb2xvcjpyZ2IoMjU1LDIyOSwyMjkpO3N0b3Atb3BhY2l0eToxIi8+PHN0%0D%0Ab3Agb2Zmc2V0PSI0OSUiIHN0eWxlPSJzdG9wLWNvbG9yOnJnYigyNTUsMjEwLDIxMCk7c3RvcC1v%0D%0AcGFjaXR5OjEiLz48c3RvcCBvZmZzZXQ9IjQ5JSIgc3R5bGU9InN0b3AtY29sb3I6cmdiKDI1NSwy%0D%0AMTAsMjEwKTtzdG9wLW9wYWNpdHk6MSIvPjxzdG9wIG9mZnNldD0iNzQlIiBzdHlsZT0ic3RvcC1j%0D%0Ab2xvcjpyZ2IoMjU1LDIxNywyMTcpO3N0b3Atb3BhY2l0eToxIi8+PHN0b3Agb2Zmc2V0PSIxMDAl%0D%0AIiBzdHlsZT0ic3RvcC1jb2xvcjpyZ2IoMjU1LDIxOSwyMTkpO3N0b3Atb3BhY2l0eToxIi8+PC9s%0D%0AaW5lYXJHcmFkaWVudD4KICAgICAgICA8cmFkaWFsR3JhZGllbnQgaWQ9Il9SYWRpYWwyIiBjeD0i%0D%0AMCIgY3k9IjAiIHI9IjEiIGdyYWRpZW50VW5pdHM9InVzZXJTcGFjZU9uVXNlIiBncmFkaWVudFRy%0D%0AYW5zZm9ybT0ibWF0cml4KDEyLjY1NTIsMTU1LjAyNCwtMjM5LjMyNCwxNS42MjIxLDczNC4yOCw1%0D%0AMjQuMzQ1KSI+PHN0b3Agb2Zmc2V0PSIwJSIgc3R5bGU9InN0b3AtY29sb3I6cmdiKDI1NSwyMzAs%0D%0AMjMwKTtzdG9wLW9wYWNpdHk6MSIvPjxzdG9wIG9mZnNldD0iNTYlIiBzdHlsZT0ic3RvcC1jb2xv%0D%0AcjpyZ2IoMjU0LDIyNSwyMjUpO3N0b3Atb3BhY2l0eToxIi8+PHN0b3Agb2Zmc2V0PSIxMDAlIiBz%0D%0AdHlsZT0ic3RvcC1jb2xvcjpyZ2IoMjUwLDIwNiwyMDYpO3N0b3Atb3BhY2l0eToxIi8+PC9yYWRp%0D%0AYWxHcmFkaWVudD4KICAgICAgICA8cmFkaWFsR3JhZGllbnQgaWQ9Il9SYWRpYWwzIiBjeD0iMCIg%0D%0AY3k9IjAiIHI9IjEiIGdyYWRpZW50VW5pdHM9InVzZXJTcGFjZU9uVXNlIiBncmFkaWVudFRyYW5z%0D%0AZm9ybT0ibWF0cml4KDE4MC40NjUsLTQ4LjE5MjMsOS43NTg2MSw1NS4yMzQyLDczNi42MzYsODg5%0D%0ALjQ5MykiPjxzdG9wIG9mZnNldD0iMCUiIHN0eWxlPSJzdG9wLWNvbG9yOnJnYigxNDYsOSwwKTtz%0D%0AdG9wLW9wYWNpdHk6MSIvPjxzdG9wIG9mZnNldD0iNTYlIiBzdHlsZT0ic3RvcC1jb2xvcjpyZ2Io%0D%0AMTI5LDgsMCk7c3RvcC1vcGFjaXR5OjEiLz48c3RvcCBvZmZzZXQ9IjEwMCUiIHN0eWxlPSJzdG9w%0D%0ALWNvbG9yOnJnYig2MywyLDApO3N0b3Atb3BhY2l0eToxIi8+PC9yYWRpYWxHcmFkaWVudD4KICAg%0D%0AICAgICA8cmFkaWFsR3JhZGllbnQgaWQ9Il9SYWRpYWw0IiBjeD0iMCIgY3k9IjAiIHI9IjEiIGdy%0D%0AYWRpZW50VW5pdHM9InVzZXJTcGFjZU9uVXNlIiBncmFkaWVudFRyYW5zZm9ybT0ibWF0cml4KDE0%0D%0ANi4wMSw3OS40MzMsLTY4LjE0OTcsMTI1LjI2OSw3MjUuMDUzLDM2MC4zODEpIj48c3RvcCBvZmZz%0D%0AZXQ9IjAlIiBzdHlsZT0ic3RvcC1jb2xvcjpyZ2IoMjU1LDQ2LDQ2KTtzdG9wLW9wYWNpdHk6MSIv%0D%0APjxzdG9wIG9mZnNldD0iNDIlIiBzdHlsZT0ic3RvcC1jb2xvcjpyZ2IoMjI5LDMyLDMyKTtzdG9w%0D%0ALW9wYWNpdHk6MSIvPjxzdG9wIG9mZnNldD0iMTAwJSIgc3R5bGU9InN0b3AtY29sb3I6cmdiKDE3%0D%0AMywwLDApO3N0b3Atb3BhY2l0eToxIi8+PC9yYWRpYWxHcmFkaWVudD4KICAgIDwvZGVmcz4KPC9z%0D%0Admc+Cg=="/>
          <p:cNvSpPr>
            <a:spLocks noChangeAspect="1" noChangeArrowheads="1"/>
          </p:cNvSpPr>
          <p:nvPr/>
        </p:nvSpPr>
        <p:spPr bwMode="auto">
          <a:xfrm>
            <a:off x="1056383" y="1153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99" y="1458457"/>
            <a:ext cx="1009650" cy="1428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2083" y="3091477"/>
            <a:ext cx="148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36343" y="4851935"/>
            <a:ext cx="8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40599" y="309147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69407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433" y="1459286"/>
            <a:ext cx="1009650" cy="1428750"/>
          </a:xfrm>
          <a:prstGeom prst="rect">
            <a:avLst/>
          </a:prstGeom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97" y="3323138"/>
            <a:ext cx="10096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549" y="1459286"/>
            <a:ext cx="1009650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033" y="3092306"/>
            <a:ext cx="148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7293" y="4852764"/>
            <a:ext cx="88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21549" y="309230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3508368" y="1474918"/>
            <a:ext cx="1656184" cy="1008112"/>
          </a:xfrm>
          <a:prstGeom prst="cloud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5163172" y="1972444"/>
            <a:ext cx="1358377" cy="6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4333698" y="2173661"/>
            <a:ext cx="265624" cy="114947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85083" y="2044452"/>
            <a:ext cx="6920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2921" y="2044452"/>
            <a:ext cx="976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29061" y="1675120"/>
            <a:ext cx="3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09109" y="1603112"/>
            <a:ext cx="36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893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o-RO" dirty="0" smtClean="0"/>
                  <a:t> </a:t>
                </a:r>
                <a14:m>
                  <m:oMath xmlns:m="http://schemas.openxmlformats.org/officeDocument/2006/math">
                    <m:r>
                      <a:rPr lang="it-IT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𝑝𝑡</m:t>
                        </m:r>
                      </m:e>
                    </m:d>
                  </m:oMath>
                </a14:m>
                <a:r>
                  <a:rPr lang="ro-RO" dirty="0" smtClean="0"/>
                  <a:t>/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𝑝𝑡</m:t>
                        </m:r>
                        <m:r>
                          <a:rPr lang="ro-RO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ro-RO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ro-RO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ro-RO" dirty="0" smtClean="0"/>
                  <a:t> -  </a:t>
                </a:r>
                <a:r>
                  <a:rPr lang="en-US" dirty="0" err="1"/>
                  <a:t>spaţiul</a:t>
                </a:r>
                <a:r>
                  <a:rPr lang="en-US" dirty="0"/>
                  <a:t> </a:t>
                </a:r>
                <a:r>
                  <a:rPr lang="en-US" dirty="0" err="1" smtClean="0"/>
                  <a:t>textelor</a:t>
                </a:r>
                <a:r>
                  <a:rPr lang="en-US" dirty="0" smtClean="0"/>
                  <a:t> </a:t>
                </a:r>
                <a:r>
                  <a:rPr lang="ro-RO" dirty="0" smtClean="0"/>
                  <a:t>î</a:t>
                </a:r>
                <a:r>
                  <a:rPr lang="en-US" dirty="0" smtClean="0"/>
                  <a:t>n </a:t>
                </a:r>
                <a:r>
                  <a:rPr lang="en-US" dirty="0" err="1" smtClean="0"/>
                  <a:t>clar</a:t>
                </a:r>
                <a:r>
                  <a:rPr lang="ro-RO" dirty="0" smtClean="0"/>
                  <a:t>;</a:t>
                </a:r>
                <a:endParaRPr lang="it-IT" dirty="0" smtClean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ro-RO" dirty="0" smtClean="0"/>
                  <a:t> </a:t>
                </a:r>
                <a:r>
                  <a:rPr lang="ro-RO" b="1" dirty="0" smtClean="0">
                    <a:solidFill>
                      <a:srgbClr val="FFC000"/>
                    </a:solidFill>
                  </a:rPr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spaţiul</a:t>
                </a:r>
                <a:r>
                  <a:rPr lang="en-US" dirty="0" smtClean="0"/>
                  <a:t> </a:t>
                </a:r>
                <a:r>
                  <a:rPr lang="ro-MD" dirty="0" smtClean="0"/>
                  <a:t>cheilor</a:t>
                </a:r>
                <a:r>
                  <a:rPr lang="en-US" dirty="0" smtClean="0"/>
                  <a:t> </a:t>
                </a:r>
                <a:r>
                  <a:rPr lang="en-US" dirty="0"/>
                  <a:t>de </a:t>
                </a:r>
                <a:r>
                  <a:rPr lang="en-US" dirty="0" err="1"/>
                  <a:t>criptare</a:t>
                </a:r>
                <a:r>
                  <a:rPr lang="en-US" dirty="0"/>
                  <a:t> k, </a:t>
                </a:r>
                <a14:m>
                  <m:oMath xmlns:m="http://schemas.openxmlformats.org/officeDocument/2006/math">
                    <m:r>
                      <a:rPr lang="ro-RO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endParaRPr lang="ro-RO" sz="900" dirty="0" smtClean="0"/>
              </a:p>
              <a:p>
                <a:pPr marL="0" indent="0">
                  <a:buNone/>
                </a:pPr>
                <a:r>
                  <a:rPr lang="ro-RO" dirty="0"/>
                  <a:t> </a:t>
                </a:r>
                <a:r>
                  <a:rPr lang="ro-RO" b="1" dirty="0" smtClean="0">
                    <a:solidFill>
                      <a:srgbClr val="FFC000"/>
                    </a:solidFill>
                  </a:rPr>
                  <a:t>E</a:t>
                </a:r>
                <a:r>
                  <a:rPr lang="ro-RO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o-RO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ro-RO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RO" dirty="0" smtClean="0"/>
                  <a:t> = 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};</m:t>
                    </m:r>
                  </m:oMath>
                </a14:m>
                <a:endParaRPr lang="it-IT" dirty="0" smtClean="0"/>
              </a:p>
              <a:p>
                <a:pPr marL="0" indent="0">
                  <a:buNone/>
                </a:pPr>
                <a:endParaRPr lang="ro-RO" sz="9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 </a:t>
                </a:r>
                <a:r>
                  <a:rPr lang="en-US" sz="2600" b="1" dirty="0" smtClean="0">
                    <a:solidFill>
                      <a:srgbClr val="FFC000"/>
                    </a:solidFill>
                  </a:rPr>
                  <a:t>D</a:t>
                </a:r>
                <a:r>
                  <a:rPr lang="en-US" sz="2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o-RO" sz="260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o-RO" sz="260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o-RO" sz="260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ro-RO" sz="260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ro-RO" sz="260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o-RO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o-RO" sz="26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RO" sz="2600" dirty="0" smtClean="0"/>
                  <a:t> = </a:t>
                </a:r>
                <a:r>
                  <a:rPr lang="en-US" sz="26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60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dirty="0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sz="2600" dirty="0" smtClean="0">
                        <a:latin typeface="Cambria Math" panose="02040503050406030204" pitchFamily="18" charset="0"/>
                      </a:rPr>
                      <m:t>))=</m:t>
                    </m:r>
                    <m:r>
                      <a:rPr lang="en-US" sz="2600" dirty="0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sz="2600" dirty="0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600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ro-RO" sz="260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00" dirty="0" smtClean="0"/>
                  <a:t>;</a:t>
                </a:r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C000"/>
                    </a:solidFill>
                  </a:rPr>
                  <a:t>C</a:t>
                </a:r>
                <a:r>
                  <a:rPr lang="en-US" dirty="0" smtClean="0"/>
                  <a:t> </a:t>
                </a:r>
                <a:r>
                  <a:rPr lang="ro-RO" dirty="0" smtClean="0"/>
                  <a:t>= </a:t>
                </a:r>
                <a:r>
                  <a:rPr lang="en-US" dirty="0" smtClean="0"/>
                  <a:t>{</a:t>
                </a:r>
                <a14:m>
                  <m:oMath xmlns:m="http://schemas.openxmlformats.org/officeDocument/2006/math">
                    <m:r>
                      <a:rPr lang="ro-RO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/ exist</a:t>
                </a:r>
                <a:r>
                  <a:rPr lang="ro-RO" dirty="0" smtClean="0"/>
                  <a:t>ă</a:t>
                </a:r>
                <a14:m>
                  <m:oMath xmlns:m="http://schemas.openxmlformats.org/officeDocument/2006/math">
                    <m:r>
                      <a:rPr lang="ro-RO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o-RO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o-RO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o-RO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 smtClean="0"/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3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43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1130291"/>
          </a:xfrm>
        </p:spPr>
        <p:txBody>
          <a:bodyPr/>
          <a:lstStyle/>
          <a:p>
            <a:r>
              <a:rPr lang="pt-BR" dirty="0" smtClean="0"/>
              <a:t>Schema aplicării unui sistem </a:t>
            </a:r>
            <a:br>
              <a:rPr lang="pt-BR" dirty="0" smtClean="0"/>
            </a:br>
            <a:r>
              <a:rPr lang="pt-BR" dirty="0" smtClean="0"/>
              <a:t>de criptare</a:t>
            </a:r>
            <a:endParaRPr lang="it-IT" dirty="0"/>
          </a:p>
        </p:txBody>
      </p:sp>
      <p:sp>
        <p:nvSpPr>
          <p:cNvPr id="4" name="Oval 3"/>
          <p:cNvSpPr/>
          <p:nvPr/>
        </p:nvSpPr>
        <p:spPr>
          <a:xfrm>
            <a:off x="630238" y="2870505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238" y="312340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Expedi-</a:t>
            </a:r>
          </a:p>
          <a:p>
            <a:pPr algn="ctr"/>
            <a:r>
              <a:rPr lang="ro-RO" b="1" dirty="0" smtClean="0"/>
              <a:t>atorul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82366" y="3446568"/>
            <a:ext cx="50405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422" y="2979388"/>
            <a:ext cx="1800200" cy="89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422" y="3198169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𝒑𝒕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𝒄𝒕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22" y="3198169"/>
                <a:ext cx="2088232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022726" y="2979386"/>
            <a:ext cx="1800200" cy="89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65082" y="2852936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4086622" y="3428999"/>
            <a:ext cx="936104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22926" y="3446568"/>
            <a:ext cx="50405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2726" y="312340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Cheia pentru</a:t>
            </a:r>
          </a:p>
          <a:p>
            <a:pPr algn="ctr"/>
            <a:r>
              <a:rPr lang="ro-RO" b="1" dirty="0" smtClean="0"/>
              <a:t>cifrare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26982" y="310583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Desti-</a:t>
            </a:r>
          </a:p>
          <a:p>
            <a:pPr algn="ctr"/>
            <a:r>
              <a:rPr lang="ro-RO" b="1" dirty="0" smtClean="0"/>
              <a:t>natorul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54674" y="3446568"/>
            <a:ext cx="0" cy="11521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82566" y="4598697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54574" y="46497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Criptanalistul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4718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Steganografia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(steganography) = </a:t>
            </a:r>
            <a:r>
              <a:rPr lang="en-US" dirty="0" err="1" smtClean="0"/>
              <a:t>tehnica</a:t>
            </a:r>
            <a:r>
              <a:rPr lang="en-US" dirty="0" smtClean="0"/>
              <a:t> </a:t>
            </a:r>
            <a:r>
              <a:rPr lang="en-US" dirty="0" err="1" smtClean="0"/>
              <a:t>ascunderii</a:t>
            </a:r>
            <a:r>
              <a:rPr lang="en-US" dirty="0" smtClean="0"/>
              <a:t> </a:t>
            </a:r>
            <a:r>
              <a:rPr lang="en-US" dirty="0" err="1" smtClean="0"/>
              <a:t>mesajelor</a:t>
            </a:r>
            <a:r>
              <a:rPr lang="en-US" dirty="0" smtClean="0"/>
              <a:t> secrete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mesaje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aşa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încât</a:t>
            </a:r>
            <a:r>
              <a:rPr lang="en-US" dirty="0" smtClean="0"/>
              <a:t> </a:t>
            </a:r>
            <a:r>
              <a:rPr lang="en-US" dirty="0" err="1" smtClean="0"/>
              <a:t>existenta</a:t>
            </a:r>
            <a:r>
              <a:rPr lang="en-US" dirty="0" smtClean="0"/>
              <a:t> </a:t>
            </a:r>
            <a:r>
              <a:rPr lang="en-US" dirty="0" err="1" smtClean="0"/>
              <a:t>mesajelor</a:t>
            </a:r>
            <a:r>
              <a:rPr lang="en-US" dirty="0" smtClean="0"/>
              <a:t> secrete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invizibilă</a:t>
            </a:r>
            <a:r>
              <a:rPr lang="ro-RO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396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1318418"/>
            <a:ext cx="7921625" cy="4221163"/>
          </a:xfrm>
        </p:spPr>
        <p:txBody>
          <a:bodyPr anchor="t"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3000" dirty="0" smtClean="0"/>
              <a:t>In </a:t>
            </a:r>
            <a:r>
              <a:rPr lang="en-US" sz="3000" dirty="0" err="1" smtClean="0"/>
              <a:t>funcţie</a:t>
            </a:r>
            <a:r>
              <a:rPr lang="en-US" sz="3000" dirty="0" smtClean="0"/>
              <a:t> de </a:t>
            </a:r>
            <a:r>
              <a:rPr lang="en-US" sz="3000" dirty="0" err="1" smtClean="0">
                <a:solidFill>
                  <a:srgbClr val="FFC000"/>
                </a:solidFill>
              </a:rPr>
              <a:t>tipul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operaţiilor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folosite</a:t>
            </a:r>
            <a:r>
              <a:rPr lang="en-US" sz="3000" dirty="0" smtClean="0">
                <a:solidFill>
                  <a:srgbClr val="FFC000"/>
                </a:solidFill>
              </a:rPr>
              <a:t>: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2000" dirty="0" smtClean="0"/>
          </a:p>
          <a:p>
            <a:pPr marL="1076325"/>
            <a:r>
              <a:rPr lang="en-US" sz="3000" dirty="0" err="1" smtClean="0"/>
              <a:t>Bazate</a:t>
            </a:r>
            <a:r>
              <a:rPr lang="en-US" sz="3000" dirty="0" smtClean="0"/>
              <a:t> </a:t>
            </a:r>
            <a:r>
              <a:rPr lang="en-US" sz="3000" dirty="0" err="1" smtClean="0"/>
              <a:t>pe</a:t>
            </a:r>
            <a:r>
              <a:rPr lang="en-US" sz="3000" dirty="0" smtClean="0"/>
              <a:t> </a:t>
            </a:r>
            <a:r>
              <a:rPr lang="en-US" sz="3000" dirty="0" err="1" smtClean="0"/>
              <a:t>substituţii</a:t>
            </a:r>
            <a:r>
              <a:rPr lang="ro-RO" sz="3000" dirty="0" smtClean="0"/>
              <a:t>;</a:t>
            </a:r>
            <a:endParaRPr lang="it-IT" sz="3000" dirty="0" smtClean="0"/>
          </a:p>
          <a:p>
            <a:pPr marL="1076325"/>
            <a:endParaRPr lang="en-US" sz="2000" dirty="0" smtClean="0"/>
          </a:p>
          <a:p>
            <a:pPr marL="1076325"/>
            <a:r>
              <a:rPr lang="en-US" sz="3000" dirty="0" err="1" smtClean="0"/>
              <a:t>Bazate</a:t>
            </a:r>
            <a:r>
              <a:rPr lang="en-US" sz="3000" dirty="0" smtClean="0"/>
              <a:t> </a:t>
            </a:r>
            <a:r>
              <a:rPr lang="en-US" sz="3000" dirty="0" err="1" smtClean="0"/>
              <a:t>pe</a:t>
            </a:r>
            <a:r>
              <a:rPr lang="en-US" sz="3000" dirty="0" smtClean="0"/>
              <a:t> </a:t>
            </a:r>
            <a:r>
              <a:rPr lang="en-US" sz="3000" dirty="0" err="1" smtClean="0"/>
              <a:t>transpuneri</a:t>
            </a:r>
            <a:r>
              <a:rPr lang="ro-RO" sz="3000" dirty="0" smtClean="0"/>
              <a:t>;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983146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1175288"/>
            <a:ext cx="7921626" cy="4173538"/>
          </a:xfrm>
        </p:spPr>
        <p:txBody>
          <a:bodyPr anchor="t"/>
          <a:lstStyle/>
          <a:p>
            <a:pPr marL="514350" indent="-514350">
              <a:buSzPct val="100000"/>
              <a:buFont typeface="+mj-lt"/>
              <a:buAutoNum type="arabicPeriod" startAt="2"/>
            </a:pPr>
            <a:r>
              <a:rPr lang="en-US" sz="3000" dirty="0" smtClean="0"/>
              <a:t>In </a:t>
            </a:r>
            <a:r>
              <a:rPr lang="en-US" sz="3000" dirty="0" err="1" smtClean="0"/>
              <a:t>funcţie</a:t>
            </a:r>
            <a:r>
              <a:rPr lang="en-US" sz="3000" dirty="0" smtClean="0"/>
              <a:t> de </a:t>
            </a:r>
            <a:r>
              <a:rPr lang="en-US" sz="3000" dirty="0" err="1" smtClean="0">
                <a:solidFill>
                  <a:srgbClr val="FFC000"/>
                </a:solidFill>
              </a:rPr>
              <a:t>tipul</a:t>
            </a:r>
            <a:r>
              <a:rPr lang="en-US" sz="3000" dirty="0" smtClean="0">
                <a:solidFill>
                  <a:srgbClr val="FFC000"/>
                </a:solidFill>
              </a:rPr>
              <a:t> de </a:t>
            </a:r>
            <a:r>
              <a:rPr lang="en-US" sz="3000" dirty="0" err="1" smtClean="0">
                <a:solidFill>
                  <a:srgbClr val="FFC000"/>
                </a:solidFill>
              </a:rPr>
              <a:t>chei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folosite</a:t>
            </a:r>
            <a:r>
              <a:rPr lang="en-US" sz="3000" dirty="0" smtClean="0">
                <a:solidFill>
                  <a:srgbClr val="FFC000"/>
                </a:solidFill>
              </a:rPr>
              <a:t>:</a:t>
            </a:r>
            <a:endParaRPr lang="ro-RO" sz="3000" dirty="0" smtClean="0">
              <a:solidFill>
                <a:srgbClr val="FFC000"/>
              </a:solidFill>
            </a:endParaRPr>
          </a:p>
          <a:p>
            <a:endParaRPr lang="en-US" sz="2000" dirty="0" smtClean="0"/>
          </a:p>
          <a:p>
            <a:pPr marL="1076325"/>
            <a:r>
              <a:rPr lang="en-US" sz="3000" dirty="0" err="1" smtClean="0"/>
              <a:t>Sisteme</a:t>
            </a:r>
            <a:r>
              <a:rPr lang="en-US" sz="3000" dirty="0" smtClean="0"/>
              <a:t> </a:t>
            </a:r>
            <a:r>
              <a:rPr lang="en-US" sz="3000" dirty="0" err="1" smtClean="0"/>
              <a:t>Simetrice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(single-key, secret-key, private-key)</a:t>
            </a:r>
            <a:r>
              <a:rPr lang="ro-RO" sz="3000" dirty="0" smtClean="0"/>
              <a:t>;</a:t>
            </a:r>
            <a:endParaRPr lang="it-IT" sz="3000" dirty="0" smtClean="0"/>
          </a:p>
          <a:p>
            <a:pPr marL="1076325"/>
            <a:endParaRPr lang="en-US" sz="2000" dirty="0" smtClean="0"/>
          </a:p>
          <a:p>
            <a:pPr marL="1076325"/>
            <a:r>
              <a:rPr lang="en-US" sz="3000" dirty="0" err="1" smtClean="0"/>
              <a:t>Sisteme</a:t>
            </a:r>
            <a:r>
              <a:rPr lang="en-US" sz="3000" dirty="0" smtClean="0"/>
              <a:t> </a:t>
            </a:r>
            <a:r>
              <a:rPr lang="en-US" sz="3000" dirty="0" err="1" smtClean="0"/>
              <a:t>Asimetrice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(two-key, public-key)</a:t>
            </a:r>
            <a:r>
              <a:rPr lang="ro-RO" sz="3000" dirty="0" smtClean="0"/>
              <a:t>;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77966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8" y="1313656"/>
            <a:ext cx="7921626" cy="4230688"/>
          </a:xfrm>
        </p:spPr>
        <p:txBody>
          <a:bodyPr anchor="t"/>
          <a:lstStyle/>
          <a:p>
            <a:pPr marL="514350" indent="-514350">
              <a:buSzPct val="100000"/>
              <a:buFont typeface="+mj-lt"/>
              <a:buAutoNum type="arabicPeriod" startAt="3"/>
            </a:pPr>
            <a:r>
              <a:rPr lang="it-IT" sz="3000" dirty="0" err="1" smtClean="0"/>
              <a:t>Metoda</a:t>
            </a:r>
            <a:r>
              <a:rPr lang="it-IT" sz="3000" dirty="0" smtClean="0"/>
              <a:t> </a:t>
            </a:r>
            <a:r>
              <a:rPr lang="it-IT" sz="3000" dirty="0" err="1" smtClean="0"/>
              <a:t>prin</a:t>
            </a:r>
            <a:r>
              <a:rPr lang="it-IT" sz="3000" dirty="0" smtClean="0"/>
              <a:t> care </a:t>
            </a:r>
            <a:r>
              <a:rPr lang="it-IT" sz="3000" smtClean="0"/>
              <a:t>datele </a:t>
            </a:r>
            <a:br>
              <a:rPr lang="it-IT" sz="3000" smtClean="0"/>
            </a:br>
            <a:r>
              <a:rPr lang="it-IT" sz="3000" smtClean="0"/>
              <a:t>sunt </a:t>
            </a:r>
            <a:r>
              <a:rPr lang="it-IT" sz="3000" dirty="0" err="1" smtClean="0">
                <a:solidFill>
                  <a:srgbClr val="FFC000"/>
                </a:solidFill>
              </a:rPr>
              <a:t>procesate</a:t>
            </a:r>
            <a:r>
              <a:rPr lang="it-IT" sz="3000" dirty="0" smtClean="0">
                <a:solidFill>
                  <a:srgbClr val="FFC000"/>
                </a:solidFill>
              </a:rPr>
              <a:t>:</a:t>
            </a:r>
            <a:endParaRPr lang="ro-RO" sz="3000" dirty="0" smtClean="0">
              <a:solidFill>
                <a:srgbClr val="FFC000"/>
              </a:solidFill>
            </a:endParaRPr>
          </a:p>
          <a:p>
            <a:endParaRPr lang="it-IT" sz="2000" dirty="0" smtClean="0"/>
          </a:p>
          <a:p>
            <a:pPr marL="1076325"/>
            <a:r>
              <a:rPr lang="en-US" sz="3000" dirty="0" smtClean="0"/>
              <a:t>Cu </a:t>
            </a:r>
            <a:r>
              <a:rPr lang="en-US" sz="3000" dirty="0" err="1" smtClean="0"/>
              <a:t>cifruri</a:t>
            </a:r>
            <a:r>
              <a:rPr lang="en-US" sz="3000" dirty="0" smtClean="0"/>
              <a:t> bloc</a:t>
            </a:r>
            <a:r>
              <a:rPr lang="ro-RO" sz="3000" dirty="0" smtClean="0"/>
              <a:t>;</a:t>
            </a:r>
            <a:endParaRPr lang="it-IT" sz="3000" dirty="0" smtClean="0"/>
          </a:p>
          <a:p>
            <a:pPr marL="1076325"/>
            <a:endParaRPr lang="en-US" sz="2000" dirty="0" smtClean="0"/>
          </a:p>
          <a:p>
            <a:pPr marL="1076325"/>
            <a:r>
              <a:rPr lang="en-US" sz="3000" dirty="0" smtClean="0"/>
              <a:t>Cu </a:t>
            </a:r>
            <a:r>
              <a:rPr lang="en-US" sz="3000" dirty="0" err="1" smtClean="0"/>
              <a:t>cifruri</a:t>
            </a:r>
            <a:r>
              <a:rPr lang="en-US" sz="3000" dirty="0" smtClean="0"/>
              <a:t> </a:t>
            </a:r>
            <a:r>
              <a:rPr lang="en-US" sz="3000" dirty="0" err="1" smtClean="0"/>
              <a:t>fluide</a:t>
            </a:r>
            <a:r>
              <a:rPr lang="en-US" sz="3000" dirty="0" smtClean="0"/>
              <a:t> (flux, </a:t>
            </a:r>
            <a:r>
              <a:rPr lang="en-US" sz="3000" dirty="0" err="1" smtClean="0"/>
              <a:t>şir</a:t>
            </a:r>
            <a:r>
              <a:rPr lang="en-US" sz="3000" dirty="0" smtClean="0"/>
              <a:t>, “stream”)</a:t>
            </a:r>
            <a:r>
              <a:rPr lang="ro-RO" sz="3000" dirty="0" smtClean="0"/>
              <a:t>;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26494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728663"/>
            <a:ext cx="2016224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Cifruri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58640" y="1192657"/>
            <a:ext cx="2513360" cy="8310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16" idx="0"/>
          </p:cNvCxnSpPr>
          <p:nvPr/>
        </p:nvCxnSpPr>
        <p:spPr>
          <a:xfrm>
            <a:off x="4572000" y="1159550"/>
            <a:ext cx="0" cy="9077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0"/>
          </p:cNvCxnSpPr>
          <p:nvPr/>
        </p:nvCxnSpPr>
        <p:spPr>
          <a:xfrm>
            <a:off x="4612461" y="1219949"/>
            <a:ext cx="2553024" cy="8473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1584" y="2067340"/>
            <a:ext cx="1767801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Moderne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0263" y="2067341"/>
            <a:ext cx="2383473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Mașini cu rotor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7467" y="2087651"/>
            <a:ext cx="1662093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Clasice</a:t>
            </a:r>
            <a:endParaRPr lang="en-US" sz="2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279746" y="2487761"/>
            <a:ext cx="778894" cy="6891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18462" y="2498228"/>
            <a:ext cx="783106" cy="6868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10015" y="3215806"/>
            <a:ext cx="17678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Cu transpoziție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0661" y="3226800"/>
            <a:ext cx="17678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Cu substituție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4696211" y="3250666"/>
            <a:ext cx="17678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Cu cheie privată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6718090" y="3250666"/>
            <a:ext cx="176780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/>
              <a:t>Cu cheie </a:t>
            </a:r>
            <a:r>
              <a:rPr lang="ro-RO" sz="2200" dirty="0" smtClean="0"/>
              <a:t>publică</a:t>
            </a:r>
            <a:endParaRPr lang="en-US" sz="22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007347" y="2482457"/>
            <a:ext cx="882104" cy="7361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9" idx="0"/>
          </p:cNvCxnSpPr>
          <p:nvPr/>
        </p:nvCxnSpPr>
        <p:spPr>
          <a:xfrm>
            <a:off x="7085958" y="2482457"/>
            <a:ext cx="516033" cy="76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20498" y="4801268"/>
            <a:ext cx="1951425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Chifruri bloc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6202057" y="4796750"/>
            <a:ext cx="1767801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200" dirty="0" smtClean="0"/>
              <a:t>Cifruri șir</a:t>
            </a:r>
            <a:endParaRPr lang="en-US" sz="22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477816" y="3981024"/>
            <a:ext cx="1020652" cy="7607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63736" y="3981024"/>
            <a:ext cx="1125715" cy="7607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063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83146" y="2514600"/>
            <a:ext cx="5037945" cy="1456842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err="1" smtClean="0"/>
              <a:t>Sistemele</a:t>
            </a:r>
            <a:r>
              <a:rPr lang="it-IT" sz="3600" dirty="0" smtClean="0"/>
              <a:t> de criptare se </a:t>
            </a:r>
            <a:r>
              <a:rPr lang="it-IT" sz="3600" dirty="0" err="1" smtClean="0"/>
              <a:t>clasifică</a:t>
            </a:r>
            <a:r>
              <a:rPr lang="it-IT" sz="3600" dirty="0" smtClean="0"/>
              <a:t>...?</a:t>
            </a:r>
            <a:endParaRPr lang="it-IT" sz="36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Întrebare</a:t>
            </a:r>
            <a:r>
              <a:rPr lang="it-IT" dirty="0"/>
              <a:t> de control</a:t>
            </a:r>
          </a:p>
        </p:txBody>
      </p:sp>
    </p:spTree>
    <p:extLst>
      <p:ext uri="{BB962C8B-B14F-4D97-AF65-F5344CB8AC3E}">
        <p14:creationId xmlns:p14="http://schemas.microsoft.com/office/powerpoint/2010/main" val="3019509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</a:t>
            </a:r>
            <a:r>
              <a:rPr lang="ro-RO" altLang="en-US" smtClean="0"/>
              <a:t>ȚIUNI DE BAZĂ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08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ÎNTREBĂRI RECAPITULATIVE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7128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929898"/>
            <a:ext cx="7921625" cy="4099302"/>
          </a:xfrm>
        </p:spPr>
        <p:txBody>
          <a:bodyPr/>
          <a:lstStyle/>
          <a:p>
            <a:r>
              <a:rPr lang="en-US" sz="3600" dirty="0" smtClean="0"/>
              <a:t>Ce </a:t>
            </a:r>
            <a:r>
              <a:rPr lang="en-US" sz="3600" dirty="0" err="1" smtClean="0"/>
              <a:t>este</a:t>
            </a:r>
            <a:r>
              <a:rPr lang="en-US" sz="3600" dirty="0" smtClean="0"/>
              <a:t> </a:t>
            </a:r>
            <a:r>
              <a:rPr lang="en-US" sz="3600" dirty="0" err="1" smtClean="0"/>
              <a:t>criptologia</a:t>
            </a:r>
            <a:r>
              <a:rPr lang="en-US" sz="3600" dirty="0" smtClean="0"/>
              <a:t>?</a:t>
            </a:r>
          </a:p>
          <a:p>
            <a:endParaRPr lang="ro-RO" sz="3600" dirty="0" smtClean="0"/>
          </a:p>
          <a:p>
            <a:r>
              <a:rPr lang="ro-RO" sz="3600" dirty="0" smtClean="0"/>
              <a:t>În ce domeniu poate fi aplicat?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8191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11188" y="883647"/>
            <a:ext cx="7921625" cy="4300536"/>
          </a:xfrm>
        </p:spPr>
        <p:txBody>
          <a:bodyPr/>
          <a:lstStyle/>
          <a:p>
            <a:r>
              <a:rPr lang="it-IT" dirty="0" err="1" smtClean="0"/>
              <a:t>Enumerați</a:t>
            </a:r>
            <a:r>
              <a:rPr lang="it-IT" dirty="0" smtClean="0"/>
              <a:t> care </a:t>
            </a:r>
            <a:r>
              <a:rPr lang="it-IT" dirty="0" err="1" smtClean="0"/>
              <a:t>sunt</a:t>
            </a:r>
            <a:r>
              <a:rPr lang="it-IT" dirty="0" smtClean="0"/>
              <a:t> </a:t>
            </a:r>
            <a:r>
              <a:rPr lang="it-IT" dirty="0" err="1" smtClean="0"/>
              <a:t>motivile</a:t>
            </a:r>
            <a:r>
              <a:rPr lang="it-IT" dirty="0"/>
              <a:t> </a:t>
            </a:r>
            <a:r>
              <a:rPr lang="it-IT" dirty="0" err="1" smtClean="0"/>
              <a:t>pentru</a:t>
            </a:r>
            <a:r>
              <a:rPr lang="it-IT" dirty="0"/>
              <a:t> </a:t>
            </a:r>
            <a:r>
              <a:rPr lang="it-IT" dirty="0" smtClean="0"/>
              <a:t>a „codifica” </a:t>
            </a:r>
            <a:r>
              <a:rPr lang="it-IT" dirty="0" err="1" smtClean="0"/>
              <a:t>informația</a:t>
            </a:r>
            <a:r>
              <a:rPr lang="it-IT" dirty="0" smtClean="0"/>
              <a:t>?</a:t>
            </a: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Dați</a:t>
            </a:r>
            <a:r>
              <a:rPr lang="it-IT" dirty="0" smtClean="0"/>
              <a:t> </a:t>
            </a:r>
            <a:r>
              <a:rPr lang="it-IT" dirty="0" err="1" smtClean="0"/>
              <a:t>exemple</a:t>
            </a:r>
            <a:r>
              <a:rPr lang="it-IT" dirty="0" smtClean="0"/>
              <a:t> de </a:t>
            </a:r>
            <a:r>
              <a:rPr lang="it-IT" dirty="0" err="1" smtClean="0"/>
              <a:t>aplicații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are </a:t>
            </a:r>
            <a:r>
              <a:rPr lang="it-IT" dirty="0" err="1" smtClean="0"/>
              <a:t>loc</a:t>
            </a:r>
            <a:r>
              <a:rPr lang="it-IT" dirty="0" smtClean="0"/>
              <a:t> </a:t>
            </a:r>
            <a:r>
              <a:rPr lang="it-IT" dirty="0" err="1" smtClean="0"/>
              <a:t>criptarea</a:t>
            </a:r>
            <a:r>
              <a:rPr lang="it-IT" dirty="0" smtClean="0"/>
              <a:t> </a:t>
            </a:r>
            <a:r>
              <a:rPr lang="it-IT" err="1" smtClean="0"/>
              <a:t>datelor</a:t>
            </a:r>
            <a:r>
              <a:rPr lang="it-IT" smtClean="0"/>
              <a:t>?</a:t>
            </a:r>
          </a:p>
          <a:p>
            <a:endParaRPr lang="it-IT"/>
          </a:p>
          <a:p>
            <a:r>
              <a:rPr lang="it-IT"/>
              <a:t>Sistemele de criptare se clasifică</a:t>
            </a:r>
            <a:r>
              <a:rPr lang="it-IT" smtClean="0"/>
              <a:t>...?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8367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188" y="728663"/>
            <a:ext cx="7921625" cy="3137943"/>
          </a:xfrm>
        </p:spPr>
        <p:txBody>
          <a:bodyPr/>
          <a:lstStyle/>
          <a:p>
            <a:r>
              <a:rPr lang="it-IT" dirty="0" smtClean="0"/>
              <a:t>NOŢIUNI DE BAZĂ ALE CRIPTOGRAFIEI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2"/>
          <a:stretch/>
        </p:blipFill>
        <p:spPr>
          <a:xfrm>
            <a:off x="0" y="3213100"/>
            <a:ext cx="9144000" cy="3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5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err="1" smtClean="0"/>
              <a:t>kryptós</a:t>
            </a:r>
            <a:r>
              <a:rPr lang="it-IT" i="1" dirty="0" smtClean="0"/>
              <a:t> + </a:t>
            </a:r>
            <a:r>
              <a:rPr lang="en-US" i="1" dirty="0" err="1" smtClean="0"/>
              <a:t>gráfein</a:t>
            </a:r>
            <a:r>
              <a:rPr lang="it-IT" i="1" dirty="0" smtClean="0"/>
              <a:t> </a:t>
            </a:r>
            <a:r>
              <a:rPr lang="it-IT" dirty="0" smtClean="0"/>
              <a:t>=</a:t>
            </a:r>
            <a:r>
              <a:rPr lang="ro-RO" dirty="0" smtClean="0"/>
              <a:t> CRIPTOGRAIE</a:t>
            </a:r>
          </a:p>
          <a:p>
            <a:pPr marL="0" indent="0" algn="ctr">
              <a:buNone/>
            </a:pPr>
            <a:r>
              <a:rPr lang="en-US" i="1" dirty="0" err="1" smtClean="0"/>
              <a:t>kryptós</a:t>
            </a:r>
            <a:r>
              <a:rPr lang="it-IT" i="1" dirty="0" smtClean="0"/>
              <a:t> + </a:t>
            </a:r>
            <a:r>
              <a:rPr lang="en-US" i="1" dirty="0" err="1" smtClean="0"/>
              <a:t>analýein</a:t>
            </a:r>
            <a:r>
              <a:rPr lang="it-IT" i="1" dirty="0" smtClean="0"/>
              <a:t> </a:t>
            </a:r>
            <a:r>
              <a:rPr lang="it-IT" dirty="0" smtClean="0"/>
              <a:t>=</a:t>
            </a:r>
            <a:r>
              <a:rPr lang="ro-RO" dirty="0" smtClean="0"/>
              <a:t> CRIPTANALIZA</a:t>
            </a:r>
          </a:p>
          <a:p>
            <a:pPr algn="ctr"/>
            <a:endParaRPr lang="ro-RO" dirty="0" smtClean="0"/>
          </a:p>
          <a:p>
            <a:pPr marL="0" indent="0" algn="ctr">
              <a:buNone/>
            </a:pPr>
            <a:r>
              <a:rPr lang="ro-RO" dirty="0" smtClean="0"/>
              <a:t>CRIPTOGRAIE + CRIPTANALIZA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ro-RO" dirty="0" smtClean="0"/>
              <a:t>= CRIPTOLOGIA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476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Con</a:t>
            </a:r>
            <a:r>
              <a:rPr lang="ro-RO" dirty="0" smtClean="0">
                <a:solidFill>
                  <a:srgbClr val="FFC000"/>
                </a:solidFill>
              </a:rPr>
              <a:t>fe</a:t>
            </a:r>
            <a:r>
              <a:rPr lang="it-IT" dirty="0" err="1" smtClean="0">
                <a:solidFill>
                  <a:srgbClr val="FFC000"/>
                </a:solidFill>
              </a:rPr>
              <a:t>den</a:t>
            </a:r>
            <a:r>
              <a:rPr lang="ro-RO" dirty="0" smtClean="0">
                <a:solidFill>
                  <a:srgbClr val="FFC000"/>
                </a:solidFill>
              </a:rPr>
              <a:t>ț</a:t>
            </a:r>
            <a:r>
              <a:rPr lang="it-IT" dirty="0" err="1" smtClean="0">
                <a:solidFill>
                  <a:srgbClr val="FFC000"/>
                </a:solidFill>
              </a:rPr>
              <a:t>ialitate</a:t>
            </a:r>
            <a:r>
              <a:rPr lang="it-IT" dirty="0" smtClean="0">
                <a:solidFill>
                  <a:srgbClr val="FFC000"/>
                </a:solidFill>
              </a:rPr>
              <a:t>: </a:t>
            </a:r>
            <a:r>
              <a:rPr lang="it-IT" dirty="0" smtClean="0"/>
              <a:t>p</a:t>
            </a:r>
            <a:r>
              <a:rPr lang="ro-RO" dirty="0" smtClean="0"/>
              <a:t>ă</a:t>
            </a:r>
            <a:r>
              <a:rPr lang="it-IT" dirty="0" err="1" smtClean="0"/>
              <a:t>strarea</a:t>
            </a:r>
            <a:r>
              <a:rPr lang="it-IT" dirty="0" smtClean="0"/>
              <a:t> </a:t>
            </a:r>
            <a:r>
              <a:rPr lang="it-IT" dirty="0" err="1" smtClean="0"/>
              <a:t>secretului</a:t>
            </a:r>
            <a:r>
              <a:rPr lang="it-IT" dirty="0" smtClean="0"/>
              <a:t> informa</a:t>
            </a:r>
            <a:r>
              <a:rPr lang="ro-RO" dirty="0" smtClean="0"/>
              <a:t>ț</a:t>
            </a:r>
            <a:r>
              <a:rPr lang="it-IT" dirty="0" err="1" smtClean="0"/>
              <a:t>iei</a:t>
            </a:r>
            <a:r>
              <a:rPr lang="it-IT" dirty="0" smtClean="0"/>
              <a:t>, </a:t>
            </a:r>
            <a:r>
              <a:rPr lang="it-IT" dirty="0" err="1" smtClean="0"/>
              <a:t>accesul</a:t>
            </a:r>
            <a:r>
              <a:rPr lang="it-IT" dirty="0" smtClean="0"/>
              <a:t> la</a:t>
            </a:r>
            <a:r>
              <a:rPr lang="ro-RO" dirty="0" smtClean="0"/>
              <a:t> </a:t>
            </a:r>
            <a:r>
              <a:rPr lang="en-US" dirty="0" err="1" smtClean="0"/>
              <a:t>informa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sensibil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ro-RO" dirty="0" smtClean="0"/>
              <a:t>f</a:t>
            </a:r>
            <a:r>
              <a:rPr lang="en-US" dirty="0" err="1" smtClean="0"/>
              <a:t>ind</a:t>
            </a:r>
            <a:r>
              <a:rPr lang="en-US" dirty="0" smtClean="0"/>
              <a:t> </a:t>
            </a:r>
            <a:r>
              <a:rPr lang="en-US" dirty="0" err="1" smtClean="0"/>
              <a:t>disponibil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persoanelor</a:t>
            </a:r>
            <a:r>
              <a:rPr lang="en-US" dirty="0" smtClean="0"/>
              <a:t> </a:t>
            </a:r>
            <a:r>
              <a:rPr lang="en-US" dirty="0" err="1" smtClean="0"/>
              <a:t>autorizate</a:t>
            </a:r>
            <a:endParaRPr lang="ro-RO" dirty="0" smtClean="0"/>
          </a:p>
          <a:p>
            <a:endParaRPr lang="ro-RO" sz="1200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Integritate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datelor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/>
              <a:t>eliminarea</a:t>
            </a:r>
            <a:r>
              <a:rPr lang="en-US" dirty="0" smtClean="0"/>
              <a:t> </a:t>
            </a:r>
            <a:r>
              <a:rPr lang="en-US" dirty="0" err="1" smtClean="0"/>
              <a:t>posibilit</a:t>
            </a:r>
            <a:r>
              <a:rPr lang="ro-RO" dirty="0" smtClean="0"/>
              <a:t>ăț</a:t>
            </a:r>
            <a:r>
              <a:rPr lang="en-US" dirty="0" smtClean="0"/>
              <a:t>ii de </a:t>
            </a:r>
            <a:r>
              <a:rPr lang="en-US" dirty="0" err="1" smtClean="0"/>
              <a:t>modicare</a:t>
            </a:r>
            <a:r>
              <a:rPr lang="ro-RO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schimbare</a:t>
            </a:r>
            <a:r>
              <a:rPr lang="it-IT" dirty="0" smtClean="0"/>
              <a:t>, </a:t>
            </a:r>
            <a:r>
              <a:rPr lang="it-IT" dirty="0" err="1" smtClean="0"/>
              <a:t>inserare</a:t>
            </a:r>
            <a:r>
              <a:rPr lang="it-IT" dirty="0" smtClean="0"/>
              <a:t>, </a:t>
            </a:r>
            <a:r>
              <a:rPr lang="ro-RO" dirty="0" smtClean="0"/>
              <a:t>ș</a:t>
            </a:r>
            <a:r>
              <a:rPr lang="it-IT" dirty="0" smtClean="0"/>
              <a:t>tergere) </a:t>
            </a:r>
            <a:r>
              <a:rPr lang="it-IT" dirty="0" err="1" smtClean="0"/>
              <a:t>neautorizat</a:t>
            </a:r>
            <a:r>
              <a:rPr lang="ro-RO" dirty="0" smtClean="0"/>
              <a:t>ă</a:t>
            </a:r>
            <a:r>
              <a:rPr lang="it-IT" dirty="0" smtClean="0"/>
              <a:t> a informa</a:t>
            </a:r>
            <a:r>
              <a:rPr lang="ro-RO" dirty="0" smtClean="0"/>
              <a:t>ț</a:t>
            </a:r>
            <a:r>
              <a:rPr lang="it-IT" dirty="0" err="1" smtClean="0"/>
              <a:t>iei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1284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Disponibilitate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/>
              <a:t>permiterea</a:t>
            </a:r>
            <a:r>
              <a:rPr lang="en-US" dirty="0" smtClean="0"/>
              <a:t> </a:t>
            </a:r>
            <a:r>
              <a:rPr lang="en-US" dirty="0" err="1" smtClean="0"/>
              <a:t>entit</a:t>
            </a:r>
            <a:r>
              <a:rPr lang="ro-RO" dirty="0" smtClean="0"/>
              <a:t>ăț</a:t>
            </a:r>
            <a:r>
              <a:rPr lang="en-US" dirty="0" err="1" smtClean="0"/>
              <a:t>ilor</a:t>
            </a:r>
            <a:r>
              <a:rPr lang="en-US" dirty="0" smtClean="0"/>
              <a:t> </a:t>
            </a:r>
            <a:r>
              <a:rPr lang="en-US" dirty="0" err="1" smtClean="0"/>
              <a:t>autorizate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acceseze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 </a:t>
            </a:r>
            <a:r>
              <a:rPr lang="it-IT" dirty="0" err="1" smtClean="0"/>
              <a:t>timp</a:t>
            </a:r>
            <a:r>
              <a:rPr lang="it-IT" dirty="0" smtClean="0"/>
              <a:t> </a:t>
            </a:r>
            <a:r>
              <a:rPr lang="it-IT" dirty="0" err="1" smtClean="0"/>
              <a:t>util</a:t>
            </a:r>
            <a:r>
              <a:rPr lang="it-IT" dirty="0" smtClean="0"/>
              <a:t> </a:t>
            </a:r>
            <a:r>
              <a:rPr lang="ro-RO" dirty="0" smtClean="0"/>
              <a:t>ș</a:t>
            </a:r>
            <a:r>
              <a:rPr lang="it-IT" dirty="0" smtClean="0"/>
              <a:t>i </a:t>
            </a:r>
            <a:r>
              <a:rPr lang="ro-RO" dirty="0" smtClean="0"/>
              <a:t>fi</a:t>
            </a:r>
            <a:r>
              <a:rPr lang="it-IT" dirty="0" err="1" smtClean="0"/>
              <a:t>abil</a:t>
            </a:r>
            <a:r>
              <a:rPr lang="it-IT" dirty="0" smtClean="0"/>
              <a:t> informa</a:t>
            </a:r>
            <a:r>
              <a:rPr lang="ro-RO" dirty="0" smtClean="0"/>
              <a:t>ț</a:t>
            </a:r>
            <a:r>
              <a:rPr lang="it-IT" dirty="0" err="1" smtClean="0"/>
              <a:t>ia</a:t>
            </a:r>
            <a:endParaRPr lang="it-IT" dirty="0" smtClean="0"/>
          </a:p>
          <a:p>
            <a:endParaRPr lang="ro-RO" sz="800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Autenti</a:t>
            </a:r>
            <a:r>
              <a:rPr lang="ro-RO" dirty="0" smtClean="0">
                <a:solidFill>
                  <a:srgbClr val="FFC000"/>
                </a:solidFill>
              </a:rPr>
              <a:t>fi</a:t>
            </a:r>
            <a:r>
              <a:rPr lang="en-US" dirty="0" smtClean="0">
                <a:solidFill>
                  <a:srgbClr val="FFC000"/>
                </a:solidFill>
              </a:rPr>
              <a:t>care: </a:t>
            </a:r>
            <a:r>
              <a:rPr lang="en-US" dirty="0" smtClean="0"/>
              <a:t>identic</a:t>
            </a:r>
            <a:r>
              <a:rPr lang="ro-RO" dirty="0" smtClean="0"/>
              <a:t>ă</a:t>
            </a:r>
            <a:r>
              <a:rPr lang="en-US" dirty="0" smtClean="0"/>
              <a:t> o </a:t>
            </a:r>
            <a:r>
              <a:rPr lang="en-US" dirty="0" err="1" smtClean="0"/>
              <a:t>entitate</a:t>
            </a:r>
            <a:r>
              <a:rPr lang="en-US" dirty="0" smtClean="0"/>
              <a:t> </a:t>
            </a:r>
            <a:r>
              <a:rPr lang="ro-RO" dirty="0" smtClean="0"/>
              <a:t>conform anumitor standarde</a:t>
            </a:r>
            <a:endParaRPr lang="it-IT" dirty="0" smtClean="0"/>
          </a:p>
          <a:p>
            <a:endParaRPr lang="ro-RO" sz="800" dirty="0" smtClean="0"/>
          </a:p>
          <a:p>
            <a:r>
              <a:rPr lang="it-IT" dirty="0" smtClean="0">
                <a:solidFill>
                  <a:srgbClr val="FFC000"/>
                </a:solidFill>
              </a:rPr>
              <a:t>Non-</a:t>
            </a:r>
            <a:r>
              <a:rPr lang="it-IT" dirty="0" err="1" smtClean="0">
                <a:solidFill>
                  <a:srgbClr val="FFC000"/>
                </a:solidFill>
              </a:rPr>
              <a:t>repudiere</a:t>
            </a:r>
            <a:r>
              <a:rPr lang="it-IT" dirty="0" smtClean="0">
                <a:solidFill>
                  <a:srgbClr val="FFC000"/>
                </a:solidFill>
              </a:rPr>
              <a:t>: </a:t>
            </a:r>
            <a:r>
              <a:rPr lang="it-IT" dirty="0" err="1" smtClean="0"/>
              <a:t>previne</a:t>
            </a:r>
            <a:r>
              <a:rPr lang="it-IT" dirty="0" smtClean="0"/>
              <a:t> </a:t>
            </a:r>
            <a:r>
              <a:rPr lang="it-IT" dirty="0" err="1" smtClean="0"/>
              <a:t>negarea</a:t>
            </a:r>
            <a:r>
              <a:rPr lang="it-IT" dirty="0" smtClean="0"/>
              <a:t> </a:t>
            </a:r>
            <a:r>
              <a:rPr lang="it-IT" dirty="0" err="1" smtClean="0"/>
              <a:t>unor</a:t>
            </a:r>
            <a:r>
              <a:rPr lang="it-IT" dirty="0" smtClean="0"/>
              <a:t> </a:t>
            </a:r>
            <a:r>
              <a:rPr lang="it-IT" dirty="0" err="1" smtClean="0"/>
              <a:t>evenimente</a:t>
            </a:r>
            <a:r>
              <a:rPr lang="it-IT" dirty="0" smtClean="0"/>
              <a:t> </a:t>
            </a:r>
            <a:r>
              <a:rPr lang="it-IT" dirty="0" err="1" smtClean="0"/>
              <a:t>anterioare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218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4356014"/>
              </p:ext>
            </p:extLst>
          </p:nvPr>
        </p:nvGraphicFramePr>
        <p:xfrm>
          <a:off x="611188" y="728665"/>
          <a:ext cx="7921625" cy="457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036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8" y="2255003"/>
            <a:ext cx="7921625" cy="3442536"/>
          </a:xfrm>
        </p:spPr>
        <p:txBody>
          <a:bodyPr/>
          <a:lstStyle/>
          <a:p>
            <a:r>
              <a:rPr lang="en-US" sz="3200" dirty="0" smtClean="0"/>
              <a:t>Ce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criptologia</a:t>
            </a:r>
            <a:r>
              <a:rPr lang="en-US" sz="3200" dirty="0" smtClean="0"/>
              <a:t>?</a:t>
            </a:r>
          </a:p>
          <a:p>
            <a:endParaRPr lang="ro-RO" sz="3200" dirty="0" smtClean="0"/>
          </a:p>
          <a:p>
            <a:r>
              <a:rPr lang="ro-RO" sz="3200" dirty="0" smtClean="0"/>
              <a:t>În ce domeniu poate fi aplicat?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Întrebare</a:t>
            </a:r>
            <a:r>
              <a:rPr lang="it-IT" dirty="0"/>
              <a:t> de control</a:t>
            </a:r>
          </a:p>
        </p:txBody>
      </p:sp>
    </p:spTree>
    <p:extLst>
      <p:ext uri="{BB962C8B-B14F-4D97-AF65-F5344CB8AC3E}">
        <p14:creationId xmlns:p14="http://schemas.microsoft.com/office/powerpoint/2010/main" val="510018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STUDIU DE CAZ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9694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Personalizzato 1">
      <a:majorFont>
        <a:latin typeface="ITC Lubalin Graph Std Book"/>
        <a:ea typeface=""/>
        <a:cs typeface="Arial"/>
      </a:majorFont>
      <a:minorFont>
        <a:latin typeface="ITC Lubalin Graph Std Book"/>
        <a:ea typeface=""/>
        <a:cs typeface="Arial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" id="{4DA82032-822A-40A9-B27F-EAA1145065E5}" vid="{CEC2723D-05B9-4C5C-98AF-329006C3C914}"/>
    </a:ext>
  </a:extLst>
</a:theme>
</file>

<file path=ppt/theme/theme2.xml><?xml version="1.0" encoding="utf-8"?>
<a:theme xmlns:a="http://schemas.openxmlformats.org/drawingml/2006/main" name="TechRing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Personalizzato 1">
      <a:majorFont>
        <a:latin typeface="ITC Lubalin Graph Std Book"/>
        <a:ea typeface=""/>
        <a:cs typeface="Arial"/>
      </a:majorFont>
      <a:minorFont>
        <a:latin typeface="ITC Lubalin Graph Std Book"/>
        <a:ea typeface=""/>
        <a:cs typeface="Arial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Ring" id="{1E204C20-8950-4456-A755-81352DA103C5}" vid="{BB20D327-B827-408E-84C4-5B210FCC92B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</Template>
  <TotalTime>949</TotalTime>
  <Words>1019</Words>
  <Application>Microsoft Office PowerPoint</Application>
  <PresentationFormat>Presentazione su schermo (4:3)</PresentationFormat>
  <Paragraphs>169</Paragraphs>
  <Slides>33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41" baseType="lpstr">
      <vt:lpstr>MS PGothic</vt:lpstr>
      <vt:lpstr>Arial</vt:lpstr>
      <vt:lpstr>Calibri</vt:lpstr>
      <vt:lpstr>Cambria Math</vt:lpstr>
      <vt:lpstr>ITC Lubalin Graph Std Book</vt:lpstr>
      <vt:lpstr>Zapf Dingbats</vt:lpstr>
      <vt:lpstr>Tech</vt:lpstr>
      <vt:lpstr>TechRing</vt:lpstr>
      <vt:lpstr>NOŢIUNI DE BAZĂ ALE CRIPTOGRAFIEI</vt:lpstr>
      <vt:lpstr>Repere</vt:lpstr>
      <vt:lpstr>NOȚIUNI DE BAZĂ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Întrebare de control</vt:lpstr>
      <vt:lpstr>STUDIU DE CAZ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Întrebare de control</vt:lpstr>
      <vt:lpstr>CRIPTAREA</vt:lpstr>
      <vt:lpstr>Presentazione standard di PowerPoint</vt:lpstr>
      <vt:lpstr>Presentazione standard di PowerPoint</vt:lpstr>
      <vt:lpstr>Presentazione standard di PowerPoint</vt:lpstr>
      <vt:lpstr>Schema aplicării unui sistem  de criptare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Întrebare de control</vt:lpstr>
      <vt:lpstr>ÎNTREBĂRI RECAPITULATIVE</vt:lpstr>
      <vt:lpstr>Presentazione standard di PowerPoint</vt:lpstr>
      <vt:lpstr>Presentazione standard di PowerPoint</vt:lpstr>
      <vt:lpstr>NOŢIUNI DE BAZĂ ALE CRIPTOGRAFIEI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 D'Amico</dc:creator>
  <cp:lastModifiedBy>ospite</cp:lastModifiedBy>
  <cp:revision>98</cp:revision>
  <dcterms:created xsi:type="dcterms:W3CDTF">2018-05-16T07:34:49Z</dcterms:created>
  <dcterms:modified xsi:type="dcterms:W3CDTF">2018-07-03T12:11:32Z</dcterms:modified>
</cp:coreProperties>
</file>